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15.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ppt/tags/tag1.xml" ContentType="application/vnd.openxmlformats-officedocument.presentationml.tag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69" r:id="rId1"/>
  </p:sldMasterIdLst>
  <p:notesMasterIdLst>
    <p:notesMasterId r:id="rId19"/>
  </p:notesMasterIdLst>
  <p:sldIdLst>
    <p:sldId id="422" r:id="rId2"/>
    <p:sldId id="412" r:id="rId3"/>
    <p:sldId id="419" r:id="rId4"/>
    <p:sldId id="425" r:id="rId5"/>
    <p:sldId id="421" r:id="rId6"/>
    <p:sldId id="369" r:id="rId7"/>
    <p:sldId id="370" r:id="rId8"/>
    <p:sldId id="366" r:id="rId9"/>
    <p:sldId id="373" r:id="rId10"/>
    <p:sldId id="406" r:id="rId11"/>
    <p:sldId id="387" r:id="rId12"/>
    <p:sldId id="383" r:id="rId13"/>
    <p:sldId id="424" r:id="rId14"/>
    <p:sldId id="416" r:id="rId15"/>
    <p:sldId id="423" r:id="rId16"/>
    <p:sldId id="365" r:id="rId17"/>
    <p:sldId id="371" r:id="rId18"/>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D47"/>
    <a:srgbClr val="FFF0C2"/>
    <a:srgbClr val="E84C22"/>
    <a:srgbClr val="A6A6A6"/>
    <a:srgbClr val="F49D00"/>
    <a:srgbClr val="F7AB1A"/>
    <a:srgbClr val="5C5C5C"/>
    <a:srgbClr val="FF8427"/>
    <a:srgbClr val="FFCBB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59" autoAdjust="0"/>
    <p:restoredTop sz="80366" autoAdjust="0"/>
  </p:normalViewPr>
  <p:slideViewPr>
    <p:cSldViewPr snapToGrid="0">
      <p:cViewPr>
        <p:scale>
          <a:sx n="50" d="100"/>
          <a:sy n="50" d="100"/>
        </p:scale>
        <p:origin x="1112" y="8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F85CE9-ADE1-4A3B-B86D-2BCE0A2BEFEA}" type="datetimeFigureOut">
              <a:rPr lang="en-GB" smtClean="0"/>
              <a:t>18/06/2021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6DF4DA-3B03-4F78-80C6-49CB5C15DBF3}" type="slidenum">
              <a:rPr lang="en-GB" smtClean="0"/>
              <a:t>‹#›</a:t>
            </a:fld>
            <a:endParaRPr lang="en-GB"/>
          </a:p>
        </p:txBody>
      </p:sp>
    </p:spTree>
    <p:extLst>
      <p:ext uri="{BB962C8B-B14F-4D97-AF65-F5344CB8AC3E}">
        <p14:creationId xmlns:p14="http://schemas.microsoft.com/office/powerpoint/2010/main" val="1608702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0445D65-0BAA-4F41-8845-5C8F5F150CFE}" type="slidenum">
              <a:rPr lang="en-ZA" smtClean="0"/>
              <a:t>1</a:t>
            </a:fld>
            <a:endParaRPr lang="en-ZA"/>
          </a:p>
        </p:txBody>
      </p:sp>
    </p:spTree>
    <p:extLst>
      <p:ext uri="{BB962C8B-B14F-4D97-AF65-F5344CB8AC3E}">
        <p14:creationId xmlns:p14="http://schemas.microsoft.com/office/powerpoint/2010/main" val="2320790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 Null Effects</a:t>
            </a:r>
            <a:endParaRPr lang="en-GB" dirty="0"/>
          </a:p>
        </p:txBody>
      </p:sp>
      <p:sp>
        <p:nvSpPr>
          <p:cNvPr id="4" name="Slide Number Placeholder 3"/>
          <p:cNvSpPr>
            <a:spLocks noGrp="1"/>
          </p:cNvSpPr>
          <p:nvPr>
            <p:ph type="sldNum" sz="quarter" idx="10"/>
          </p:nvPr>
        </p:nvSpPr>
        <p:spPr/>
        <p:txBody>
          <a:bodyPr/>
          <a:lstStyle/>
          <a:p>
            <a:fld id="{B46DF4DA-3B03-4F78-80C6-49CB5C15DBF3}" type="slidenum">
              <a:rPr lang="en-GB" smtClean="0"/>
              <a:t>10</a:t>
            </a:fld>
            <a:endParaRPr lang="en-GB"/>
          </a:p>
        </p:txBody>
      </p:sp>
    </p:spTree>
    <p:extLst>
      <p:ext uri="{BB962C8B-B14F-4D97-AF65-F5344CB8AC3E}">
        <p14:creationId xmlns:p14="http://schemas.microsoft.com/office/powerpoint/2010/main" val="3177690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6DF4DA-3B03-4F78-80C6-49CB5C15DBF3}" type="slidenum">
              <a:rPr lang="en-GB" smtClean="0"/>
              <a:t>11</a:t>
            </a:fld>
            <a:endParaRPr lang="en-GB"/>
          </a:p>
        </p:txBody>
      </p:sp>
    </p:spTree>
    <p:extLst>
      <p:ext uri="{BB962C8B-B14F-4D97-AF65-F5344CB8AC3E}">
        <p14:creationId xmlns:p14="http://schemas.microsoft.com/office/powerpoint/2010/main" val="3088451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0445D65-0BAA-4F41-8845-5C8F5F150CFE}" type="slidenum">
              <a:rPr lang="en-ZA" smtClean="0"/>
              <a:t>12</a:t>
            </a:fld>
            <a:endParaRPr lang="en-ZA"/>
          </a:p>
        </p:txBody>
      </p:sp>
    </p:spTree>
    <p:extLst>
      <p:ext uri="{BB962C8B-B14F-4D97-AF65-F5344CB8AC3E}">
        <p14:creationId xmlns:p14="http://schemas.microsoft.com/office/powerpoint/2010/main" val="994781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smtClean="0"/>
              <a:t>Services should be confidential, affordable, convenient and discreet</a:t>
            </a:r>
          </a:p>
          <a:p>
            <a:endParaRPr lang="en-GB" dirty="0"/>
          </a:p>
        </p:txBody>
      </p:sp>
      <p:sp>
        <p:nvSpPr>
          <p:cNvPr id="4" name="Slide Number Placeholder 3"/>
          <p:cNvSpPr>
            <a:spLocks noGrp="1"/>
          </p:cNvSpPr>
          <p:nvPr>
            <p:ph type="sldNum" sz="quarter" idx="10"/>
          </p:nvPr>
        </p:nvSpPr>
        <p:spPr/>
        <p:txBody>
          <a:bodyPr/>
          <a:lstStyle/>
          <a:p>
            <a:fld id="{B46DF4DA-3B03-4F78-80C6-49CB5C15DBF3}" type="slidenum">
              <a:rPr lang="en-GB" smtClean="0"/>
              <a:t>14</a:t>
            </a:fld>
            <a:endParaRPr lang="en-GB"/>
          </a:p>
        </p:txBody>
      </p:sp>
    </p:spTree>
    <p:extLst>
      <p:ext uri="{BB962C8B-B14F-4D97-AF65-F5344CB8AC3E}">
        <p14:creationId xmlns:p14="http://schemas.microsoft.com/office/powerpoint/2010/main" val="1377951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6DF4DA-3B03-4F78-80C6-49CB5C15DBF3}" type="slidenum">
              <a:rPr lang="en-GB" smtClean="0"/>
              <a:t>15</a:t>
            </a:fld>
            <a:endParaRPr lang="en-GB"/>
          </a:p>
        </p:txBody>
      </p:sp>
    </p:spTree>
    <p:extLst>
      <p:ext uri="{BB962C8B-B14F-4D97-AF65-F5344CB8AC3E}">
        <p14:creationId xmlns:p14="http://schemas.microsoft.com/office/powerpoint/2010/main" val="1738473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6DF4DA-3B03-4F78-80C6-49CB5C15DBF3}" type="slidenum">
              <a:rPr lang="en-GB" smtClean="0"/>
              <a:t>17</a:t>
            </a:fld>
            <a:endParaRPr lang="en-GB"/>
          </a:p>
        </p:txBody>
      </p:sp>
    </p:spTree>
    <p:extLst>
      <p:ext uri="{BB962C8B-B14F-4D97-AF65-F5344CB8AC3E}">
        <p14:creationId xmlns:p14="http://schemas.microsoft.com/office/powerpoint/2010/main" val="2724850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https://www.unicef.org/ethiopia/sites/unicef.org.ethiopia/files/2018-10/Child%20Marriage%20Ethiopia-%20online%20version_0.pdf</a:t>
            </a:r>
          </a:p>
          <a:p>
            <a:r>
              <a:rPr lang="en-US" dirty="0" smtClean="0"/>
              <a:t>file:///C:/Users/WILLIA~1.RUD/AppData/Local/Temp/A-Profile-of-FGM-in-Ethiopia_2020.pdf</a:t>
            </a:r>
          </a:p>
          <a:p>
            <a:r>
              <a:rPr lang="en-US" dirty="0" smtClean="0"/>
              <a:t>https://ijponline.biomedcentral.com/articles/10.1186/s13052-019-0745-4</a:t>
            </a:r>
            <a:endParaRPr lang="en-US" dirty="0"/>
          </a:p>
        </p:txBody>
      </p:sp>
      <p:sp>
        <p:nvSpPr>
          <p:cNvPr id="4" name="Slide Number Placeholder 3"/>
          <p:cNvSpPr>
            <a:spLocks noGrp="1"/>
          </p:cNvSpPr>
          <p:nvPr>
            <p:ph type="sldNum" sz="quarter" idx="5"/>
          </p:nvPr>
        </p:nvSpPr>
        <p:spPr/>
        <p:txBody>
          <a:bodyPr/>
          <a:lstStyle/>
          <a:p>
            <a:fld id="{77BAFB71-9DBE-3141-8E8B-228C990159BD}" type="slidenum">
              <a:rPr lang="en-US" smtClean="0"/>
              <a:t>2</a:t>
            </a:fld>
            <a:endParaRPr lang="en-US"/>
          </a:p>
        </p:txBody>
      </p:sp>
    </p:spTree>
    <p:extLst>
      <p:ext uri="{BB962C8B-B14F-4D97-AF65-F5344CB8AC3E}">
        <p14:creationId xmlns:p14="http://schemas.microsoft.com/office/powerpoint/2010/main" val="2250015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Over the period of the millennium development goals Ethiopia experienced remarkable progress in areas of health, education,</a:t>
            </a:r>
            <a:r>
              <a:rPr lang="en-ZA" sz="1200" kern="1200" baseline="0" dirty="0" smtClean="0">
                <a:solidFill>
                  <a:schemeClr val="tx1"/>
                </a:solidFill>
                <a:effectLst/>
                <a:latin typeface="+mn-lt"/>
                <a:ea typeface="+mn-ea"/>
                <a:cs typeface="+mn-cs"/>
              </a:rPr>
              <a:t> and child marriage. </a:t>
            </a:r>
            <a:r>
              <a:rPr lang="en-ZA" sz="1200" kern="1200" dirty="0" smtClean="0">
                <a:solidFill>
                  <a:schemeClr val="tx1"/>
                </a:solidFill>
                <a:effectLst/>
                <a:latin typeface="+mn-lt"/>
                <a:ea typeface="+mn-ea"/>
                <a:cs typeface="+mn-cs"/>
              </a:rPr>
              <a:t>A series of multi-sectoral policies, linked to the national growth and transformation plan are recognised as driving this.</a:t>
            </a:r>
          </a:p>
          <a:p>
            <a:endParaRPr lang="en-ZA" sz="1200" kern="1200" dirty="0" smtClean="0">
              <a:solidFill>
                <a:schemeClr val="tx1"/>
              </a:solidFill>
              <a:effectLst/>
              <a:latin typeface="+mn-lt"/>
              <a:ea typeface="+mn-ea"/>
              <a:cs typeface="+mn-cs"/>
            </a:endParaRPr>
          </a:p>
          <a:p>
            <a:r>
              <a:rPr lang="en-ZA" dirty="0" smtClean="0">
                <a:latin typeface="Calibri" panose="020F0502020204030204" pitchFamily="34" charset="0"/>
                <a:ea typeface="Calibri" panose="020F0502020204030204" pitchFamily="34" charset="0"/>
                <a:cs typeface="Times New Roman" panose="02020603050405020304" pitchFamily="18" charset="0"/>
              </a:rPr>
              <a:t>A key initiative linked to these policies, was the roll out of the national Health Extension Programme (HEP) in 2003 </a:t>
            </a:r>
            <a:r>
              <a:rPr lang="en-ZA" dirty="0" smtClean="0">
                <a:latin typeface="Calibri" panose="020F0502020204030204" pitchFamily="34" charset="0"/>
                <a:ea typeface="Calibri" panose="020F0502020204030204" pitchFamily="34" charset="0"/>
              </a:rPr>
              <a:t>(21)</a:t>
            </a:r>
            <a:r>
              <a:rPr lang="en-ZA" dirty="0" smtClean="0">
                <a:latin typeface="Calibri" panose="020F0502020204030204" pitchFamily="34" charset="0"/>
                <a:ea typeface="Calibri" panose="020F0502020204030204" pitchFamily="34" charset="0"/>
                <a:cs typeface="Times New Roman" panose="02020603050405020304" pitchFamily="18" charset="0"/>
              </a:rPr>
              <a:t>. As we’re sure your familiar with,</a:t>
            </a:r>
            <a:r>
              <a:rPr lang="en-ZA" baseline="0" dirty="0" smtClean="0">
                <a:latin typeface="Calibri" panose="020F0502020204030204" pitchFamily="34" charset="0"/>
                <a:ea typeface="Calibri" panose="020F0502020204030204" pitchFamily="34" charset="0"/>
                <a:cs typeface="Times New Roman" panose="02020603050405020304" pitchFamily="18" charset="0"/>
              </a:rPr>
              <a:t> it is made up of 4 key components with 17 packages.</a:t>
            </a:r>
            <a:endParaRPr lang="en-ZA" dirty="0" smtClean="0">
              <a:latin typeface="Calibri" panose="020F0502020204030204" pitchFamily="34" charset="0"/>
              <a:ea typeface="Calibri" panose="020F0502020204030204" pitchFamily="34" charset="0"/>
              <a:cs typeface="Times New Roman" panose="02020603050405020304" pitchFamily="18" charset="0"/>
            </a:endParaRPr>
          </a:p>
          <a:p>
            <a:endParaRPr lang="en-ZA" dirty="0" smtClean="0">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46DF4DA-3B03-4F78-80C6-49CB5C15DBF3}" type="slidenum">
              <a:rPr lang="en-GB" smtClean="0"/>
              <a:t>3</a:t>
            </a:fld>
            <a:endParaRPr lang="en-GB"/>
          </a:p>
        </p:txBody>
      </p:sp>
    </p:spTree>
    <p:extLst>
      <p:ext uri="{BB962C8B-B14F-4D97-AF65-F5344CB8AC3E}">
        <p14:creationId xmlns:p14="http://schemas.microsoft.com/office/powerpoint/2010/main" val="3223485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Expansion of HEP was gradual, with the number of HEWs rising to approx. 30,000 in 2009, and their coverage per population achieving a stable rate of around 1 HEW per 2,500 households</a:t>
            </a:r>
            <a:endParaRPr lang="en-GB" dirty="0"/>
          </a:p>
        </p:txBody>
      </p:sp>
      <p:sp>
        <p:nvSpPr>
          <p:cNvPr id="4" name="Slide Number Placeholder 3"/>
          <p:cNvSpPr>
            <a:spLocks noGrp="1"/>
          </p:cNvSpPr>
          <p:nvPr>
            <p:ph type="sldNum" sz="quarter" idx="10"/>
          </p:nvPr>
        </p:nvSpPr>
        <p:spPr/>
        <p:txBody>
          <a:bodyPr/>
          <a:lstStyle/>
          <a:p>
            <a:fld id="{B46DF4DA-3B03-4F78-80C6-49CB5C15DBF3}" type="slidenum">
              <a:rPr lang="en-GB" smtClean="0"/>
              <a:t>4</a:t>
            </a:fld>
            <a:endParaRPr lang="en-GB"/>
          </a:p>
        </p:txBody>
      </p:sp>
    </p:spTree>
    <p:extLst>
      <p:ext uri="{BB962C8B-B14F-4D97-AF65-F5344CB8AC3E}">
        <p14:creationId xmlns:p14="http://schemas.microsoft.com/office/powerpoint/2010/main" val="559770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this background in mind our research aim was to evaluate</a:t>
            </a:r>
            <a:r>
              <a:rPr lang="en-US" baseline="0" dirty="0" smtClean="0"/>
              <a:t> the potential of HEP to impact across multiple domains of adolescent health and wellbeing</a:t>
            </a:r>
            <a:endParaRPr lang="en-GB" dirty="0"/>
          </a:p>
        </p:txBody>
      </p:sp>
      <p:sp>
        <p:nvSpPr>
          <p:cNvPr id="4" name="Slide Number Placeholder 3"/>
          <p:cNvSpPr>
            <a:spLocks noGrp="1"/>
          </p:cNvSpPr>
          <p:nvPr>
            <p:ph type="sldNum" sz="quarter" idx="10"/>
          </p:nvPr>
        </p:nvSpPr>
        <p:spPr/>
        <p:txBody>
          <a:bodyPr/>
          <a:lstStyle/>
          <a:p>
            <a:fld id="{B46DF4DA-3B03-4F78-80C6-49CB5C15DBF3}" type="slidenum">
              <a:rPr lang="en-GB" smtClean="0"/>
              <a:t>5</a:t>
            </a:fld>
            <a:endParaRPr lang="en-GB"/>
          </a:p>
        </p:txBody>
      </p:sp>
    </p:spTree>
    <p:extLst>
      <p:ext uri="{BB962C8B-B14F-4D97-AF65-F5344CB8AC3E}">
        <p14:creationId xmlns:p14="http://schemas.microsoft.com/office/powerpoint/2010/main" val="834413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Round 1:</a:t>
            </a:r>
            <a:r>
              <a:rPr lang="en-US" baseline="0" dirty="0" smtClean="0"/>
              <a:t> September 2002 to October 2002</a:t>
            </a:r>
          </a:p>
          <a:p>
            <a:r>
              <a:rPr lang="en-US" baseline="0" dirty="0" smtClean="0"/>
              <a:t>Round 2: October 2006 to August 2007</a:t>
            </a:r>
          </a:p>
          <a:p>
            <a:r>
              <a:rPr lang="en-US" baseline="0" dirty="0" smtClean="0"/>
              <a:t>Round 3: </a:t>
            </a:r>
            <a:r>
              <a:rPr lang="en-US" sz="12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October 2009 to March 2010</a:t>
            </a:r>
          </a:p>
        </p:txBody>
      </p:sp>
      <p:sp>
        <p:nvSpPr>
          <p:cNvPr id="4" name="Slide Number Placeholder 3"/>
          <p:cNvSpPr>
            <a:spLocks noGrp="1"/>
          </p:cNvSpPr>
          <p:nvPr>
            <p:ph type="sldNum" sz="quarter" idx="10"/>
          </p:nvPr>
        </p:nvSpPr>
        <p:spPr/>
        <p:txBody>
          <a:bodyPr/>
          <a:lstStyle/>
          <a:p>
            <a:fld id="{B46DF4DA-3B03-4F78-80C6-49CB5C15DBF3}" type="slidenum">
              <a:rPr lang="en-GB" smtClean="0"/>
              <a:t>6</a:t>
            </a:fld>
            <a:endParaRPr lang="en-GB"/>
          </a:p>
        </p:txBody>
      </p:sp>
    </p:spTree>
    <p:extLst>
      <p:ext uri="{BB962C8B-B14F-4D97-AF65-F5344CB8AC3E}">
        <p14:creationId xmlns:p14="http://schemas.microsoft.com/office/powerpoint/2010/main" val="1402977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6DF4DA-3B03-4F78-80C6-49CB5C15DBF3}" type="slidenum">
              <a:rPr lang="en-GB" smtClean="0"/>
              <a:t>7</a:t>
            </a:fld>
            <a:endParaRPr lang="en-GB"/>
          </a:p>
        </p:txBody>
      </p:sp>
    </p:spTree>
    <p:extLst>
      <p:ext uri="{BB962C8B-B14F-4D97-AF65-F5344CB8AC3E}">
        <p14:creationId xmlns:p14="http://schemas.microsoft.com/office/powerpoint/2010/main" val="2301102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Round 4 in 2013</a:t>
            </a:r>
          </a:p>
          <a:p>
            <a:endParaRPr lang="en-US" dirty="0"/>
          </a:p>
        </p:txBody>
      </p:sp>
      <p:sp>
        <p:nvSpPr>
          <p:cNvPr id="4" name="Slide Number Placeholder 3"/>
          <p:cNvSpPr>
            <a:spLocks noGrp="1"/>
          </p:cNvSpPr>
          <p:nvPr>
            <p:ph type="sldNum" sz="quarter" idx="10"/>
          </p:nvPr>
        </p:nvSpPr>
        <p:spPr/>
        <p:txBody>
          <a:bodyPr/>
          <a:lstStyle/>
          <a:p>
            <a:fld id="{B68D2766-C49B-4C1A-9FEE-6F146754B02B}" type="slidenum">
              <a:rPr lang="en-US" smtClean="0"/>
              <a:t>8</a:t>
            </a:fld>
            <a:endParaRPr lang="en-US"/>
          </a:p>
        </p:txBody>
      </p:sp>
    </p:spTree>
    <p:extLst>
      <p:ext uri="{BB962C8B-B14F-4D97-AF65-F5344CB8AC3E}">
        <p14:creationId xmlns:p14="http://schemas.microsoft.com/office/powerpoint/2010/main" val="2460668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HEP is represented</a:t>
            </a:r>
            <a:r>
              <a:rPr lang="en-US" baseline="0" dirty="0" smtClean="0"/>
              <a:t> by the three dimension of health SRH and sanitation.</a:t>
            </a:r>
            <a:endParaRPr lang="en-GB" dirty="0"/>
          </a:p>
        </p:txBody>
      </p:sp>
      <p:sp>
        <p:nvSpPr>
          <p:cNvPr id="4" name="Slide Number Placeholder 3"/>
          <p:cNvSpPr>
            <a:spLocks noGrp="1"/>
          </p:cNvSpPr>
          <p:nvPr>
            <p:ph type="sldNum" sz="quarter" idx="10"/>
          </p:nvPr>
        </p:nvSpPr>
        <p:spPr/>
        <p:txBody>
          <a:bodyPr/>
          <a:lstStyle/>
          <a:p>
            <a:fld id="{B46DF4DA-3B03-4F78-80C6-49CB5C15DBF3}" type="slidenum">
              <a:rPr lang="en-GB" smtClean="0"/>
              <a:t>9</a:t>
            </a:fld>
            <a:endParaRPr lang="en-GB"/>
          </a:p>
        </p:txBody>
      </p:sp>
    </p:spTree>
    <p:extLst>
      <p:ext uri="{BB962C8B-B14F-4D97-AF65-F5344CB8AC3E}">
        <p14:creationId xmlns:p14="http://schemas.microsoft.com/office/powerpoint/2010/main" val="29359164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56">
            <a:extLst>
              <a:ext uri="{FF2B5EF4-FFF2-40B4-BE49-F238E27FC236}">
                <a16:creationId xmlns:a16="http://schemas.microsoft.com/office/drawing/2014/main" id="{74453ABE-843B-254F-8068-9271EDC3C733}"/>
              </a:ext>
            </a:extLst>
          </p:cNvPr>
          <p:cNvSpPr>
            <a:spLocks noGrp="1"/>
          </p:cNvSpPr>
          <p:nvPr>
            <p:ph type="title" idx="4294967295" hasCustomPrompt="1"/>
          </p:nvPr>
        </p:nvSpPr>
        <p:spPr>
          <a:xfrm>
            <a:off x="389096" y="233446"/>
            <a:ext cx="7393464" cy="599931"/>
          </a:xfrm>
          <a:prstGeom prst="rect">
            <a:avLst/>
          </a:prstGeom>
        </p:spPr>
        <p:txBody>
          <a:bodyPr>
            <a:noAutofit/>
          </a:bodyPr>
          <a:lstStyle/>
          <a:p>
            <a:r>
              <a:rPr lang="en-GB" b="1" dirty="0">
                <a:solidFill>
                  <a:srgbClr val="F49D00"/>
                </a:solidFill>
                <a:latin typeface="Roboto Cn" pitchFamily="2" charset="0"/>
                <a:ea typeface="Roboto Cn" pitchFamily="2" charset="0"/>
              </a:rPr>
              <a:t>HEADING GOES HERE</a:t>
            </a:r>
            <a:endParaRPr lang="en-US" b="1" dirty="0">
              <a:solidFill>
                <a:srgbClr val="F49D00"/>
              </a:solidFill>
              <a:latin typeface="Roboto Cn" pitchFamily="2" charset="0"/>
              <a:ea typeface="Roboto Cn" pitchFamily="2" charset="0"/>
              <a:cs typeface="Roboto" panose="02000000000000000000" pitchFamily="2" charset="0"/>
            </a:endParaRPr>
          </a:p>
        </p:txBody>
      </p:sp>
      <p:pic>
        <p:nvPicPr>
          <p:cNvPr id="8" name="Picture 7">
            <a:extLst>
              <a:ext uri="{FF2B5EF4-FFF2-40B4-BE49-F238E27FC236}">
                <a16:creationId xmlns:a16="http://schemas.microsoft.com/office/drawing/2014/main" id="{CA192FE8-0C94-F247-B8E2-9C4FB06E3C0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3268" y="5755342"/>
            <a:ext cx="693778" cy="1992244"/>
          </a:xfrm>
          <a:prstGeom prst="rect">
            <a:avLst/>
          </a:prstGeom>
        </p:spPr>
      </p:pic>
    </p:spTree>
    <p:extLst>
      <p:ext uri="{BB962C8B-B14F-4D97-AF65-F5344CB8AC3E}">
        <p14:creationId xmlns:p14="http://schemas.microsoft.com/office/powerpoint/2010/main" val="1196854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8112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838349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C3D38C-EEF6-4699-AD0C-72D60F067FFA}" type="datetimeFigureOut">
              <a:rPr lang="en-GB" smtClean="0"/>
              <a:t>18/06/2021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B6D1F2-F87A-43FD-BD97-3BB193DF0A33}" type="slidenum">
              <a:rPr lang="en-GB" smtClean="0"/>
              <a:t>‹#›</a:t>
            </a:fld>
            <a:endParaRPr lang="en-GB"/>
          </a:p>
        </p:txBody>
      </p:sp>
    </p:spTree>
    <p:extLst>
      <p:ext uri="{BB962C8B-B14F-4D97-AF65-F5344CB8AC3E}">
        <p14:creationId xmlns:p14="http://schemas.microsoft.com/office/powerpoint/2010/main" val="3813073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16AD7E7-4756-4322-8AF9-67CA566A842D}" type="datetimeFigureOut">
              <a:rPr lang="en-ZA" smtClean="0"/>
              <a:t>2021/06/18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0185B35-7C0E-4936-B4A5-42553EDEBC34}" type="slidenum">
              <a:rPr lang="en-ZA" smtClean="0"/>
              <a:t>‹#›</a:t>
            </a:fld>
            <a:endParaRPr lang="en-ZA"/>
          </a:p>
        </p:txBody>
      </p:sp>
    </p:spTree>
    <p:extLst>
      <p:ext uri="{BB962C8B-B14F-4D97-AF65-F5344CB8AC3E}">
        <p14:creationId xmlns:p14="http://schemas.microsoft.com/office/powerpoint/2010/main" val="28219172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Graphical user interface, text&#10;&#10;Description automatically generated with medium confidence">
            <a:extLst>
              <a:ext uri="{FF2B5EF4-FFF2-40B4-BE49-F238E27FC236}">
                <a16:creationId xmlns:a16="http://schemas.microsoft.com/office/drawing/2014/main" id="{097EDB00-0989-2141-B423-03865F864D52}"/>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038826" y="230188"/>
            <a:ext cx="3632200" cy="647700"/>
          </a:xfrm>
          <a:prstGeom prst="rect">
            <a:avLst/>
          </a:prstGeom>
        </p:spPr>
      </p:pic>
    </p:spTree>
    <p:extLst>
      <p:ext uri="{BB962C8B-B14F-4D97-AF65-F5344CB8AC3E}">
        <p14:creationId xmlns:p14="http://schemas.microsoft.com/office/powerpoint/2010/main" val="1959247828"/>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5" r:id="rId3"/>
    <p:sldLayoutId id="2147483776" r:id="rId4"/>
    <p:sldLayoutId id="2147483777" r:id="rId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william.rudgard@spi.ox.ac.uk" TargetMode="External"/><Relationship Id="rId2" Type="http://schemas.openxmlformats.org/officeDocument/2006/relationships/hyperlink" Target="mailto:dsilinganisiwep@gmail.com" TargetMode="Externa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869362-C517-4F61-BC07-3D6483C9E997}"/>
              </a:ext>
            </a:extLst>
          </p:cNvPr>
          <p:cNvSpPr>
            <a:spLocks noGrp="1"/>
          </p:cNvSpPr>
          <p:nvPr>
            <p:ph type="title"/>
          </p:nvPr>
        </p:nvSpPr>
        <p:spPr>
          <a:xfrm>
            <a:off x="860176" y="1314006"/>
            <a:ext cx="10471647" cy="2868930"/>
          </a:xfrm>
        </p:spPr>
        <p:txBody>
          <a:bodyPr vert="horz" lIns="91440" tIns="45720" rIns="91440" bIns="45720" rtlCol="0" anchor="b">
            <a:normAutofit fontScale="90000"/>
          </a:bodyPr>
          <a:lstStyle/>
          <a:p>
            <a:r>
              <a:rPr lang="en-US" b="1" dirty="0">
                <a:solidFill>
                  <a:srgbClr val="FAA21A"/>
                </a:solidFill>
              </a:rPr>
              <a:t>Impacts of </a:t>
            </a:r>
            <a:r>
              <a:rPr lang="en-US" b="1" dirty="0" smtClean="0">
                <a:solidFill>
                  <a:srgbClr val="FAA21A"/>
                </a:solidFill>
              </a:rPr>
              <a:t>the </a:t>
            </a:r>
            <a:r>
              <a:rPr lang="en-US" b="1" dirty="0">
                <a:solidFill>
                  <a:srgbClr val="FAA21A"/>
                </a:solidFill>
              </a:rPr>
              <a:t>Ethiopian </a:t>
            </a:r>
            <a:r>
              <a:rPr lang="en-US" b="1" dirty="0" smtClean="0">
                <a:solidFill>
                  <a:srgbClr val="FAA21A"/>
                </a:solidFill>
              </a:rPr>
              <a:t>Health Extension </a:t>
            </a:r>
            <a:r>
              <a:rPr lang="en-US" b="1" dirty="0" err="1" smtClean="0">
                <a:solidFill>
                  <a:srgbClr val="FAA21A"/>
                </a:solidFill>
              </a:rPr>
              <a:t>Programme</a:t>
            </a:r>
            <a:r>
              <a:rPr lang="en-US" b="1" dirty="0" smtClean="0">
                <a:solidFill>
                  <a:srgbClr val="FAA21A"/>
                </a:solidFill>
              </a:rPr>
              <a:t> (HEP) on </a:t>
            </a:r>
            <a:r>
              <a:rPr lang="en-US" b="1" dirty="0">
                <a:solidFill>
                  <a:srgbClr val="FAA21A"/>
                </a:solidFill>
              </a:rPr>
              <a:t>adolescent health and </a:t>
            </a:r>
            <a:r>
              <a:rPr lang="en-US" b="1" dirty="0" smtClean="0">
                <a:solidFill>
                  <a:srgbClr val="FAA21A"/>
                </a:solidFill>
              </a:rPr>
              <a:t>wellbeing</a:t>
            </a:r>
            <a:r>
              <a:rPr lang="en-US" b="1" dirty="0" smtClean="0">
                <a:solidFill>
                  <a:srgbClr val="009BD9"/>
                </a:solidFill>
              </a:rPr>
              <a:t/>
            </a:r>
            <a:br>
              <a:rPr lang="en-US" b="1" dirty="0" smtClean="0">
                <a:solidFill>
                  <a:srgbClr val="009BD9"/>
                </a:solidFill>
              </a:rPr>
            </a:br>
            <a:endParaRPr lang="en-US" sz="4400" b="1" kern="1200" dirty="0"/>
          </a:p>
        </p:txBody>
      </p:sp>
      <p:sp>
        <p:nvSpPr>
          <p:cNvPr id="4" name="Text Placeholder 3">
            <a:extLst>
              <a:ext uri="{FF2B5EF4-FFF2-40B4-BE49-F238E27FC236}">
                <a16:creationId xmlns:a16="http://schemas.microsoft.com/office/drawing/2014/main" id="{0F4D85B8-3DD2-4BCB-B957-4A53A14AF107}"/>
              </a:ext>
            </a:extLst>
          </p:cNvPr>
          <p:cNvSpPr>
            <a:spLocks noGrp="1"/>
          </p:cNvSpPr>
          <p:nvPr>
            <p:ph type="body" idx="1"/>
          </p:nvPr>
        </p:nvSpPr>
        <p:spPr>
          <a:xfrm>
            <a:off x="860176" y="4182936"/>
            <a:ext cx="9096624" cy="2141664"/>
          </a:xfrm>
        </p:spPr>
        <p:txBody>
          <a:bodyPr vert="horz" lIns="91440" tIns="45720" rIns="91440" bIns="45720" rtlCol="0" anchor="ctr">
            <a:normAutofit/>
          </a:bodyPr>
          <a:lstStyle/>
          <a:p>
            <a:r>
              <a:rPr lang="en-US" kern="1200" dirty="0" smtClean="0">
                <a:solidFill>
                  <a:schemeClr val="tx1"/>
                </a:solidFill>
                <a:latin typeface="+mn-lt"/>
                <a:ea typeface="+mn-ea"/>
                <a:cs typeface="+mn-cs"/>
              </a:rPr>
              <a:t>William </a:t>
            </a:r>
            <a:r>
              <a:rPr lang="en-US" kern="1200" dirty="0">
                <a:solidFill>
                  <a:schemeClr val="tx1"/>
                </a:solidFill>
                <a:latin typeface="+mn-lt"/>
                <a:ea typeface="+mn-ea"/>
                <a:cs typeface="+mn-cs"/>
              </a:rPr>
              <a:t>Rudgard</a:t>
            </a:r>
          </a:p>
          <a:p>
            <a:r>
              <a:rPr lang="en-US" kern="1200" dirty="0">
                <a:solidFill>
                  <a:schemeClr val="tx1"/>
                </a:solidFill>
                <a:latin typeface="+mn-lt"/>
                <a:ea typeface="+mn-ea"/>
                <a:cs typeface="+mn-cs"/>
              </a:rPr>
              <a:t>Silinganisiwe </a:t>
            </a:r>
            <a:r>
              <a:rPr lang="en-US" kern="1200" dirty="0" smtClean="0">
                <a:solidFill>
                  <a:schemeClr val="tx1"/>
                </a:solidFill>
                <a:latin typeface="+mn-lt"/>
                <a:ea typeface="+mn-ea"/>
                <a:cs typeface="+mn-cs"/>
              </a:rPr>
              <a:t>Dzumbunu</a:t>
            </a:r>
          </a:p>
          <a:p>
            <a:r>
              <a:rPr lang="en-US" dirty="0" smtClean="0">
                <a:solidFill>
                  <a:schemeClr val="tx1"/>
                </a:solidFill>
              </a:rPr>
              <a:t>Rachel Yates</a:t>
            </a:r>
          </a:p>
          <a:p>
            <a:r>
              <a:rPr lang="en-US" b="1" kern="1200" dirty="0" smtClean="0">
                <a:solidFill>
                  <a:schemeClr val="tx1"/>
                </a:solidFill>
                <a:latin typeface="+mn-lt"/>
                <a:ea typeface="+mn-ea"/>
                <a:cs typeface="+mn-cs"/>
              </a:rPr>
              <a:t>Contact: william.rudgard@spi.ox.ac.uk</a:t>
            </a:r>
            <a:endParaRPr lang="en-US" b="1" kern="1200" dirty="0">
              <a:solidFill>
                <a:schemeClr val="tx1"/>
              </a:solidFill>
              <a:latin typeface="+mn-lt"/>
              <a:ea typeface="+mn-ea"/>
              <a:cs typeface="+mn-cs"/>
            </a:endParaRPr>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38410" y="207601"/>
            <a:ext cx="769643" cy="769643"/>
          </a:xfrm>
          <a:prstGeom prst="rect">
            <a:avLst/>
          </a:prstGeom>
        </p:spPr>
      </p:pic>
    </p:spTree>
    <p:extLst>
      <p:ext uri="{BB962C8B-B14F-4D97-AF65-F5344CB8AC3E}">
        <p14:creationId xmlns:p14="http://schemas.microsoft.com/office/powerpoint/2010/main" val="1454775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69651" y="233932"/>
            <a:ext cx="10515600" cy="743484"/>
          </a:xfr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F49D00"/>
                </a:solidFill>
                <a:latin typeface="+mn-lt"/>
              </a:rPr>
              <a:t>MAIN FINDINGS: HEALTH</a:t>
            </a:r>
            <a:endParaRPr lang="en-GB" b="1" dirty="0">
              <a:solidFill>
                <a:srgbClr val="F49D00"/>
              </a:solidFill>
              <a:latin typeface="+mn-lt"/>
            </a:endParaRPr>
          </a:p>
        </p:txBody>
      </p:sp>
      <p:sp>
        <p:nvSpPr>
          <p:cNvPr id="8" name="Rectangle 7"/>
          <p:cNvSpPr/>
          <p:nvPr/>
        </p:nvSpPr>
        <p:spPr>
          <a:xfrm>
            <a:off x="369651" y="1189875"/>
            <a:ext cx="11657249" cy="5262979"/>
          </a:xfrm>
          <a:prstGeom prst="rect">
            <a:avLst/>
          </a:prstGeom>
        </p:spPr>
        <p:txBody>
          <a:bodyPr wrap="square">
            <a:spAutoFit/>
          </a:bodyPr>
          <a:lstStyle/>
          <a:p>
            <a:pPr>
              <a:spcAft>
                <a:spcPts val="1200"/>
              </a:spcAft>
            </a:pPr>
            <a:r>
              <a:rPr lang="en-US" sz="2800" b="1" dirty="0"/>
              <a:t>We find </a:t>
            </a:r>
            <a:r>
              <a:rPr lang="en-US" sz="2800" dirty="0" smtClean="0"/>
              <a:t>mixed </a:t>
            </a:r>
            <a:r>
              <a:rPr lang="en-US" sz="2800" dirty="0"/>
              <a:t>evidence </a:t>
            </a:r>
            <a:r>
              <a:rPr lang="en-US" sz="2800" dirty="0" smtClean="0"/>
              <a:t>for impacts on health: </a:t>
            </a:r>
          </a:p>
          <a:p>
            <a:pPr marL="457200" indent="-457200">
              <a:buFont typeface="Arial" panose="020B0604020202020204" pitchFamily="34" charset="0"/>
              <a:buChar char="•"/>
            </a:pPr>
            <a:r>
              <a:rPr lang="en-US" sz="2800" dirty="0" smtClean="0"/>
              <a:t>Lower risk of early pregnancy and improved knowledge about fertility</a:t>
            </a:r>
          </a:p>
          <a:p>
            <a:pPr marL="457200" indent="-457200">
              <a:spcAft>
                <a:spcPts val="1200"/>
              </a:spcAft>
              <a:buFont typeface="Arial" panose="020B0604020202020204" pitchFamily="34" charset="0"/>
              <a:buChar char="•"/>
            </a:pPr>
            <a:r>
              <a:rPr lang="en-US" sz="2800" dirty="0" smtClean="0"/>
              <a:t>No observed link with self-reported health or knowledge about STIs</a:t>
            </a:r>
            <a:endParaRPr lang="en-US" sz="2800" dirty="0"/>
          </a:p>
          <a:p>
            <a:pPr>
              <a:spcAft>
                <a:spcPts val="1200"/>
              </a:spcAft>
            </a:pPr>
            <a:r>
              <a:rPr lang="en-ZA" sz="2800" b="1" dirty="0" smtClean="0"/>
              <a:t>Existing evidence for HEP: </a:t>
            </a:r>
          </a:p>
          <a:p>
            <a:pPr marL="342900" indent="-342900">
              <a:buFont typeface="Arial" panose="020B0604020202020204" pitchFamily="34" charset="0"/>
              <a:buChar char="•"/>
            </a:pPr>
            <a:r>
              <a:rPr lang="en-ZA" sz="2800" dirty="0" smtClean="0"/>
              <a:t>Higher ante-/ postnatal service uptake in </a:t>
            </a:r>
            <a:r>
              <a:rPr lang="en-US" sz="2800" dirty="0" smtClean="0"/>
              <a:t>mothers </a:t>
            </a:r>
            <a:r>
              <a:rPr lang="en-ZA" sz="1600" dirty="0" smtClean="0"/>
              <a:t>(</a:t>
            </a:r>
            <a:r>
              <a:rPr lang="en-GB" sz="1600" dirty="0" err="1" smtClean="0"/>
              <a:t>Admassie</a:t>
            </a:r>
            <a:r>
              <a:rPr lang="en-GB" sz="1600" dirty="0" smtClean="0"/>
              <a:t> et al, 2009) </a:t>
            </a:r>
          </a:p>
          <a:p>
            <a:pPr marL="342900" indent="-342900">
              <a:spcAft>
                <a:spcPts val="1200"/>
              </a:spcAft>
              <a:buFont typeface="Arial" panose="020B0604020202020204" pitchFamily="34" charset="0"/>
              <a:buChar char="•"/>
            </a:pPr>
            <a:r>
              <a:rPr lang="en-US" sz="2800" dirty="0" smtClean="0"/>
              <a:t>No observed link with </a:t>
            </a:r>
            <a:r>
              <a:rPr lang="en-GB" sz="2800" dirty="0" smtClean="0"/>
              <a:t>contraceptive use in women 15-49 years </a:t>
            </a:r>
            <a:r>
              <a:rPr lang="en-ZA" sz="1600" dirty="0" smtClean="0"/>
              <a:t>(</a:t>
            </a:r>
            <a:r>
              <a:rPr lang="en-GB" sz="1600" dirty="0" err="1" smtClean="0"/>
              <a:t>Admassie</a:t>
            </a:r>
            <a:r>
              <a:rPr lang="en-GB" sz="1600" dirty="0" smtClean="0"/>
              <a:t> et al, 2009)</a:t>
            </a:r>
            <a:r>
              <a:rPr lang="en-GB" sz="2800" dirty="0" smtClean="0"/>
              <a:t> </a:t>
            </a:r>
          </a:p>
          <a:p>
            <a:r>
              <a:rPr lang="en-ZA" sz="2800" b="1" dirty="0" smtClean="0"/>
              <a:t>Existing </a:t>
            </a:r>
            <a:r>
              <a:rPr lang="en-ZA" sz="2800" b="1" dirty="0"/>
              <a:t>evidence for adolescent health services in </a:t>
            </a:r>
            <a:r>
              <a:rPr lang="en-ZA" sz="2800" b="1" dirty="0" smtClean="0"/>
              <a:t>Ethiopia: </a:t>
            </a:r>
          </a:p>
          <a:p>
            <a:pPr marL="457200" indent="-457200">
              <a:buFont typeface="Arial" panose="020B0604020202020204" pitchFamily="34" charset="0"/>
              <a:buChar char="•"/>
            </a:pPr>
            <a:r>
              <a:rPr lang="en-ZA" sz="2800" dirty="0" smtClean="0"/>
              <a:t>Low levels of SRH service use in adolescents </a:t>
            </a:r>
            <a:r>
              <a:rPr lang="en-ZA" sz="1600" dirty="0" smtClean="0"/>
              <a:t>(</a:t>
            </a:r>
            <a:r>
              <a:rPr lang="en-GB" sz="1600" dirty="0" err="1"/>
              <a:t>Binu</a:t>
            </a:r>
            <a:r>
              <a:rPr lang="en-GB" sz="1600" dirty="0"/>
              <a:t> et al, 2018)</a:t>
            </a:r>
            <a:endParaRPr lang="en-ZA" sz="1600" dirty="0" smtClean="0"/>
          </a:p>
          <a:p>
            <a:pPr marL="457200" indent="-457200">
              <a:buFont typeface="Arial" panose="020B0604020202020204" pitchFamily="34" charset="0"/>
              <a:buChar char="•"/>
            </a:pPr>
            <a:r>
              <a:rPr lang="en-ZA" sz="2800" dirty="0" smtClean="0"/>
              <a:t>Common reports of lack of privacy in health centres </a:t>
            </a:r>
            <a:r>
              <a:rPr lang="en-GB" sz="1600" dirty="0"/>
              <a:t>(Haile et al, 2020)</a:t>
            </a:r>
            <a:endParaRPr lang="en-ZA" sz="2800" dirty="0" smtClean="0"/>
          </a:p>
          <a:p>
            <a:pPr marL="457200" indent="-457200">
              <a:buFont typeface="Arial" panose="020B0604020202020204" pitchFamily="34" charset="0"/>
              <a:buChar char="•"/>
            </a:pPr>
            <a:r>
              <a:rPr lang="en-ZA" sz="2800" dirty="0" smtClean="0"/>
              <a:t>Regional differences in community acceptance of contraceptive use </a:t>
            </a:r>
            <a:r>
              <a:rPr lang="en-GB" sz="1600" dirty="0" smtClean="0"/>
              <a:t>(Jones, 2016) </a:t>
            </a:r>
          </a:p>
          <a:p>
            <a:endParaRPr lang="en-GB" sz="1600" dirty="0" smtClean="0"/>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38410" y="207601"/>
            <a:ext cx="769643" cy="769643"/>
          </a:xfrm>
          <a:prstGeom prst="rect">
            <a:avLst/>
          </a:prstGeom>
        </p:spPr>
      </p:pic>
    </p:spTree>
    <p:extLst>
      <p:ext uri="{BB962C8B-B14F-4D97-AF65-F5344CB8AC3E}">
        <p14:creationId xmlns:p14="http://schemas.microsoft.com/office/powerpoint/2010/main" val="3370892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6536" y="1619699"/>
            <a:ext cx="11307464" cy="4431983"/>
          </a:xfrm>
          <a:prstGeom prst="rect">
            <a:avLst/>
          </a:prstGeom>
        </p:spPr>
        <p:txBody>
          <a:bodyPr wrap="square">
            <a:spAutoFit/>
          </a:bodyPr>
          <a:lstStyle/>
          <a:p>
            <a:pPr marL="71438" lvl="1">
              <a:spcAft>
                <a:spcPts val="1200"/>
              </a:spcAft>
            </a:pPr>
            <a:r>
              <a:rPr lang="en-ZA" sz="2800" b="1" dirty="0"/>
              <a:t>We find </a:t>
            </a:r>
            <a:r>
              <a:rPr lang="en-ZA" sz="2800" dirty="0"/>
              <a:t>evidence of </a:t>
            </a:r>
            <a:r>
              <a:rPr lang="en-ZA" sz="2800" dirty="0" smtClean="0"/>
              <a:t>lower </a:t>
            </a:r>
            <a:r>
              <a:rPr lang="en-ZA" sz="2800" dirty="0"/>
              <a:t>risk of child marriage and early </a:t>
            </a:r>
            <a:r>
              <a:rPr lang="en-ZA" sz="2800" dirty="0" smtClean="0"/>
              <a:t>pregnancy</a:t>
            </a:r>
          </a:p>
          <a:p>
            <a:pPr marL="71438" lvl="1">
              <a:spcAft>
                <a:spcPts val="1200"/>
              </a:spcAft>
            </a:pPr>
            <a:r>
              <a:rPr lang="en-ZA" sz="2800" b="1" dirty="0" smtClean="0"/>
              <a:t>Existing </a:t>
            </a:r>
            <a:r>
              <a:rPr lang="en-ZA" sz="2800" b="1" dirty="0"/>
              <a:t>evidence for </a:t>
            </a:r>
            <a:r>
              <a:rPr lang="en-ZA" sz="2800" b="1" dirty="0" smtClean="0"/>
              <a:t>HEP from Nicola Jones / ODI: </a:t>
            </a:r>
          </a:p>
          <a:p>
            <a:pPr marL="71438" lvl="1">
              <a:spcAft>
                <a:spcPts val="1200"/>
              </a:spcAft>
            </a:pPr>
            <a:r>
              <a:rPr lang="en-GB" sz="2800" dirty="0"/>
              <a:t>“If I had not participated in the training and discussions about child marriage, </a:t>
            </a:r>
            <a:r>
              <a:rPr lang="en-GB" sz="2800" dirty="0" smtClean="0"/>
              <a:t>childbirth</a:t>
            </a:r>
            <a:r>
              <a:rPr lang="en-GB" sz="2800" dirty="0"/>
              <a:t>, rape, venereal diseases, HIV/AIDS, I would not have completed my secondary education </a:t>
            </a:r>
            <a:r>
              <a:rPr lang="en-GB" sz="2800" dirty="0" smtClean="0"/>
              <a:t>and </a:t>
            </a:r>
            <a:r>
              <a:rPr lang="en-GB" sz="2800" dirty="0"/>
              <a:t>I would have married as a child and had my own baby when I was still a child myself</a:t>
            </a:r>
            <a:r>
              <a:rPr lang="en-GB" sz="2800" dirty="0" smtClean="0"/>
              <a:t>.” </a:t>
            </a:r>
            <a:r>
              <a:rPr lang="en-US" sz="2800" b="1" i="1" dirty="0" smtClean="0"/>
              <a:t>19-year-old girl </a:t>
            </a:r>
            <a:r>
              <a:rPr lang="en-ZA" sz="1600" dirty="0"/>
              <a:t>(</a:t>
            </a:r>
            <a:r>
              <a:rPr lang="en-GB" sz="1600" dirty="0"/>
              <a:t>Jones et al, </a:t>
            </a:r>
            <a:r>
              <a:rPr lang="en-GB" sz="1600" dirty="0" smtClean="0"/>
              <a:t>2018)</a:t>
            </a:r>
            <a:endParaRPr lang="en-US" sz="4800" b="1" i="1" dirty="0"/>
          </a:p>
          <a:p>
            <a:pPr marL="71438" lvl="1"/>
            <a:r>
              <a:rPr lang="en-US" sz="2800" dirty="0" smtClean="0"/>
              <a:t>HEWs </a:t>
            </a:r>
            <a:r>
              <a:rPr lang="en-US" sz="2800" dirty="0"/>
              <a:t>even come to school, to </a:t>
            </a:r>
            <a:r>
              <a:rPr lang="en-US" sz="2800" dirty="0" smtClean="0"/>
              <a:t>“educate </a:t>
            </a:r>
            <a:r>
              <a:rPr lang="en-US" sz="2800" dirty="0"/>
              <a:t>the students at the beginning of the academic year to protect them from unwanted pregnancy and early sexual </a:t>
            </a:r>
            <a:r>
              <a:rPr lang="en-US" sz="2800" dirty="0" smtClean="0"/>
              <a:t>relationships” </a:t>
            </a:r>
            <a:r>
              <a:rPr lang="en-GB" sz="2800" b="1" i="1" dirty="0"/>
              <a:t>older adolescent boy </a:t>
            </a:r>
            <a:r>
              <a:rPr lang="en-ZA" sz="1600" dirty="0"/>
              <a:t>(</a:t>
            </a:r>
            <a:r>
              <a:rPr lang="en-GB" sz="1600" dirty="0"/>
              <a:t>Jones et al, 2018</a:t>
            </a:r>
            <a:r>
              <a:rPr lang="en-GB" sz="1600" dirty="0" smtClean="0"/>
              <a:t>)</a:t>
            </a:r>
            <a:endParaRPr lang="en-US" sz="4800" b="1" i="1" dirty="0"/>
          </a:p>
        </p:txBody>
      </p:sp>
      <p:sp>
        <p:nvSpPr>
          <p:cNvPr id="6" name="Title 1"/>
          <p:cNvSpPr txBox="1">
            <a:spLocks/>
          </p:cNvSpPr>
          <p:nvPr/>
        </p:nvSpPr>
        <p:spPr>
          <a:xfrm>
            <a:off x="376536" y="259023"/>
            <a:ext cx="10515600" cy="1436441"/>
          </a:xfr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F49D00"/>
                </a:solidFill>
                <a:latin typeface="+mn-lt"/>
              </a:rPr>
              <a:t>MAIN FINDINGS: CHILD </a:t>
            </a:r>
          </a:p>
          <a:p>
            <a:r>
              <a:rPr lang="en-US" b="1" dirty="0" smtClean="0">
                <a:solidFill>
                  <a:srgbClr val="F49D00"/>
                </a:solidFill>
                <a:latin typeface="+mn-lt"/>
              </a:rPr>
              <a:t>MARRIAGE AND EARLY PREGNANCY</a:t>
            </a:r>
            <a:endParaRPr lang="en-GB" b="1" dirty="0">
              <a:solidFill>
                <a:srgbClr val="F49D00"/>
              </a:solidFill>
              <a:latin typeface="+mn-lt"/>
            </a:endParaRPr>
          </a:p>
        </p:txBody>
      </p:sp>
      <p:sp>
        <p:nvSpPr>
          <p:cNvPr id="9" name="Rectangle 8"/>
          <p:cNvSpPr/>
          <p:nvPr/>
        </p:nvSpPr>
        <p:spPr>
          <a:xfrm>
            <a:off x="82844" y="6211669"/>
            <a:ext cx="12109156" cy="523220"/>
          </a:xfrm>
          <a:prstGeom prst="rect">
            <a:avLst/>
          </a:prstGeom>
        </p:spPr>
        <p:txBody>
          <a:bodyPr wrap="square">
            <a:spAutoFit/>
          </a:bodyPr>
          <a:lstStyle/>
          <a:p>
            <a:r>
              <a:rPr lang="en-GB" sz="1400" dirty="0">
                <a:solidFill>
                  <a:schemeClr val="bg1">
                    <a:lumMod val="65000"/>
                  </a:schemeClr>
                </a:solidFill>
                <a:latin typeface="Calibri" panose="020F0502020204030204" pitchFamily="34" charset="0"/>
                <a:ea typeface="Calibri" panose="020F0502020204030204" pitchFamily="34" charset="0"/>
              </a:rPr>
              <a:t>Jones </a:t>
            </a:r>
            <a:r>
              <a:rPr lang="en-GB" sz="1400" dirty="0" smtClean="0">
                <a:solidFill>
                  <a:schemeClr val="bg1">
                    <a:lumMod val="65000"/>
                  </a:schemeClr>
                </a:solidFill>
                <a:latin typeface="Calibri" panose="020F0502020204030204" pitchFamily="34" charset="0"/>
                <a:ea typeface="Calibri" panose="020F0502020204030204" pitchFamily="34" charset="0"/>
              </a:rPr>
              <a:t>N et al,. </a:t>
            </a:r>
            <a:r>
              <a:rPr lang="en-GB" sz="1400" dirty="0">
                <a:solidFill>
                  <a:schemeClr val="bg1">
                    <a:lumMod val="65000"/>
                  </a:schemeClr>
                </a:solidFill>
                <a:latin typeface="Calibri" panose="020F0502020204030204" pitchFamily="34" charset="0"/>
                <a:ea typeface="Calibri" panose="020F0502020204030204" pitchFamily="34" charset="0"/>
              </a:rPr>
              <a:t>The Politics of Policy and Programme Implementation to Advance Adolescent Girls’ Well-being in Ethiopia. In: Empowering Adolescent Girls in Developing Countries. Taylor &amp; Francis; 2018. p. 228</a:t>
            </a:r>
            <a:endParaRPr lang="en-GB" sz="1400" dirty="0">
              <a:solidFill>
                <a:schemeClr val="bg1">
                  <a:lumMod val="65000"/>
                </a:schemeClr>
              </a:solidFill>
            </a:endParaRPr>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38410" y="207601"/>
            <a:ext cx="769643" cy="769643"/>
          </a:xfrm>
          <a:prstGeom prst="rect">
            <a:avLst/>
          </a:prstGeom>
        </p:spPr>
      </p:pic>
    </p:spTree>
    <p:extLst>
      <p:ext uri="{BB962C8B-B14F-4D97-AF65-F5344CB8AC3E}">
        <p14:creationId xmlns:p14="http://schemas.microsoft.com/office/powerpoint/2010/main" val="11497469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3843C-69CD-4B48-A138-A1A0F24F1B47}"/>
              </a:ext>
            </a:extLst>
          </p:cNvPr>
          <p:cNvSpPr>
            <a:spLocks noGrp="1"/>
          </p:cNvSpPr>
          <p:nvPr>
            <p:ph type="title" idx="4294967295"/>
          </p:nvPr>
        </p:nvSpPr>
        <p:spPr>
          <a:xfrm>
            <a:off x="389096" y="330345"/>
            <a:ext cx="6883771" cy="570200"/>
          </a:xfrm>
        </p:spPr>
        <p:txBody>
          <a:bodyPr>
            <a:noAutofit/>
          </a:bodyPr>
          <a:lstStyle/>
          <a:p>
            <a:r>
              <a:rPr lang="en-US" b="1" dirty="0" smtClean="0">
                <a:solidFill>
                  <a:srgbClr val="F49D00"/>
                </a:solidFill>
              </a:rPr>
              <a:t>MAIN FINDINGS: EDUCATION</a:t>
            </a:r>
            <a:endParaRPr lang="en-ZA" b="1" dirty="0">
              <a:solidFill>
                <a:schemeClr val="accent2">
                  <a:lumMod val="75000"/>
                </a:schemeClr>
              </a:solidFill>
            </a:endParaRPr>
          </a:p>
        </p:txBody>
      </p:sp>
      <p:sp>
        <p:nvSpPr>
          <p:cNvPr id="3" name="Rectangle 2"/>
          <p:cNvSpPr/>
          <p:nvPr/>
        </p:nvSpPr>
        <p:spPr>
          <a:xfrm>
            <a:off x="389096" y="1539502"/>
            <a:ext cx="11070087" cy="5016758"/>
          </a:xfrm>
          <a:prstGeom prst="rect">
            <a:avLst/>
          </a:prstGeom>
        </p:spPr>
        <p:txBody>
          <a:bodyPr wrap="square">
            <a:spAutoFit/>
          </a:bodyPr>
          <a:lstStyle/>
          <a:p>
            <a:pPr marL="71438" lvl="1">
              <a:spcAft>
                <a:spcPts val="1200"/>
              </a:spcAft>
            </a:pPr>
            <a:r>
              <a:rPr lang="en-ZA" sz="2800" b="1" dirty="0"/>
              <a:t>We find </a:t>
            </a:r>
            <a:r>
              <a:rPr lang="en-ZA" sz="2800" dirty="0"/>
              <a:t>evidence of </a:t>
            </a:r>
            <a:r>
              <a:rPr lang="en-ZA" sz="2800" dirty="0" smtClean="0"/>
              <a:t>higher </a:t>
            </a:r>
            <a:r>
              <a:rPr lang="en-ZA" sz="2800" dirty="0"/>
              <a:t>probability of girls </a:t>
            </a:r>
            <a:r>
              <a:rPr lang="en-ZA" sz="2800" dirty="0" smtClean="0"/>
              <a:t>enrolment </a:t>
            </a:r>
            <a:r>
              <a:rPr lang="en-ZA" sz="2800" dirty="0"/>
              <a:t>in </a:t>
            </a:r>
            <a:r>
              <a:rPr lang="en-ZA" sz="2800" dirty="0" smtClean="0"/>
              <a:t>education </a:t>
            </a:r>
            <a:r>
              <a:rPr lang="en-ZA" sz="2800" dirty="0"/>
              <a:t>and higher numeracy and literacy at </a:t>
            </a:r>
            <a:r>
              <a:rPr lang="en-ZA" sz="2800" dirty="0" smtClean="0"/>
              <a:t>age 19</a:t>
            </a:r>
            <a:endParaRPr lang="en-ZA" sz="2800" dirty="0"/>
          </a:p>
          <a:p>
            <a:pPr marL="71438" lvl="1">
              <a:spcAft>
                <a:spcPts val="1200"/>
              </a:spcAft>
            </a:pPr>
            <a:r>
              <a:rPr lang="en-ZA" sz="2800" b="1" dirty="0" smtClean="0"/>
              <a:t>Existing </a:t>
            </a:r>
            <a:r>
              <a:rPr lang="en-ZA" sz="2800" b="1" dirty="0"/>
              <a:t>evidence for </a:t>
            </a:r>
            <a:r>
              <a:rPr lang="en-ZA" sz="2800" b="1" dirty="0" smtClean="0"/>
              <a:t>HEP from Nicola Jones/ ODI: </a:t>
            </a:r>
            <a:endParaRPr lang="en-US" sz="2800" dirty="0" smtClean="0"/>
          </a:p>
          <a:p>
            <a:pPr>
              <a:spcAft>
                <a:spcPts val="1200"/>
              </a:spcAft>
            </a:pPr>
            <a:r>
              <a:rPr lang="en-US" sz="4000" dirty="0" smtClean="0"/>
              <a:t>“</a:t>
            </a:r>
            <a:r>
              <a:rPr lang="en-US" sz="2800" dirty="0" smtClean="0"/>
              <a:t>Secondary </a:t>
            </a:r>
            <a:r>
              <a:rPr lang="en-US" sz="2800" dirty="0"/>
              <a:t>school girls who marry while still at school are vulnerable to dropping out since they are responsible for managing household activities and giving birth and taking care of </a:t>
            </a:r>
            <a:r>
              <a:rPr lang="en-US" sz="2800" dirty="0" smtClean="0"/>
              <a:t>children.” </a:t>
            </a:r>
            <a:r>
              <a:rPr lang="en-US" sz="2800" b="1" i="1" dirty="0" smtClean="0"/>
              <a:t>Key informant </a:t>
            </a:r>
            <a:r>
              <a:rPr lang="en-ZA" sz="1600" dirty="0" smtClean="0"/>
              <a:t>(</a:t>
            </a:r>
            <a:r>
              <a:rPr lang="en-GB" sz="1600" dirty="0" smtClean="0"/>
              <a:t>Jones </a:t>
            </a:r>
            <a:r>
              <a:rPr lang="en-GB" sz="1600" dirty="0"/>
              <a:t>et al, </a:t>
            </a:r>
            <a:r>
              <a:rPr lang="en-GB" sz="1600" dirty="0" smtClean="0"/>
              <a:t>2016)</a:t>
            </a:r>
            <a:endParaRPr lang="en-ZA" sz="2800" b="1" dirty="0" smtClean="0"/>
          </a:p>
          <a:p>
            <a:pPr>
              <a:spcAft>
                <a:spcPts val="1200"/>
              </a:spcAft>
            </a:pPr>
            <a:r>
              <a:rPr lang="en-ZA" sz="2800" b="1" dirty="0" smtClean="0"/>
              <a:t>Existing </a:t>
            </a:r>
            <a:r>
              <a:rPr lang="en-ZA" sz="2800" b="1" dirty="0"/>
              <a:t>evidence </a:t>
            </a:r>
            <a:r>
              <a:rPr lang="en-ZA" sz="2800" b="1" dirty="0" smtClean="0"/>
              <a:t>from Young Lives Ethiopia: </a:t>
            </a:r>
          </a:p>
          <a:p>
            <a:r>
              <a:rPr lang="en-US" sz="2800" dirty="0" smtClean="0"/>
              <a:t>Close link between parental illness and adolescent education in Ethiopia </a:t>
            </a:r>
            <a:r>
              <a:rPr lang="en-US" sz="1600" dirty="0" smtClean="0"/>
              <a:t>(</a:t>
            </a:r>
            <a:r>
              <a:rPr lang="en-GB" sz="1600" dirty="0" err="1" smtClean="0"/>
              <a:t>Dinku</a:t>
            </a:r>
            <a:r>
              <a:rPr lang="en-GB" sz="1600" dirty="0" smtClean="0"/>
              <a:t> </a:t>
            </a:r>
            <a:r>
              <a:rPr lang="en-GB" sz="1600" dirty="0"/>
              <a:t>et al, </a:t>
            </a:r>
            <a:r>
              <a:rPr lang="en-GB" sz="1600" dirty="0" smtClean="0"/>
              <a:t>2018)</a:t>
            </a:r>
            <a:endParaRPr lang="en-US" sz="2400" b="1" i="1" dirty="0"/>
          </a:p>
          <a:p>
            <a:endParaRPr lang="en-US" sz="2800" dirty="0"/>
          </a:p>
        </p:txBody>
      </p:sp>
      <p:sp>
        <p:nvSpPr>
          <p:cNvPr id="6" name="Rectangle 5"/>
          <p:cNvSpPr/>
          <p:nvPr/>
        </p:nvSpPr>
        <p:spPr>
          <a:xfrm>
            <a:off x="389096" y="6193050"/>
            <a:ext cx="12109156" cy="523220"/>
          </a:xfrm>
          <a:prstGeom prst="rect">
            <a:avLst/>
          </a:prstGeom>
        </p:spPr>
        <p:txBody>
          <a:bodyPr wrap="square">
            <a:spAutoFit/>
          </a:bodyPr>
          <a:lstStyle/>
          <a:p>
            <a:r>
              <a:rPr lang="en-GB" sz="1400" dirty="0">
                <a:solidFill>
                  <a:schemeClr val="bg1">
                    <a:lumMod val="65000"/>
                  </a:schemeClr>
                </a:solidFill>
                <a:latin typeface="Calibri" panose="020F0502020204030204" pitchFamily="34" charset="0"/>
                <a:ea typeface="Calibri" panose="020F0502020204030204" pitchFamily="34" charset="0"/>
              </a:rPr>
              <a:t>Jones </a:t>
            </a:r>
            <a:r>
              <a:rPr lang="en-GB" sz="1400" dirty="0" smtClean="0">
                <a:solidFill>
                  <a:schemeClr val="bg1">
                    <a:lumMod val="65000"/>
                  </a:schemeClr>
                </a:solidFill>
                <a:latin typeface="Calibri" panose="020F0502020204030204" pitchFamily="34" charset="0"/>
                <a:ea typeface="Calibri" panose="020F0502020204030204" pitchFamily="34" charset="0"/>
              </a:rPr>
              <a:t>N et al,. </a:t>
            </a:r>
            <a:r>
              <a:rPr lang="en-GB" sz="1400" dirty="0">
                <a:solidFill>
                  <a:schemeClr val="bg1">
                    <a:lumMod val="65000"/>
                  </a:schemeClr>
                </a:solidFill>
              </a:rPr>
              <a:t>What works to tackle child marriage in Ethiopia: a review of good practice. Overseas Development Institute. 2016 Available from: https://www.odi.org/publications/10453-what-works-tackle-child-marriage-ethiopia-review-good-practice</a:t>
            </a:r>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38410" y="207601"/>
            <a:ext cx="769643" cy="769643"/>
          </a:xfrm>
          <a:prstGeom prst="rect">
            <a:avLst/>
          </a:prstGeom>
        </p:spPr>
      </p:pic>
    </p:spTree>
    <p:extLst>
      <p:ext uri="{BB962C8B-B14F-4D97-AF65-F5344CB8AC3E}">
        <p14:creationId xmlns:p14="http://schemas.microsoft.com/office/powerpoint/2010/main" val="42481015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913843C-69CD-4B48-A138-A1A0F24F1B47}"/>
              </a:ext>
            </a:extLst>
          </p:cNvPr>
          <p:cNvSpPr txBox="1">
            <a:spLocks/>
          </p:cNvSpPr>
          <p:nvPr/>
        </p:nvSpPr>
        <p:spPr>
          <a:xfrm>
            <a:off x="389096" y="233446"/>
            <a:ext cx="7393464" cy="708663"/>
          </a:xfr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F49D00"/>
                </a:solidFill>
              </a:rPr>
              <a:t>LOGIC MODEL</a:t>
            </a:r>
            <a:endParaRPr lang="en-ZA" b="1" dirty="0">
              <a:solidFill>
                <a:schemeClr val="accent2">
                  <a:lumMod val="75000"/>
                </a:schemeClr>
              </a:solidFill>
            </a:endParaRPr>
          </a:p>
        </p:txBody>
      </p:sp>
      <p:pic>
        <p:nvPicPr>
          <p:cNvPr id="2" name="Picture 1"/>
          <p:cNvPicPr>
            <a:picLocks noChangeAspect="1"/>
          </p:cNvPicPr>
          <p:nvPr/>
        </p:nvPicPr>
        <p:blipFill>
          <a:blip r:embed="rId2"/>
          <a:stretch>
            <a:fillRect/>
          </a:stretch>
        </p:blipFill>
        <p:spPr>
          <a:xfrm>
            <a:off x="1435100" y="942108"/>
            <a:ext cx="8858250" cy="5438553"/>
          </a:xfrm>
          <a:prstGeom prst="rect">
            <a:avLst/>
          </a:prstGeom>
        </p:spPr>
      </p:pic>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38410" y="207601"/>
            <a:ext cx="769643" cy="769643"/>
          </a:xfrm>
          <a:prstGeom prst="rect">
            <a:avLst/>
          </a:prstGeom>
        </p:spPr>
      </p:pic>
    </p:spTree>
    <p:extLst>
      <p:ext uri="{BB962C8B-B14F-4D97-AF65-F5344CB8AC3E}">
        <p14:creationId xmlns:p14="http://schemas.microsoft.com/office/powerpoint/2010/main" val="29297298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3241" y="979468"/>
            <a:ext cx="11987318" cy="5878532"/>
          </a:xfrm>
          <a:prstGeom prst="rect">
            <a:avLst/>
          </a:prstGeom>
        </p:spPr>
        <p:txBody>
          <a:bodyPr wrap="square">
            <a:spAutoFit/>
          </a:bodyPr>
          <a:lstStyle/>
          <a:p>
            <a:pPr>
              <a:spcAft>
                <a:spcPts val="1200"/>
              </a:spcAft>
            </a:pPr>
            <a:r>
              <a:rPr lang="en-ZA" sz="2800" dirty="0"/>
              <a:t>Local salaried female HEWs can be effective </a:t>
            </a:r>
            <a:r>
              <a:rPr lang="en-ZA" sz="2800" dirty="0" smtClean="0"/>
              <a:t>for:</a:t>
            </a:r>
          </a:p>
          <a:p>
            <a:pPr marL="457200" indent="-457200">
              <a:buFont typeface="Arial" panose="020B0604020202020204" pitchFamily="34" charset="0"/>
              <a:buChar char="•"/>
            </a:pPr>
            <a:r>
              <a:rPr lang="en-ZA" sz="2800" dirty="0"/>
              <a:t>I</a:t>
            </a:r>
            <a:r>
              <a:rPr lang="en-ZA" sz="2800" dirty="0" smtClean="0"/>
              <a:t>mpacting multiple dimensions of adolescent wellbeing</a:t>
            </a:r>
          </a:p>
          <a:p>
            <a:pPr marL="457200" indent="-457200">
              <a:spcAft>
                <a:spcPts val="1200"/>
              </a:spcAft>
              <a:buFont typeface="Arial" panose="020B0604020202020204" pitchFamily="34" charset="0"/>
              <a:buChar char="•"/>
            </a:pPr>
            <a:r>
              <a:rPr lang="en-ZA" sz="2800" dirty="0" smtClean="0"/>
              <a:t>Educating about the sensitive topics: child marriage and early pregnancy</a:t>
            </a:r>
          </a:p>
          <a:p>
            <a:pPr>
              <a:spcAft>
                <a:spcPts val="1200"/>
              </a:spcAft>
            </a:pPr>
            <a:r>
              <a:rPr lang="en-ZA" sz="2800" b="1" i="1" dirty="0" smtClean="0"/>
              <a:t>Is this also observed in other countries with community health workers, for example India?</a:t>
            </a:r>
            <a:endParaRPr lang="en-ZA" sz="2800" b="1" i="1" dirty="0"/>
          </a:p>
          <a:p>
            <a:pPr>
              <a:spcAft>
                <a:spcPts val="1200"/>
              </a:spcAft>
            </a:pPr>
            <a:r>
              <a:rPr lang="en-ZA" sz="2800" dirty="0" smtClean="0"/>
              <a:t>In order to achieve further impacts for adolescent girls.</a:t>
            </a:r>
            <a:endParaRPr lang="en-ZA" sz="2800" dirty="0"/>
          </a:p>
          <a:p>
            <a:pPr marL="457200" indent="-457200">
              <a:buFont typeface="Arial" panose="020B0604020202020204" pitchFamily="34" charset="0"/>
              <a:buChar char="•"/>
            </a:pPr>
            <a:r>
              <a:rPr lang="en-ZA" sz="2800" dirty="0">
                <a:latin typeface="Calibri" panose="020F0502020204030204" pitchFamily="34" charset="0"/>
                <a:ea typeface="Calibri" panose="020F0502020204030204" pitchFamily="34" charset="0"/>
                <a:cs typeface="Times New Roman" panose="02020603050405020304" pitchFamily="18" charset="0"/>
              </a:rPr>
              <a:t>Review </a:t>
            </a:r>
            <a:r>
              <a:rPr lang="en-ZA" sz="2800" dirty="0" smtClean="0">
                <a:latin typeface="Calibri" panose="020F0502020204030204" pitchFamily="34" charset="0"/>
                <a:ea typeface="Calibri" panose="020F0502020204030204" pitchFamily="34" charset="0"/>
                <a:cs typeface="Times New Roman" panose="02020603050405020304" pitchFamily="18" charset="0"/>
              </a:rPr>
              <a:t>adolescent barriers in </a:t>
            </a:r>
            <a:r>
              <a:rPr lang="en-ZA" sz="2800" dirty="0">
                <a:latin typeface="Calibri" panose="020F0502020204030204" pitchFamily="34" charset="0"/>
                <a:ea typeface="Calibri" panose="020F0502020204030204" pitchFamily="34" charset="0"/>
                <a:cs typeface="Times New Roman" panose="02020603050405020304" pitchFamily="18" charset="0"/>
              </a:rPr>
              <a:t>accessing health </a:t>
            </a:r>
            <a:r>
              <a:rPr lang="en-ZA" sz="2800" dirty="0" smtClean="0">
                <a:latin typeface="Calibri" panose="020F0502020204030204" pitchFamily="34" charset="0"/>
                <a:ea typeface="Calibri" panose="020F0502020204030204" pitchFamily="34" charset="0"/>
                <a:cs typeface="Times New Roman" panose="02020603050405020304" pitchFamily="18" charset="0"/>
              </a:rPr>
              <a:t>services including attitudes of health workers towards adolescent sexuality</a:t>
            </a:r>
          </a:p>
          <a:p>
            <a:pPr marL="457200" indent="-457200">
              <a:buFont typeface="Arial" panose="020B0604020202020204" pitchFamily="34" charset="0"/>
              <a:buChar char="•"/>
            </a:pPr>
            <a:r>
              <a:rPr lang="en-ZA" sz="2800" dirty="0" smtClean="0">
                <a:latin typeface="Calibri" panose="020F0502020204030204" pitchFamily="34" charset="0"/>
                <a:ea typeface="Calibri" panose="020F0502020204030204" pitchFamily="34" charset="0"/>
                <a:cs typeface="Times New Roman" panose="02020603050405020304" pitchFamily="18" charset="0"/>
              </a:rPr>
              <a:t>Ensure youth-friendly SRH awareness and services are a key priority within Ethiopia’s new health education strategy</a:t>
            </a:r>
          </a:p>
          <a:p>
            <a:pPr marL="457200" indent="-457200">
              <a:buFont typeface="Arial" panose="020B0604020202020204" pitchFamily="34" charset="0"/>
              <a:buChar char="•"/>
            </a:pPr>
            <a:r>
              <a:rPr lang="en-ZA" sz="2800" dirty="0" smtClean="0">
                <a:latin typeface="Calibri" panose="020F0502020204030204" pitchFamily="34" charset="0"/>
                <a:ea typeface="Calibri" panose="020F0502020204030204" pitchFamily="34" charset="0"/>
                <a:cs typeface="Times New Roman" panose="02020603050405020304" pitchFamily="18" charset="0"/>
              </a:rPr>
              <a:t>Ensure youth-friendly SRH is a priority package within HEP model family training</a:t>
            </a:r>
          </a:p>
        </p:txBody>
      </p:sp>
      <p:sp>
        <p:nvSpPr>
          <p:cNvPr id="3" name="Title 1">
            <a:extLst>
              <a:ext uri="{FF2B5EF4-FFF2-40B4-BE49-F238E27FC236}">
                <a16:creationId xmlns:a16="http://schemas.microsoft.com/office/drawing/2014/main" id="{B5287A38-BEFA-47B0-A853-9281D48622C5}"/>
              </a:ext>
            </a:extLst>
          </p:cNvPr>
          <p:cNvSpPr txBox="1">
            <a:spLocks/>
          </p:cNvSpPr>
          <p:nvPr/>
        </p:nvSpPr>
        <p:spPr>
          <a:xfrm>
            <a:off x="473241" y="290430"/>
            <a:ext cx="9418722" cy="618623"/>
          </a:xfr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chemeClr val="accent2">
                    <a:lumMod val="75000"/>
                  </a:schemeClr>
                </a:solidFill>
              </a:rPr>
              <a:t>POLICY IMPLICATIONS</a:t>
            </a:r>
            <a:endParaRPr lang="en-ZA" b="1" dirty="0">
              <a:solidFill>
                <a:schemeClr val="accent2">
                  <a:lumMod val="75000"/>
                </a:schemeClr>
              </a:solidFill>
            </a:endParaRPr>
          </a:p>
        </p:txBody>
      </p:sp>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38410" y="207601"/>
            <a:ext cx="769643" cy="769643"/>
          </a:xfrm>
          <a:prstGeom prst="rect">
            <a:avLst/>
          </a:prstGeom>
        </p:spPr>
      </p:pic>
    </p:spTree>
    <p:extLst>
      <p:ext uri="{BB962C8B-B14F-4D97-AF65-F5344CB8AC3E}">
        <p14:creationId xmlns:p14="http://schemas.microsoft.com/office/powerpoint/2010/main" val="1893172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9179" y="1748589"/>
            <a:ext cx="10759148" cy="3416320"/>
          </a:xfrm>
          <a:prstGeom prst="rect">
            <a:avLst/>
          </a:prstGeom>
        </p:spPr>
        <p:txBody>
          <a:bodyPr wrap="square">
            <a:spAutoFit/>
          </a:bodyPr>
          <a:lstStyle/>
          <a:p>
            <a:pPr marL="457200" indent="-457200">
              <a:spcAft>
                <a:spcPts val="1200"/>
              </a:spcAft>
              <a:buFont typeface="Arial" panose="020B0604020202020204" pitchFamily="34" charset="0"/>
              <a:buChar char="•"/>
            </a:pPr>
            <a:r>
              <a:rPr lang="en-GB" sz="2800" dirty="0" smtClean="0">
                <a:latin typeface="Calibri" panose="020F0502020204030204" pitchFamily="34" charset="0"/>
                <a:ea typeface="Calibri" panose="020F0502020204030204" pitchFamily="34" charset="0"/>
                <a:cs typeface="Times New Roman" panose="02020603050405020304" pitchFamily="18" charset="0"/>
              </a:rPr>
              <a:t>Unpack </a:t>
            </a:r>
            <a:r>
              <a:rPr lang="en-GB" sz="2800" dirty="0">
                <a:latin typeface="Calibri" panose="020F0502020204030204" pitchFamily="34" charset="0"/>
                <a:ea typeface="Calibri" panose="020F0502020204030204" pitchFamily="34" charset="0"/>
                <a:cs typeface="Times New Roman" panose="02020603050405020304" pitchFamily="18" charset="0"/>
              </a:rPr>
              <a:t>the causal pathway </a:t>
            </a:r>
            <a:r>
              <a:rPr lang="en-GB" sz="2800" dirty="0" smtClean="0">
                <a:latin typeface="Calibri" panose="020F0502020204030204" pitchFamily="34" charset="0"/>
                <a:ea typeface="Calibri" panose="020F0502020204030204" pitchFamily="34" charset="0"/>
                <a:cs typeface="Times New Roman" panose="02020603050405020304" pitchFamily="18" charset="0"/>
              </a:rPr>
              <a:t>between HEP and adolescent outcomes for </a:t>
            </a:r>
            <a:r>
              <a:rPr lang="en-GB" sz="2800" dirty="0">
                <a:latin typeface="Calibri" panose="020F0502020204030204" pitchFamily="34" charset="0"/>
                <a:ea typeface="Calibri" panose="020F0502020204030204" pitchFamily="34" charset="0"/>
                <a:cs typeface="Times New Roman" panose="02020603050405020304" pitchFamily="18" charset="0"/>
              </a:rPr>
              <a:t>strengthening generalisability of findings to other </a:t>
            </a:r>
            <a:r>
              <a:rPr lang="en-GB" sz="2800" dirty="0" smtClean="0">
                <a:latin typeface="Calibri" panose="020F0502020204030204" pitchFamily="34" charset="0"/>
                <a:ea typeface="Calibri" panose="020F0502020204030204" pitchFamily="34" charset="0"/>
                <a:cs typeface="Times New Roman" panose="02020603050405020304" pitchFamily="18" charset="0"/>
              </a:rPr>
              <a:t>settings</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457200" indent="-457200">
              <a:spcAft>
                <a:spcPts val="1200"/>
              </a:spcAft>
              <a:buFont typeface="Arial" panose="020B0604020202020204" pitchFamily="34" charset="0"/>
              <a:buChar char="•"/>
            </a:pPr>
            <a:r>
              <a:rPr lang="en-GB" sz="2800" dirty="0" smtClean="0">
                <a:latin typeface="Calibri" panose="020F0502020204030204" pitchFamily="34" charset="0"/>
                <a:ea typeface="Calibri" panose="020F0502020204030204" pitchFamily="34" charset="0"/>
                <a:cs typeface="Times New Roman" panose="02020603050405020304" pitchFamily="18" charset="0"/>
              </a:rPr>
              <a:t>Investigating the combination effects of receiving both HEP and other social programmes established by the Ethiopian government, for example the Productive Safety Net Programme.</a:t>
            </a:r>
            <a:endParaRPr lang="en-GB" dirty="0" smtClean="0">
              <a:latin typeface="Calibri" panose="020F0502020204030204" pitchFamily="34" charset="0"/>
              <a:ea typeface="Calibri" panose="020F0502020204030204" pitchFamily="34" charset="0"/>
              <a:cs typeface="Times New Roman" panose="02020603050405020304" pitchFamily="18" charset="0"/>
            </a:endParaRPr>
          </a:p>
          <a:p>
            <a:pPr marL="457200" indent="-457200">
              <a:spcAft>
                <a:spcPts val="1200"/>
              </a:spcAft>
              <a:buFont typeface="Arial" panose="020B0604020202020204" pitchFamily="34" charset="0"/>
              <a:buChar char="•"/>
            </a:pPr>
            <a:r>
              <a:rPr lang="en-GB" sz="2800" dirty="0" smtClean="0">
                <a:latin typeface="Calibri" panose="020F0502020204030204" pitchFamily="34" charset="0"/>
                <a:ea typeface="Calibri" panose="020F0502020204030204" pitchFamily="34" charset="0"/>
                <a:cs typeface="Times New Roman" panose="02020603050405020304" pitchFamily="18" charset="0"/>
              </a:rPr>
              <a:t>Understanding what the impact </a:t>
            </a:r>
            <a:r>
              <a:rPr lang="en-GB" sz="2800" dirty="0">
                <a:latin typeface="Calibri" panose="020F0502020204030204" pitchFamily="34" charset="0"/>
                <a:ea typeface="Calibri" panose="020F0502020204030204" pitchFamily="34" charset="0"/>
                <a:cs typeface="Times New Roman" panose="02020603050405020304" pitchFamily="18" charset="0"/>
              </a:rPr>
              <a:t>of </a:t>
            </a:r>
            <a:r>
              <a:rPr lang="en-GB" sz="2800" dirty="0" smtClean="0">
                <a:latin typeface="Calibri" panose="020F0502020204030204" pitchFamily="34" charset="0"/>
                <a:ea typeface="Calibri" panose="020F0502020204030204" pitchFamily="34" charset="0"/>
                <a:cs typeface="Times New Roman" panose="02020603050405020304" pitchFamily="18" charset="0"/>
              </a:rPr>
              <a:t>Covid-19 has been on these outcomes using the next </a:t>
            </a:r>
            <a:r>
              <a:rPr lang="en-GB" sz="2800" dirty="0">
                <a:latin typeface="Calibri" panose="020F0502020204030204" pitchFamily="34" charset="0"/>
                <a:ea typeface="Calibri" panose="020F0502020204030204" pitchFamily="34" charset="0"/>
                <a:cs typeface="Times New Roman" panose="02020603050405020304" pitchFamily="18" charset="0"/>
              </a:rPr>
              <a:t>round of </a:t>
            </a:r>
            <a:r>
              <a:rPr lang="en-GB" sz="2800" dirty="0" smtClean="0">
                <a:latin typeface="Calibri" panose="020F0502020204030204" pitchFamily="34" charset="0"/>
                <a:ea typeface="Calibri" panose="020F0502020204030204" pitchFamily="34" charset="0"/>
                <a:cs typeface="Times New Roman" panose="02020603050405020304" pitchFamily="18" charset="0"/>
              </a:rPr>
              <a:t>Young Lives data</a:t>
            </a:r>
            <a:endParaRPr lang="en-GB"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1">
            <a:extLst>
              <a:ext uri="{FF2B5EF4-FFF2-40B4-BE49-F238E27FC236}">
                <a16:creationId xmlns:a16="http://schemas.microsoft.com/office/drawing/2014/main" id="{B5287A38-BEFA-47B0-A853-9281D48622C5}"/>
              </a:ext>
            </a:extLst>
          </p:cNvPr>
          <p:cNvSpPr txBox="1">
            <a:spLocks/>
          </p:cNvSpPr>
          <p:nvPr/>
        </p:nvSpPr>
        <p:spPr>
          <a:xfrm>
            <a:off x="449178" y="422777"/>
            <a:ext cx="9418722" cy="1325812"/>
          </a:xfr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solidFill>
                  <a:schemeClr val="accent2">
                    <a:lumMod val="75000"/>
                  </a:schemeClr>
                </a:solidFill>
              </a:rPr>
              <a:t>FURTHER RESEARCH</a:t>
            </a:r>
            <a:endParaRPr lang="en-ZA" sz="4000" b="1" dirty="0">
              <a:solidFill>
                <a:schemeClr val="accent2">
                  <a:lumMod val="75000"/>
                </a:schemeClr>
              </a:solidFill>
            </a:endParaRPr>
          </a:p>
        </p:txBody>
      </p:sp>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38410" y="207601"/>
            <a:ext cx="769643" cy="769643"/>
          </a:xfrm>
          <a:prstGeom prst="rect">
            <a:avLst/>
          </a:prstGeom>
        </p:spPr>
      </p:pic>
    </p:spTree>
    <p:extLst>
      <p:ext uri="{BB962C8B-B14F-4D97-AF65-F5344CB8AC3E}">
        <p14:creationId xmlns:p14="http://schemas.microsoft.com/office/powerpoint/2010/main" val="2662415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5C401E1-FEC2-874E-9887-D024FF29B247}"/>
              </a:ext>
            </a:extLst>
          </p:cNvPr>
          <p:cNvSpPr txBox="1">
            <a:spLocks/>
          </p:cNvSpPr>
          <p:nvPr/>
        </p:nvSpPr>
        <p:spPr>
          <a:xfrm>
            <a:off x="0" y="1200617"/>
            <a:ext cx="12192000" cy="27264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1" dirty="0">
                <a:latin typeface="+mn-lt"/>
                <a:ea typeface="Roboto Cn" pitchFamily="2" charset="0"/>
                <a:cs typeface="Arial" panose="020B0604020202020204" pitchFamily="34" charset="0"/>
              </a:rPr>
              <a:t>Thank </a:t>
            </a:r>
            <a:r>
              <a:rPr lang="en-US" sz="6600" b="1" dirty="0" smtClean="0">
                <a:latin typeface="+mn-lt"/>
                <a:ea typeface="Roboto Cn" pitchFamily="2" charset="0"/>
                <a:cs typeface="Arial" panose="020B0604020202020204" pitchFamily="34" charset="0"/>
              </a:rPr>
              <a:t>you!</a:t>
            </a:r>
          </a:p>
          <a:p>
            <a:pPr algn="ctr"/>
            <a:r>
              <a:rPr lang="en-US" sz="2800" u="sng" dirty="0" smtClean="0">
                <a:solidFill>
                  <a:schemeClr val="accent5"/>
                </a:solidFill>
                <a:hlinkClick r:id="rId2"/>
              </a:rPr>
              <a:t>dsilinganisiwep@gmail.com</a:t>
            </a:r>
            <a:endParaRPr lang="en-US" sz="2800" u="sng" dirty="0" smtClean="0">
              <a:solidFill>
                <a:schemeClr val="accent5"/>
              </a:solidFill>
            </a:endParaRPr>
          </a:p>
          <a:p>
            <a:pPr algn="ctr"/>
            <a:r>
              <a:rPr lang="en-US" sz="2800" u="sng" dirty="0" smtClean="0">
                <a:solidFill>
                  <a:schemeClr val="accent5"/>
                </a:solidFill>
              </a:rPr>
              <a:t>rachel.yates@acceleratehub.org</a:t>
            </a:r>
            <a:r>
              <a:rPr lang="en-US" sz="2800" u="sng" dirty="0">
                <a:solidFill>
                  <a:schemeClr val="accent5"/>
                </a:solidFill>
              </a:rPr>
              <a:t/>
            </a:r>
            <a:br>
              <a:rPr lang="en-US" sz="2800" u="sng" dirty="0">
                <a:solidFill>
                  <a:schemeClr val="accent5"/>
                </a:solidFill>
              </a:rPr>
            </a:br>
            <a:r>
              <a:rPr lang="en-US" sz="2800" u="sng" dirty="0" smtClean="0">
                <a:solidFill>
                  <a:schemeClr val="accent5"/>
                </a:solidFill>
                <a:hlinkClick r:id="rId3"/>
              </a:rPr>
              <a:t>william.rudgard@spi.ox.ac.uk</a:t>
            </a:r>
            <a:endParaRPr lang="en-US" sz="6600" b="1" dirty="0">
              <a:latin typeface="+mn-lt"/>
              <a:ea typeface="Roboto Cn" pitchFamily="2" charset="0"/>
              <a:cs typeface="Arial" panose="020B0604020202020204" pitchFamily="34" charset="0"/>
            </a:endParaRPr>
          </a:p>
        </p:txBody>
      </p:sp>
      <p:pic>
        <p:nvPicPr>
          <p:cNvPr id="4" name="Picture 3" descr="Graphical user interface, text&#10;&#10;Description automatically generated with medium confidence">
            <a:extLst>
              <a:ext uri="{FF2B5EF4-FFF2-40B4-BE49-F238E27FC236}">
                <a16:creationId xmlns:a16="http://schemas.microsoft.com/office/drawing/2014/main" id="{064D7752-D88E-D24D-BB0C-664A80F23A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02984" y="3927018"/>
            <a:ext cx="5146431" cy="917720"/>
          </a:xfrm>
          <a:prstGeom prst="rect">
            <a:avLst/>
          </a:prstGeom>
        </p:spPr>
      </p:pic>
      <p:pic>
        <p:nvPicPr>
          <p:cNvPr id="5" name="Picture 4">
            <a:extLst>
              <a:ext uri="{FF2B5EF4-FFF2-40B4-BE49-F238E27FC236}">
                <a16:creationId xmlns:a16="http://schemas.microsoft.com/office/drawing/2014/main" id="{CDFC850B-60DB-744E-B086-CD3E554E8E4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3268" y="5755342"/>
            <a:ext cx="693778" cy="1992244"/>
          </a:xfrm>
          <a:prstGeom prst="rect">
            <a:avLst/>
          </a:prstGeom>
        </p:spPr>
      </p:pic>
      <p:pic>
        <p:nvPicPr>
          <p:cNvPr id="7" name="Picture 6">
            <a:extLst>
              <a:ext uri="{FF2B5EF4-FFF2-40B4-BE49-F238E27FC236}">
                <a16:creationId xmlns:a16="http://schemas.microsoft.com/office/drawing/2014/main" id="{F880C0CA-EE81-3241-B4D7-520D4C37ED0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a:off x="10997146" y="-900927"/>
            <a:ext cx="693778" cy="1992244"/>
          </a:xfrm>
          <a:prstGeom prst="rect">
            <a:avLst/>
          </a:prstGeom>
        </p:spPr>
      </p:pic>
      <p:sp>
        <p:nvSpPr>
          <p:cNvPr id="8" name="TextBox 7"/>
          <p:cNvSpPr txBox="1"/>
          <p:nvPr/>
        </p:nvSpPr>
        <p:spPr>
          <a:xfrm>
            <a:off x="1643743" y="5508171"/>
            <a:ext cx="9525000" cy="923330"/>
          </a:xfrm>
          <a:prstGeom prst="rect">
            <a:avLst/>
          </a:prstGeom>
          <a:noFill/>
        </p:spPr>
        <p:txBody>
          <a:bodyPr wrap="square" rtlCol="0">
            <a:spAutoFit/>
          </a:bodyPr>
          <a:lstStyle/>
          <a:p>
            <a:r>
              <a:rPr lang="en-US" dirty="0" smtClean="0">
                <a:solidFill>
                  <a:srgbClr val="A6A6A6"/>
                </a:solidFill>
              </a:rPr>
              <a:t>Special thanks to Dr. </a:t>
            </a:r>
            <a:r>
              <a:rPr lang="en-US" dirty="0" err="1" smtClean="0">
                <a:solidFill>
                  <a:srgbClr val="A6A6A6"/>
                </a:solidFill>
              </a:rPr>
              <a:t>Elona</a:t>
            </a:r>
            <a:r>
              <a:rPr lang="en-US" dirty="0" smtClean="0">
                <a:solidFill>
                  <a:srgbClr val="A6A6A6"/>
                </a:solidFill>
              </a:rPr>
              <a:t> </a:t>
            </a:r>
            <a:r>
              <a:rPr lang="en-US" dirty="0" err="1" smtClean="0">
                <a:solidFill>
                  <a:srgbClr val="A6A6A6"/>
                </a:solidFill>
              </a:rPr>
              <a:t>Toska</a:t>
            </a:r>
            <a:r>
              <a:rPr lang="en-US" dirty="0" smtClean="0">
                <a:solidFill>
                  <a:srgbClr val="A6A6A6"/>
                </a:solidFill>
              </a:rPr>
              <a:t>, </a:t>
            </a:r>
            <a:r>
              <a:rPr lang="en-US" dirty="0">
                <a:solidFill>
                  <a:srgbClr val="A6A6A6"/>
                </a:solidFill>
              </a:rPr>
              <a:t>Dr. </a:t>
            </a:r>
            <a:r>
              <a:rPr lang="en-US" dirty="0" smtClean="0">
                <a:solidFill>
                  <a:srgbClr val="A6A6A6"/>
                </a:solidFill>
              </a:rPr>
              <a:t>Heidi St</a:t>
            </a:r>
            <a:r>
              <a:rPr lang="en-ZA" dirty="0" err="1" smtClean="0">
                <a:solidFill>
                  <a:srgbClr val="A6A6A6"/>
                </a:solidFill>
              </a:rPr>
              <a:t>öckl</a:t>
            </a:r>
            <a:r>
              <a:rPr lang="en-ZA" dirty="0" smtClean="0">
                <a:solidFill>
                  <a:srgbClr val="A6A6A6"/>
                </a:solidFill>
              </a:rPr>
              <a:t>, </a:t>
            </a:r>
            <a:r>
              <a:rPr lang="en-ZA" dirty="0" err="1" smtClean="0">
                <a:solidFill>
                  <a:srgbClr val="A6A6A6"/>
                </a:solidFill>
              </a:rPr>
              <a:t>Prof.</a:t>
            </a:r>
            <a:r>
              <a:rPr lang="en-ZA" dirty="0" smtClean="0">
                <a:solidFill>
                  <a:srgbClr val="A6A6A6"/>
                </a:solidFill>
              </a:rPr>
              <a:t> Mark Orkin, </a:t>
            </a:r>
            <a:r>
              <a:rPr lang="en-ZA" dirty="0" err="1" smtClean="0">
                <a:solidFill>
                  <a:srgbClr val="A6A6A6"/>
                </a:solidFill>
              </a:rPr>
              <a:t>Prof.</a:t>
            </a:r>
            <a:r>
              <a:rPr lang="en-ZA" dirty="0" smtClean="0">
                <a:solidFill>
                  <a:srgbClr val="A6A6A6"/>
                </a:solidFill>
              </a:rPr>
              <a:t> Lucie Cluver,</a:t>
            </a:r>
            <a:r>
              <a:rPr lang="en-US" dirty="0">
                <a:solidFill>
                  <a:srgbClr val="A6A6A6"/>
                </a:solidFill>
              </a:rPr>
              <a:t> Dr. Alula </a:t>
            </a:r>
            <a:r>
              <a:rPr lang="en-US" dirty="0" smtClean="0">
                <a:solidFill>
                  <a:srgbClr val="A6A6A6"/>
                </a:solidFill>
              </a:rPr>
              <a:t>Pankhurst, </a:t>
            </a:r>
            <a:r>
              <a:rPr lang="en-US" dirty="0">
                <a:solidFill>
                  <a:srgbClr val="A6A6A6"/>
                </a:solidFill>
              </a:rPr>
              <a:t>and Dr. Nicola </a:t>
            </a:r>
            <a:r>
              <a:rPr lang="en-US" dirty="0" smtClean="0">
                <a:solidFill>
                  <a:srgbClr val="A6A6A6"/>
                </a:solidFill>
              </a:rPr>
              <a:t>Jones</a:t>
            </a:r>
            <a:r>
              <a:rPr lang="en-ZA" dirty="0" smtClean="0">
                <a:solidFill>
                  <a:srgbClr val="A6A6A6"/>
                </a:solidFill>
              </a:rPr>
              <a:t> </a:t>
            </a:r>
            <a:r>
              <a:rPr lang="en-US" dirty="0" smtClean="0">
                <a:solidFill>
                  <a:srgbClr val="A6A6A6"/>
                </a:solidFill>
              </a:rPr>
              <a:t>for their intellectual contribution, to the Young Lives team for making their data publicly available, and Girls Not Brides for the opportunity to present in this forum</a:t>
            </a:r>
            <a:endParaRPr lang="en-GB" dirty="0">
              <a:solidFill>
                <a:srgbClr val="A6A6A6"/>
              </a:solidFill>
            </a:endParaRPr>
          </a:p>
        </p:txBody>
      </p:sp>
      <p:pic>
        <p:nvPicPr>
          <p:cNvPr id="9" name="Picture 8"/>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125800" y="4049018"/>
            <a:ext cx="769643" cy="769643"/>
          </a:xfrm>
          <a:prstGeom prst="rect">
            <a:avLst/>
          </a:prstGeom>
        </p:spPr>
      </p:pic>
    </p:spTree>
    <p:extLst>
      <p:ext uri="{BB962C8B-B14F-4D97-AF65-F5344CB8AC3E}">
        <p14:creationId xmlns:p14="http://schemas.microsoft.com/office/powerpoint/2010/main" val="2974075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56"/>
          <p:cNvSpPr txBox="1">
            <a:spLocks/>
          </p:cNvSpPr>
          <p:nvPr/>
        </p:nvSpPr>
        <p:spPr>
          <a:xfrm>
            <a:off x="142910" y="233446"/>
            <a:ext cx="7629489" cy="111638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solidFill>
                  <a:srgbClr val="FAA21A"/>
                </a:solidFill>
              </a:rPr>
              <a:t>MULTIVARIABLE ANALYSIS</a:t>
            </a:r>
            <a:endParaRPr lang="en-US" sz="4000" b="1" dirty="0">
              <a:solidFill>
                <a:srgbClr val="F49D00"/>
              </a:solidFill>
              <a:latin typeface="+mn-lt"/>
              <a:ea typeface="Roboto Cn" pitchFamily="2" charset="0"/>
              <a:cs typeface="Roboto" panose="02000000000000000000" pitchFamily="2" charset="0"/>
            </a:endParaRPr>
          </a:p>
        </p:txBody>
      </p:sp>
      <p:sp>
        <p:nvSpPr>
          <p:cNvPr id="10" name="TextBox 9">
            <a:extLst>
              <a:ext uri="{FF2B5EF4-FFF2-40B4-BE49-F238E27FC236}">
                <a16:creationId xmlns:a16="http://schemas.microsoft.com/office/drawing/2014/main" id="{6015DBB7-AB17-4370-8DBE-59ADF57CEAA7}"/>
              </a:ext>
            </a:extLst>
          </p:cNvPr>
          <p:cNvSpPr txBox="1"/>
          <p:nvPr/>
        </p:nvSpPr>
        <p:spPr>
          <a:xfrm>
            <a:off x="291546" y="6087891"/>
            <a:ext cx="10985711" cy="584775"/>
          </a:xfrm>
          <a:prstGeom prst="rect">
            <a:avLst/>
          </a:prstGeom>
          <a:noFill/>
        </p:spPr>
        <p:txBody>
          <a:bodyPr wrap="square" rtlCol="0">
            <a:spAutoFit/>
          </a:bodyPr>
          <a:lstStyle/>
          <a:p>
            <a:r>
              <a:rPr lang="en-ZA" sz="1600" dirty="0" smtClean="0">
                <a:solidFill>
                  <a:srgbClr val="A6A6A6"/>
                </a:solidFill>
              </a:rPr>
              <a:t>N=775. Multivariable models are adjusted for age participant started school, receipt of the Productive Safety Net Programme, exposure to climate shock, and exposure to increased food prices, and weighted using individuals inverse probability of treatment. </a:t>
            </a:r>
          </a:p>
        </p:txBody>
      </p:sp>
      <p:graphicFrame>
        <p:nvGraphicFramePr>
          <p:cNvPr id="3" name="Table 2"/>
          <p:cNvGraphicFramePr>
            <a:graphicFrameLocks noGrp="1"/>
          </p:cNvGraphicFramePr>
          <p:nvPr>
            <p:extLst>
              <p:ext uri="{D42A27DB-BD31-4B8C-83A1-F6EECF244321}">
                <p14:modId xmlns:p14="http://schemas.microsoft.com/office/powerpoint/2010/main" val="4012944976"/>
              </p:ext>
            </p:extLst>
          </p:nvPr>
        </p:nvGraphicFramePr>
        <p:xfrm>
          <a:off x="291546" y="1641929"/>
          <a:ext cx="11374273" cy="3594704"/>
        </p:xfrm>
        <a:graphic>
          <a:graphicData uri="http://schemas.openxmlformats.org/drawingml/2006/table">
            <a:tbl>
              <a:tblPr firstRow="1" firstCol="1" bandRow="1">
                <a:tableStyleId>{0E3FDE45-AF77-4B5C-9715-49D594BDF05E}</a:tableStyleId>
              </a:tblPr>
              <a:tblGrid>
                <a:gridCol w="537957">
                  <a:extLst>
                    <a:ext uri="{9D8B030D-6E8A-4147-A177-3AD203B41FA5}">
                      <a16:colId xmlns:a16="http://schemas.microsoft.com/office/drawing/2014/main" val="3591973060"/>
                    </a:ext>
                  </a:extLst>
                </a:gridCol>
                <a:gridCol w="1180601">
                  <a:extLst>
                    <a:ext uri="{9D8B030D-6E8A-4147-A177-3AD203B41FA5}">
                      <a16:colId xmlns:a16="http://schemas.microsoft.com/office/drawing/2014/main" val="819873339"/>
                    </a:ext>
                  </a:extLst>
                </a:gridCol>
                <a:gridCol w="546363">
                  <a:extLst>
                    <a:ext uri="{9D8B030D-6E8A-4147-A177-3AD203B41FA5}">
                      <a16:colId xmlns:a16="http://schemas.microsoft.com/office/drawing/2014/main" val="4276277017"/>
                    </a:ext>
                  </a:extLst>
                </a:gridCol>
                <a:gridCol w="1274591">
                  <a:extLst>
                    <a:ext uri="{9D8B030D-6E8A-4147-A177-3AD203B41FA5}">
                      <a16:colId xmlns:a16="http://schemas.microsoft.com/office/drawing/2014/main" val="3891424773"/>
                    </a:ext>
                  </a:extLst>
                </a:gridCol>
                <a:gridCol w="589918">
                  <a:extLst>
                    <a:ext uri="{9D8B030D-6E8A-4147-A177-3AD203B41FA5}">
                      <a16:colId xmlns:a16="http://schemas.microsoft.com/office/drawing/2014/main" val="4112746020"/>
                    </a:ext>
                  </a:extLst>
                </a:gridCol>
                <a:gridCol w="1337250">
                  <a:extLst>
                    <a:ext uri="{9D8B030D-6E8A-4147-A177-3AD203B41FA5}">
                      <a16:colId xmlns:a16="http://schemas.microsoft.com/office/drawing/2014/main" val="1491961140"/>
                    </a:ext>
                  </a:extLst>
                </a:gridCol>
                <a:gridCol w="618956">
                  <a:extLst>
                    <a:ext uri="{9D8B030D-6E8A-4147-A177-3AD203B41FA5}">
                      <a16:colId xmlns:a16="http://schemas.microsoft.com/office/drawing/2014/main" val="257628732"/>
                    </a:ext>
                  </a:extLst>
                </a:gridCol>
                <a:gridCol w="1276120">
                  <a:extLst>
                    <a:ext uri="{9D8B030D-6E8A-4147-A177-3AD203B41FA5}">
                      <a16:colId xmlns:a16="http://schemas.microsoft.com/office/drawing/2014/main" val="3364086249"/>
                    </a:ext>
                  </a:extLst>
                </a:gridCol>
                <a:gridCol w="541778">
                  <a:extLst>
                    <a:ext uri="{9D8B030D-6E8A-4147-A177-3AD203B41FA5}">
                      <a16:colId xmlns:a16="http://schemas.microsoft.com/office/drawing/2014/main" val="2700688629"/>
                    </a:ext>
                  </a:extLst>
                </a:gridCol>
                <a:gridCol w="1083555">
                  <a:extLst>
                    <a:ext uri="{9D8B030D-6E8A-4147-A177-3AD203B41FA5}">
                      <a16:colId xmlns:a16="http://schemas.microsoft.com/office/drawing/2014/main" val="2787241942"/>
                    </a:ext>
                  </a:extLst>
                </a:gridCol>
                <a:gridCol w="582277">
                  <a:extLst>
                    <a:ext uri="{9D8B030D-6E8A-4147-A177-3AD203B41FA5}">
                      <a16:colId xmlns:a16="http://schemas.microsoft.com/office/drawing/2014/main" val="107062189"/>
                    </a:ext>
                  </a:extLst>
                </a:gridCol>
                <a:gridCol w="1150800">
                  <a:extLst>
                    <a:ext uri="{9D8B030D-6E8A-4147-A177-3AD203B41FA5}">
                      <a16:colId xmlns:a16="http://schemas.microsoft.com/office/drawing/2014/main" val="3338461917"/>
                    </a:ext>
                  </a:extLst>
                </a:gridCol>
                <a:gridCol w="654107">
                  <a:extLst>
                    <a:ext uri="{9D8B030D-6E8A-4147-A177-3AD203B41FA5}">
                      <a16:colId xmlns:a16="http://schemas.microsoft.com/office/drawing/2014/main" val="3884713675"/>
                    </a:ext>
                  </a:extLst>
                </a:gridCol>
              </a:tblGrid>
              <a:tr h="482403">
                <a:tc>
                  <a:txBody>
                    <a:bodyPr/>
                    <a:lstStyle/>
                    <a:p>
                      <a:pPr>
                        <a:lnSpc>
                          <a:spcPct val="107000"/>
                        </a:lnSpc>
                        <a:spcAft>
                          <a:spcPts val="0"/>
                        </a:spcAft>
                      </a:pPr>
                      <a:r>
                        <a:rPr lang="en-GB" sz="8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07000"/>
                        </a:lnSpc>
                        <a:spcAft>
                          <a:spcPts val="0"/>
                        </a:spcAft>
                      </a:pPr>
                      <a:r>
                        <a:rPr lang="en-GB" sz="1050" dirty="0">
                          <a:effectLst/>
                        </a:rPr>
                        <a:t>Not underweight</a:t>
                      </a:r>
                      <a:br>
                        <a:rPr lang="en-GB" sz="1050" dirty="0">
                          <a:effectLst/>
                        </a:rPr>
                      </a:br>
                      <a:r>
                        <a:rPr lang="en-GB" sz="1050" dirty="0">
                          <a:effectLst/>
                        </a:rPr>
                        <a:t>n=710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gridSpan="2">
                  <a:txBody>
                    <a:bodyPr/>
                    <a:lstStyle/>
                    <a:p>
                      <a:pPr algn="ctr">
                        <a:lnSpc>
                          <a:spcPct val="107000"/>
                        </a:lnSpc>
                        <a:spcAft>
                          <a:spcPts val="0"/>
                        </a:spcAft>
                      </a:pPr>
                      <a:r>
                        <a:rPr lang="en-GB" sz="1050" dirty="0">
                          <a:effectLst/>
                        </a:rPr>
                        <a:t>Very good health</a:t>
                      </a:r>
                      <a:br>
                        <a:rPr lang="en-GB" sz="1050" dirty="0">
                          <a:effectLst/>
                        </a:rPr>
                      </a:br>
                      <a:r>
                        <a:rPr lang="en-GB" sz="1050" dirty="0">
                          <a:effectLst/>
                        </a:rPr>
                        <a:t>n=710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gridSpan="2">
                  <a:txBody>
                    <a:bodyPr/>
                    <a:lstStyle/>
                    <a:p>
                      <a:pPr algn="ctr">
                        <a:lnSpc>
                          <a:spcPct val="107000"/>
                        </a:lnSpc>
                        <a:spcAft>
                          <a:spcPts val="0"/>
                        </a:spcAft>
                      </a:pPr>
                      <a:r>
                        <a:rPr lang="en-GB" sz="1050" dirty="0">
                          <a:effectLst/>
                        </a:rPr>
                        <a:t>Knowledge about fertility</a:t>
                      </a:r>
                      <a:br>
                        <a:rPr lang="en-GB" sz="1050" dirty="0">
                          <a:effectLst/>
                        </a:rPr>
                      </a:br>
                      <a:r>
                        <a:rPr lang="en-GB" sz="1050" dirty="0">
                          <a:effectLst/>
                        </a:rPr>
                        <a:t>n=708</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gridSpan="2">
                  <a:txBody>
                    <a:bodyPr/>
                    <a:lstStyle/>
                    <a:p>
                      <a:pPr algn="ctr">
                        <a:lnSpc>
                          <a:spcPct val="107000"/>
                        </a:lnSpc>
                        <a:spcAft>
                          <a:spcPts val="0"/>
                        </a:spcAft>
                      </a:pPr>
                      <a:r>
                        <a:rPr lang="en-GB" sz="1050">
                          <a:effectLst/>
                        </a:rPr>
                        <a:t>Knowledge about STIs</a:t>
                      </a:r>
                      <a:br>
                        <a:rPr lang="en-GB" sz="1050">
                          <a:effectLst/>
                        </a:rPr>
                      </a:br>
                      <a:r>
                        <a:rPr lang="en-GB" sz="1050">
                          <a:effectLst/>
                        </a:rPr>
                        <a:t>n=708</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gridSpan="2">
                  <a:txBody>
                    <a:bodyPr/>
                    <a:lstStyle/>
                    <a:p>
                      <a:pPr algn="ctr">
                        <a:lnSpc>
                          <a:spcPct val="107000"/>
                        </a:lnSpc>
                        <a:spcAft>
                          <a:spcPts val="0"/>
                        </a:spcAft>
                      </a:pPr>
                      <a:r>
                        <a:rPr lang="en-GB" sz="1050">
                          <a:effectLst/>
                        </a:rPr>
                        <a:t>No child marriage</a:t>
                      </a:r>
                      <a:br>
                        <a:rPr lang="en-GB" sz="1050">
                          <a:effectLst/>
                        </a:rPr>
                      </a:br>
                      <a:r>
                        <a:rPr lang="en-GB" sz="1050">
                          <a:effectLst/>
                        </a:rPr>
                        <a:t>n=328</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gridSpan="2">
                  <a:txBody>
                    <a:bodyPr/>
                    <a:lstStyle/>
                    <a:p>
                      <a:pPr algn="ctr">
                        <a:lnSpc>
                          <a:spcPct val="107000"/>
                        </a:lnSpc>
                        <a:spcAft>
                          <a:spcPts val="0"/>
                        </a:spcAft>
                      </a:pPr>
                      <a:r>
                        <a:rPr lang="en-GB" sz="1050" dirty="0">
                          <a:effectLst/>
                        </a:rPr>
                        <a:t>No early pregnancy</a:t>
                      </a:r>
                      <a:br>
                        <a:rPr lang="en-GB" sz="1050" dirty="0">
                          <a:effectLst/>
                        </a:rPr>
                      </a:br>
                      <a:r>
                        <a:rPr lang="en-GB" sz="1050" dirty="0">
                          <a:effectLst/>
                        </a:rPr>
                        <a:t>n=327</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extLst>
                  <a:ext uri="{0D108BD9-81ED-4DB2-BD59-A6C34878D82A}">
                    <a16:rowId xmlns:a16="http://schemas.microsoft.com/office/drawing/2014/main" val="924893051"/>
                  </a:ext>
                </a:extLst>
              </a:tr>
              <a:tr h="317947">
                <a:tc>
                  <a:txBody>
                    <a:bodyPr/>
                    <a:lstStyle/>
                    <a:p>
                      <a:pPr>
                        <a:lnSpc>
                          <a:spcPct val="107000"/>
                        </a:lnSpc>
                        <a:spcAft>
                          <a:spcPts val="0"/>
                        </a:spcAft>
                      </a:pPr>
                      <a:r>
                        <a:rPr lang="en-GB" sz="8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50" dirty="0">
                          <a:effectLst/>
                        </a:rPr>
                        <a:t>AOR (95% CI)</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50">
                          <a:effectLst/>
                        </a:rPr>
                        <a:t>p-value</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50">
                          <a:effectLst/>
                        </a:rPr>
                        <a:t>AOR (95% CI)</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50">
                          <a:effectLst/>
                        </a:rPr>
                        <a:t>p-value</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50">
                          <a:effectLst/>
                        </a:rPr>
                        <a:t>AOR (95% CI)</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50">
                          <a:effectLst/>
                        </a:rPr>
                        <a:t>p-value</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50">
                          <a:effectLst/>
                        </a:rPr>
                        <a:t>AOR (95% CI)</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50">
                          <a:effectLst/>
                        </a:rPr>
                        <a:t>p-value</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50">
                          <a:effectLst/>
                        </a:rPr>
                        <a:t>AOR (95% CI)</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50">
                          <a:effectLst/>
                        </a:rPr>
                        <a:t>p-value</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50">
                          <a:effectLst/>
                        </a:rPr>
                        <a:t>AOR (95% CI)</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50">
                          <a:effectLst/>
                        </a:rPr>
                        <a:t>p-value</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62360929"/>
                  </a:ext>
                </a:extLst>
              </a:tr>
              <a:tr h="317947">
                <a:tc>
                  <a:txBody>
                    <a:bodyPr/>
                    <a:lstStyle/>
                    <a:p>
                      <a:pPr>
                        <a:lnSpc>
                          <a:spcPct val="107000"/>
                        </a:lnSpc>
                        <a:spcAft>
                          <a:spcPts val="0"/>
                        </a:spcAft>
                      </a:pPr>
                      <a:r>
                        <a:rPr lang="en-GB" sz="1100" dirty="0">
                          <a:effectLst/>
                        </a:rPr>
                        <a:t>Boys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50" dirty="0">
                          <a:effectLst/>
                        </a:rPr>
                        <a:t>0.75 (0.42; 1.31)</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50" dirty="0">
                          <a:effectLst/>
                        </a:rPr>
                        <a:t>0.31</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50" dirty="0">
                          <a:effectLst/>
                        </a:rPr>
                        <a:t>1.00 (0.52; 1.92)</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50">
                          <a:effectLst/>
                        </a:rPr>
                        <a:t>0.99</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50">
                          <a:effectLst/>
                        </a:rPr>
                        <a:t>0.88 (0.55; 1.41)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50">
                          <a:effectLst/>
                        </a:rPr>
                        <a:t>0.59</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50">
                          <a:effectLst/>
                        </a:rPr>
                        <a:t>0.83 (0.52; 1.33)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50">
                          <a:effectLst/>
                        </a:rPr>
                        <a:t>0.43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5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05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5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05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65188322"/>
                  </a:ext>
                </a:extLst>
              </a:tr>
              <a:tr h="317947">
                <a:tc>
                  <a:txBody>
                    <a:bodyPr/>
                    <a:lstStyle/>
                    <a:p>
                      <a:pPr>
                        <a:lnSpc>
                          <a:spcPct val="107000"/>
                        </a:lnSpc>
                        <a:spcAft>
                          <a:spcPts val="0"/>
                        </a:spcAft>
                      </a:pPr>
                      <a:r>
                        <a:rPr lang="en-GB" sz="1100" dirty="0">
                          <a:effectLst/>
                        </a:rPr>
                        <a:t>Girls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rgbClr val="FFBD47"/>
                      </a:solidFill>
                      <a:prstDash val="solid"/>
                      <a:round/>
                      <a:headEnd type="none" w="med" len="med"/>
                      <a:tailEnd type="none" w="med" len="med"/>
                    </a:lnB>
                  </a:tcPr>
                </a:tc>
                <a:tc>
                  <a:txBody>
                    <a:bodyPr/>
                    <a:lstStyle/>
                    <a:p>
                      <a:pPr algn="ctr">
                        <a:lnSpc>
                          <a:spcPct val="107000"/>
                        </a:lnSpc>
                        <a:spcAft>
                          <a:spcPts val="0"/>
                        </a:spcAft>
                      </a:pPr>
                      <a:r>
                        <a:rPr lang="en-GB" sz="1050" dirty="0">
                          <a:effectLst/>
                        </a:rPr>
                        <a:t>1.44 (0.71; 2.92)</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rgbClr val="FFBD47"/>
                      </a:solidFill>
                      <a:prstDash val="solid"/>
                      <a:round/>
                      <a:headEnd type="none" w="med" len="med"/>
                      <a:tailEnd type="none" w="med" len="med"/>
                    </a:lnB>
                  </a:tcPr>
                </a:tc>
                <a:tc>
                  <a:txBody>
                    <a:bodyPr/>
                    <a:lstStyle/>
                    <a:p>
                      <a:pPr algn="ctr">
                        <a:lnSpc>
                          <a:spcPct val="107000"/>
                        </a:lnSpc>
                        <a:spcAft>
                          <a:spcPts val="0"/>
                        </a:spcAft>
                      </a:pPr>
                      <a:r>
                        <a:rPr lang="en-GB" sz="1050" dirty="0">
                          <a:effectLst/>
                        </a:rPr>
                        <a:t>0.31</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rgbClr val="FFBD47"/>
                      </a:solidFill>
                      <a:prstDash val="solid"/>
                      <a:round/>
                      <a:headEnd type="none" w="med" len="med"/>
                      <a:tailEnd type="none" w="med" len="med"/>
                    </a:lnB>
                  </a:tcPr>
                </a:tc>
                <a:tc>
                  <a:txBody>
                    <a:bodyPr/>
                    <a:lstStyle/>
                    <a:p>
                      <a:pPr algn="ctr">
                        <a:lnSpc>
                          <a:spcPct val="107000"/>
                        </a:lnSpc>
                        <a:spcAft>
                          <a:spcPts val="0"/>
                        </a:spcAft>
                      </a:pPr>
                      <a:r>
                        <a:rPr lang="en-GB" sz="1050" dirty="0">
                          <a:effectLst/>
                        </a:rPr>
                        <a:t>1.43 (0.78; 2.63)</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rgbClr val="FFBD47"/>
                      </a:solidFill>
                      <a:prstDash val="solid"/>
                      <a:round/>
                      <a:headEnd type="none" w="med" len="med"/>
                      <a:tailEnd type="none" w="med" len="med"/>
                    </a:lnB>
                  </a:tcPr>
                </a:tc>
                <a:tc>
                  <a:txBody>
                    <a:bodyPr/>
                    <a:lstStyle/>
                    <a:p>
                      <a:pPr algn="ctr">
                        <a:lnSpc>
                          <a:spcPct val="107000"/>
                        </a:lnSpc>
                        <a:spcAft>
                          <a:spcPts val="0"/>
                        </a:spcAft>
                      </a:pPr>
                      <a:r>
                        <a:rPr lang="en-GB" sz="1050" dirty="0">
                          <a:effectLst/>
                        </a:rPr>
                        <a:t>0.25</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rgbClr val="FFBD47"/>
                      </a:solidFill>
                      <a:prstDash val="solid"/>
                      <a:round/>
                      <a:headEnd type="none" w="med" len="med"/>
                      <a:tailEnd type="none" w="med" len="med"/>
                    </a:lnB>
                  </a:tcPr>
                </a:tc>
                <a:tc>
                  <a:txBody>
                    <a:bodyPr/>
                    <a:lstStyle/>
                    <a:p>
                      <a:pPr algn="ctr">
                        <a:lnSpc>
                          <a:spcPct val="107000"/>
                        </a:lnSpc>
                        <a:spcAft>
                          <a:spcPts val="0"/>
                        </a:spcAft>
                      </a:pPr>
                      <a:r>
                        <a:rPr lang="en-GB" sz="1050" dirty="0">
                          <a:effectLst/>
                        </a:rPr>
                        <a:t>1.82 (1.08; 3.08)</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rgbClr val="FFBD47"/>
                      </a:solidFill>
                      <a:prstDash val="solid"/>
                      <a:round/>
                      <a:headEnd type="none" w="med" len="med"/>
                      <a:tailEnd type="none" w="med" len="med"/>
                    </a:lnB>
                  </a:tcPr>
                </a:tc>
                <a:tc>
                  <a:txBody>
                    <a:bodyPr/>
                    <a:lstStyle/>
                    <a:p>
                      <a:pPr algn="ctr">
                        <a:lnSpc>
                          <a:spcPct val="107000"/>
                        </a:lnSpc>
                        <a:spcAft>
                          <a:spcPts val="0"/>
                        </a:spcAft>
                      </a:pPr>
                      <a:r>
                        <a:rPr lang="en-GB" sz="1050" dirty="0">
                          <a:effectLst/>
                        </a:rPr>
                        <a:t>0.03*</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rgbClr val="FFBD47"/>
                      </a:solidFill>
                      <a:prstDash val="solid"/>
                      <a:round/>
                      <a:headEnd type="none" w="med" len="med"/>
                      <a:tailEnd type="none" w="med" len="med"/>
                    </a:lnB>
                  </a:tcPr>
                </a:tc>
                <a:tc>
                  <a:txBody>
                    <a:bodyPr/>
                    <a:lstStyle/>
                    <a:p>
                      <a:pPr algn="ctr">
                        <a:lnSpc>
                          <a:spcPct val="107000"/>
                        </a:lnSpc>
                        <a:spcAft>
                          <a:spcPts val="0"/>
                        </a:spcAft>
                      </a:pPr>
                      <a:r>
                        <a:rPr lang="en-GB" sz="1050" dirty="0">
                          <a:effectLst/>
                        </a:rPr>
                        <a:t>1.32 (0.77; 2.27)</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rgbClr val="FFBD47"/>
                      </a:solidFill>
                      <a:prstDash val="solid"/>
                      <a:round/>
                      <a:headEnd type="none" w="med" len="med"/>
                      <a:tailEnd type="none" w="med" len="med"/>
                    </a:lnB>
                  </a:tcPr>
                </a:tc>
                <a:tc>
                  <a:txBody>
                    <a:bodyPr/>
                    <a:lstStyle/>
                    <a:p>
                      <a:pPr algn="ctr">
                        <a:lnSpc>
                          <a:spcPct val="107000"/>
                        </a:lnSpc>
                        <a:spcAft>
                          <a:spcPts val="0"/>
                        </a:spcAft>
                      </a:pPr>
                      <a:r>
                        <a:rPr lang="en-GB" sz="1050">
                          <a:effectLst/>
                        </a:rPr>
                        <a:t>0.31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rgbClr val="FFBD47"/>
                      </a:solidFill>
                      <a:prstDash val="solid"/>
                      <a:round/>
                      <a:headEnd type="none" w="med" len="med"/>
                      <a:tailEnd type="none" w="med" len="med"/>
                    </a:lnB>
                  </a:tcPr>
                </a:tc>
                <a:tc>
                  <a:txBody>
                    <a:bodyPr/>
                    <a:lstStyle/>
                    <a:p>
                      <a:pPr algn="ctr">
                        <a:lnSpc>
                          <a:spcPct val="107000"/>
                        </a:lnSpc>
                        <a:spcAft>
                          <a:spcPts val="0"/>
                        </a:spcAft>
                      </a:pPr>
                      <a:r>
                        <a:rPr lang="en-GB" sz="1050" dirty="0">
                          <a:effectLst/>
                        </a:rPr>
                        <a:t>4.50 (2.14; 9.50)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rgbClr val="FFBD47"/>
                      </a:solidFill>
                      <a:prstDash val="solid"/>
                      <a:round/>
                      <a:headEnd type="none" w="med" len="med"/>
                      <a:tailEnd type="none" w="med" len="med"/>
                    </a:lnB>
                  </a:tcPr>
                </a:tc>
                <a:tc>
                  <a:txBody>
                    <a:bodyPr/>
                    <a:lstStyle/>
                    <a:p>
                      <a:pPr algn="ctr">
                        <a:lnSpc>
                          <a:spcPct val="107000"/>
                        </a:lnSpc>
                        <a:spcAft>
                          <a:spcPts val="0"/>
                        </a:spcAft>
                      </a:pPr>
                      <a:r>
                        <a:rPr lang="en-GB" sz="1050">
                          <a:effectLst/>
                        </a:rPr>
                        <a:t>&lt;0.001*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rgbClr val="FFBD47"/>
                      </a:solidFill>
                      <a:prstDash val="solid"/>
                      <a:round/>
                      <a:headEnd type="none" w="med" len="med"/>
                      <a:tailEnd type="none" w="med" len="med"/>
                    </a:lnB>
                  </a:tcPr>
                </a:tc>
                <a:tc>
                  <a:txBody>
                    <a:bodyPr/>
                    <a:lstStyle/>
                    <a:p>
                      <a:pPr algn="ctr">
                        <a:lnSpc>
                          <a:spcPct val="107000"/>
                        </a:lnSpc>
                        <a:spcAft>
                          <a:spcPts val="0"/>
                        </a:spcAft>
                      </a:pPr>
                      <a:r>
                        <a:rPr lang="en-GB" sz="1050" dirty="0">
                          <a:effectLst/>
                        </a:rPr>
                        <a:t>5.11 (2.36; 11.03)</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rgbClr val="FFBD47"/>
                      </a:solidFill>
                      <a:prstDash val="solid"/>
                      <a:round/>
                      <a:headEnd type="none" w="med" len="med"/>
                      <a:tailEnd type="none" w="med" len="med"/>
                    </a:lnB>
                  </a:tcPr>
                </a:tc>
                <a:tc>
                  <a:txBody>
                    <a:bodyPr/>
                    <a:lstStyle/>
                    <a:p>
                      <a:pPr algn="ctr">
                        <a:lnSpc>
                          <a:spcPct val="107000"/>
                        </a:lnSpc>
                        <a:spcAft>
                          <a:spcPts val="0"/>
                        </a:spcAft>
                      </a:pPr>
                      <a:r>
                        <a:rPr lang="en-GB" sz="1050" dirty="0">
                          <a:effectLst/>
                        </a:rPr>
                        <a:t>&lt;0.001*</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rgbClr val="FFBD47"/>
                      </a:solidFill>
                      <a:prstDash val="solid"/>
                      <a:round/>
                      <a:headEnd type="none" w="med" len="med"/>
                      <a:tailEnd type="none" w="med" len="med"/>
                    </a:lnB>
                  </a:tcPr>
                </a:tc>
                <a:extLst>
                  <a:ext uri="{0D108BD9-81ED-4DB2-BD59-A6C34878D82A}">
                    <a16:rowId xmlns:a16="http://schemas.microsoft.com/office/drawing/2014/main" val="3338961523"/>
                  </a:ext>
                </a:extLst>
              </a:tr>
              <a:tr h="504330">
                <a:tc>
                  <a:txBody>
                    <a:bodyPr/>
                    <a:lstStyle/>
                    <a:p>
                      <a:pPr>
                        <a:lnSpc>
                          <a:spcPct val="107000"/>
                        </a:lnSpc>
                        <a:spcAft>
                          <a:spcPts val="0"/>
                        </a:spcAft>
                      </a:pPr>
                      <a:r>
                        <a:rPr lang="en-GB" sz="11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rgbClr val="FFBD47"/>
                      </a:solidFill>
                      <a:prstDash val="solid"/>
                      <a:round/>
                      <a:headEnd type="none" w="med" len="med"/>
                      <a:tailEnd type="none" w="med" len="med"/>
                    </a:lnT>
                    <a:lnB w="12700" cap="flat" cmpd="sng" algn="ctr">
                      <a:solidFill>
                        <a:srgbClr val="FFBD47"/>
                      </a:solidFill>
                      <a:prstDash val="solid"/>
                      <a:round/>
                      <a:headEnd type="none" w="med" len="med"/>
                      <a:tailEnd type="none" w="med" len="med"/>
                    </a:lnB>
                  </a:tcPr>
                </a:tc>
                <a:tc gridSpan="2">
                  <a:txBody>
                    <a:bodyPr/>
                    <a:lstStyle/>
                    <a:p>
                      <a:pPr algn="ctr">
                        <a:lnSpc>
                          <a:spcPct val="107000"/>
                        </a:lnSpc>
                        <a:spcAft>
                          <a:spcPts val="0"/>
                        </a:spcAft>
                      </a:pPr>
                      <a:r>
                        <a:rPr lang="en-GB" sz="1050" b="1" dirty="0">
                          <a:effectLst/>
                        </a:rPr>
                        <a:t>Education enrolment</a:t>
                      </a:r>
                      <a:br>
                        <a:rPr lang="en-GB" sz="1050" b="1" dirty="0">
                          <a:effectLst/>
                        </a:rPr>
                      </a:br>
                      <a:r>
                        <a:rPr lang="en-GB" sz="1050" b="1" dirty="0">
                          <a:effectLst/>
                        </a:rPr>
                        <a:t>n=710</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rgbClr val="FFBD47"/>
                      </a:solidFill>
                      <a:prstDash val="solid"/>
                      <a:round/>
                      <a:headEnd type="none" w="med" len="med"/>
                      <a:tailEnd type="none" w="med" len="med"/>
                    </a:lnT>
                    <a:lnB w="12700" cap="flat" cmpd="sng" algn="ctr">
                      <a:solidFill>
                        <a:srgbClr val="FFBD47"/>
                      </a:solidFill>
                      <a:prstDash val="solid"/>
                      <a:round/>
                      <a:headEnd type="none" w="med" len="med"/>
                      <a:tailEnd type="none" w="med" len="med"/>
                    </a:lnB>
                  </a:tcPr>
                </a:tc>
                <a:tc hMerge="1">
                  <a:txBody>
                    <a:bodyPr/>
                    <a:lstStyle/>
                    <a:p>
                      <a:endParaRPr lang="en-GB"/>
                    </a:p>
                  </a:txBody>
                  <a:tcPr/>
                </a:tc>
                <a:tc gridSpan="2">
                  <a:txBody>
                    <a:bodyPr/>
                    <a:lstStyle/>
                    <a:p>
                      <a:pPr algn="ctr">
                        <a:lnSpc>
                          <a:spcPct val="107000"/>
                        </a:lnSpc>
                        <a:spcAft>
                          <a:spcPts val="0"/>
                        </a:spcAft>
                      </a:pPr>
                      <a:r>
                        <a:rPr lang="en-GB" sz="1050" b="1" dirty="0">
                          <a:effectLst/>
                        </a:rPr>
                        <a:t>&lt;3hrs domestic tasks/ day</a:t>
                      </a:r>
                      <a:br>
                        <a:rPr lang="en-GB" sz="1050" b="1" dirty="0">
                          <a:effectLst/>
                        </a:rPr>
                      </a:br>
                      <a:r>
                        <a:rPr lang="en-GB" sz="1050" b="1" dirty="0">
                          <a:effectLst/>
                        </a:rPr>
                        <a:t>n=710</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rgbClr val="FFBD47"/>
                      </a:solidFill>
                      <a:prstDash val="solid"/>
                      <a:round/>
                      <a:headEnd type="none" w="med" len="med"/>
                      <a:tailEnd type="none" w="med" len="med"/>
                    </a:lnT>
                    <a:lnB w="12700" cap="flat" cmpd="sng" algn="ctr">
                      <a:solidFill>
                        <a:srgbClr val="FFBD47"/>
                      </a:solidFill>
                      <a:prstDash val="solid"/>
                      <a:round/>
                      <a:headEnd type="none" w="med" len="med"/>
                      <a:tailEnd type="none" w="med" len="med"/>
                    </a:lnB>
                  </a:tcPr>
                </a:tc>
                <a:tc hMerge="1">
                  <a:txBody>
                    <a:bodyPr/>
                    <a:lstStyle/>
                    <a:p>
                      <a:endParaRPr lang="en-GB"/>
                    </a:p>
                  </a:txBody>
                  <a:tcPr/>
                </a:tc>
                <a:tc gridSpan="2">
                  <a:txBody>
                    <a:bodyPr/>
                    <a:lstStyle/>
                    <a:p>
                      <a:pPr algn="ctr">
                        <a:lnSpc>
                          <a:spcPct val="107000"/>
                        </a:lnSpc>
                        <a:spcAft>
                          <a:spcPts val="0"/>
                        </a:spcAft>
                      </a:pPr>
                      <a:r>
                        <a:rPr lang="en-GB" sz="1050" b="1" dirty="0">
                          <a:effectLst/>
                        </a:rPr>
                        <a:t>&gt;4hrs paid work/ day</a:t>
                      </a:r>
                      <a:br>
                        <a:rPr lang="en-GB" sz="1050" b="1" dirty="0">
                          <a:effectLst/>
                        </a:rPr>
                      </a:br>
                      <a:r>
                        <a:rPr lang="en-GB" sz="1050" b="1" dirty="0">
                          <a:effectLst/>
                        </a:rPr>
                        <a:t>n=710</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rgbClr val="FFBD47"/>
                      </a:solidFill>
                      <a:prstDash val="solid"/>
                      <a:round/>
                      <a:headEnd type="none" w="med" len="med"/>
                      <a:tailEnd type="none" w="med" len="med"/>
                    </a:lnT>
                    <a:lnB w="12700" cap="flat" cmpd="sng" algn="ctr">
                      <a:solidFill>
                        <a:srgbClr val="FFBD47"/>
                      </a:solidFill>
                      <a:prstDash val="solid"/>
                      <a:round/>
                      <a:headEnd type="none" w="med" len="med"/>
                      <a:tailEnd type="none" w="med" len="med"/>
                    </a:lnB>
                  </a:tcPr>
                </a:tc>
                <a:tc hMerge="1">
                  <a:txBody>
                    <a:bodyPr/>
                    <a:lstStyle/>
                    <a:p>
                      <a:endParaRPr lang="en-GB"/>
                    </a:p>
                  </a:txBody>
                  <a:tcPr/>
                </a:tc>
                <a:tc gridSpan="2">
                  <a:txBody>
                    <a:bodyPr/>
                    <a:lstStyle/>
                    <a:p>
                      <a:pPr algn="ctr">
                        <a:lnSpc>
                          <a:spcPct val="107000"/>
                        </a:lnSpc>
                        <a:spcAft>
                          <a:spcPts val="0"/>
                        </a:spcAft>
                      </a:pPr>
                      <a:r>
                        <a:rPr lang="en-GB" sz="1050" b="1" dirty="0">
                          <a:effectLst/>
                        </a:rPr>
                        <a:t>Literacy</a:t>
                      </a:r>
                      <a:br>
                        <a:rPr lang="en-GB" sz="1050" b="1" dirty="0">
                          <a:effectLst/>
                        </a:rPr>
                      </a:br>
                      <a:r>
                        <a:rPr lang="en-GB" sz="1050" b="1" dirty="0">
                          <a:effectLst/>
                        </a:rPr>
                        <a:t>n=704</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rgbClr val="FFBD47"/>
                      </a:solidFill>
                      <a:prstDash val="solid"/>
                      <a:round/>
                      <a:headEnd type="none" w="med" len="med"/>
                      <a:tailEnd type="none" w="med" len="med"/>
                    </a:lnT>
                    <a:lnB w="12700" cap="flat" cmpd="sng" algn="ctr">
                      <a:solidFill>
                        <a:srgbClr val="FFBD47"/>
                      </a:solidFill>
                      <a:prstDash val="solid"/>
                      <a:round/>
                      <a:headEnd type="none" w="med" len="med"/>
                      <a:tailEnd type="none" w="med" len="med"/>
                    </a:lnB>
                  </a:tcPr>
                </a:tc>
                <a:tc hMerge="1">
                  <a:txBody>
                    <a:bodyPr/>
                    <a:lstStyle/>
                    <a:p>
                      <a:endParaRPr lang="en-GB"/>
                    </a:p>
                  </a:txBody>
                  <a:tcPr/>
                </a:tc>
                <a:tc gridSpan="2">
                  <a:txBody>
                    <a:bodyPr/>
                    <a:lstStyle/>
                    <a:p>
                      <a:pPr algn="ctr">
                        <a:lnSpc>
                          <a:spcPct val="107000"/>
                        </a:lnSpc>
                        <a:spcAft>
                          <a:spcPts val="0"/>
                        </a:spcAft>
                      </a:pPr>
                      <a:r>
                        <a:rPr lang="en-GB" sz="1050" b="1" dirty="0">
                          <a:effectLst/>
                        </a:rPr>
                        <a:t>Numeracy</a:t>
                      </a:r>
                      <a:br>
                        <a:rPr lang="en-GB" sz="1050" b="1" dirty="0">
                          <a:effectLst/>
                        </a:rPr>
                      </a:br>
                      <a:r>
                        <a:rPr lang="en-GB" sz="1050" b="1" dirty="0">
                          <a:effectLst/>
                        </a:rPr>
                        <a:t>n=678</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rgbClr val="FFBD47"/>
                      </a:solidFill>
                      <a:prstDash val="solid"/>
                      <a:round/>
                      <a:headEnd type="none" w="med" len="med"/>
                      <a:tailEnd type="none" w="med" len="med"/>
                    </a:lnT>
                    <a:lnB w="12700" cap="flat" cmpd="sng" algn="ctr">
                      <a:solidFill>
                        <a:srgbClr val="FFBD47"/>
                      </a:solidFill>
                      <a:prstDash val="solid"/>
                      <a:round/>
                      <a:headEnd type="none" w="med" len="med"/>
                      <a:tailEnd type="none" w="med" len="med"/>
                    </a:lnB>
                  </a:tcPr>
                </a:tc>
                <a:tc hMerge="1">
                  <a:txBody>
                    <a:bodyPr/>
                    <a:lstStyle/>
                    <a:p>
                      <a:endParaRPr lang="en-GB"/>
                    </a:p>
                  </a:txBody>
                  <a:tcPr/>
                </a:tc>
                <a:tc>
                  <a:txBody>
                    <a:bodyPr/>
                    <a:lstStyle/>
                    <a:p>
                      <a:pPr>
                        <a:lnSpc>
                          <a:spcPct val="107000"/>
                        </a:lnSpc>
                      </a:pPr>
                      <a:endParaRPr lang="en-GB" sz="1600" dirty="0">
                        <a:effectLst/>
                        <a:latin typeface="Calibri" panose="020F0502020204030204" pitchFamily="34" charset="0"/>
                        <a:cs typeface="Times New Roman" panose="02020603050405020304" pitchFamily="18" charset="0"/>
                      </a:endParaRPr>
                    </a:p>
                  </a:txBody>
                  <a:tcPr marL="68580" marR="68580" marT="0" marB="0" anchor="b">
                    <a:lnT w="12700" cap="flat" cmpd="sng" algn="ctr">
                      <a:solidFill>
                        <a:srgbClr val="FFBD47"/>
                      </a:solidFill>
                      <a:prstDash val="solid"/>
                      <a:round/>
                      <a:headEnd type="none" w="med" len="med"/>
                      <a:tailEnd type="none" w="med" len="med"/>
                    </a:lnT>
                    <a:lnB w="12700" cap="flat" cmpd="sng" algn="ctr">
                      <a:solidFill>
                        <a:srgbClr val="FFBD47"/>
                      </a:solidFill>
                      <a:prstDash val="solid"/>
                      <a:round/>
                      <a:headEnd type="none" w="med" len="med"/>
                      <a:tailEnd type="none" w="med" len="med"/>
                    </a:lnB>
                  </a:tcPr>
                </a:tc>
                <a:tc>
                  <a:txBody>
                    <a:bodyPr/>
                    <a:lstStyle/>
                    <a:p>
                      <a:pPr>
                        <a:lnSpc>
                          <a:spcPct val="107000"/>
                        </a:lnSpc>
                      </a:pPr>
                      <a:endParaRPr lang="en-GB" sz="1600" dirty="0">
                        <a:effectLst/>
                        <a:latin typeface="Calibri" panose="020F0502020204030204" pitchFamily="34" charset="0"/>
                        <a:cs typeface="Times New Roman" panose="02020603050405020304" pitchFamily="18" charset="0"/>
                      </a:endParaRPr>
                    </a:p>
                  </a:txBody>
                  <a:tcPr marL="68580" marR="68580" marT="0" marB="0" anchor="b">
                    <a:lnT w="12700" cap="flat" cmpd="sng" algn="ctr">
                      <a:solidFill>
                        <a:srgbClr val="FFBD47"/>
                      </a:solidFill>
                      <a:prstDash val="solid"/>
                      <a:round/>
                      <a:headEnd type="none" w="med" len="med"/>
                      <a:tailEnd type="none" w="med" len="med"/>
                    </a:lnT>
                    <a:lnB w="12700" cap="flat" cmpd="sng" algn="ctr">
                      <a:solidFill>
                        <a:srgbClr val="FFBD47"/>
                      </a:solidFill>
                      <a:prstDash val="solid"/>
                      <a:round/>
                      <a:headEnd type="none" w="med" len="med"/>
                      <a:tailEnd type="none" w="med" len="med"/>
                    </a:lnB>
                  </a:tcPr>
                </a:tc>
                <a:extLst>
                  <a:ext uri="{0D108BD9-81ED-4DB2-BD59-A6C34878D82A}">
                    <a16:rowId xmlns:a16="http://schemas.microsoft.com/office/drawing/2014/main" val="2399281769"/>
                  </a:ext>
                </a:extLst>
              </a:tr>
              <a:tr h="317947">
                <a:tc>
                  <a:txBody>
                    <a:bodyPr/>
                    <a:lstStyle/>
                    <a:p>
                      <a:pPr>
                        <a:lnSpc>
                          <a:spcPct val="107000"/>
                        </a:lnSpc>
                        <a:spcAft>
                          <a:spcPts val="0"/>
                        </a:spcAft>
                      </a:pPr>
                      <a:r>
                        <a:rPr lang="en-GB" sz="11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rgbClr val="FFBD47"/>
                      </a:solidFill>
                      <a:prstDash val="solid"/>
                      <a:round/>
                      <a:headEnd type="none" w="med" len="med"/>
                      <a:tailEnd type="none" w="med" len="med"/>
                    </a:lnT>
                  </a:tcPr>
                </a:tc>
                <a:tc>
                  <a:txBody>
                    <a:bodyPr/>
                    <a:lstStyle/>
                    <a:p>
                      <a:pPr algn="ctr">
                        <a:lnSpc>
                          <a:spcPct val="107000"/>
                        </a:lnSpc>
                        <a:spcAft>
                          <a:spcPts val="0"/>
                        </a:spcAft>
                      </a:pPr>
                      <a:r>
                        <a:rPr lang="en-GB" sz="1050">
                          <a:effectLst/>
                        </a:rPr>
                        <a:t>AOR (95% CI)</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rgbClr val="FFBD47"/>
                      </a:solidFill>
                      <a:prstDash val="solid"/>
                      <a:round/>
                      <a:headEnd type="none" w="med" len="med"/>
                      <a:tailEnd type="none" w="med" len="med"/>
                    </a:lnT>
                  </a:tcPr>
                </a:tc>
                <a:tc>
                  <a:txBody>
                    <a:bodyPr/>
                    <a:lstStyle/>
                    <a:p>
                      <a:pPr algn="ctr">
                        <a:lnSpc>
                          <a:spcPct val="107000"/>
                        </a:lnSpc>
                        <a:spcAft>
                          <a:spcPts val="0"/>
                        </a:spcAft>
                      </a:pPr>
                      <a:r>
                        <a:rPr lang="en-GB" sz="1050">
                          <a:effectLst/>
                        </a:rPr>
                        <a:t>p-value</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rgbClr val="FFBD47"/>
                      </a:solidFill>
                      <a:prstDash val="solid"/>
                      <a:round/>
                      <a:headEnd type="none" w="med" len="med"/>
                      <a:tailEnd type="none" w="med" len="med"/>
                    </a:lnT>
                  </a:tcPr>
                </a:tc>
                <a:tc>
                  <a:txBody>
                    <a:bodyPr/>
                    <a:lstStyle/>
                    <a:p>
                      <a:pPr algn="ctr">
                        <a:lnSpc>
                          <a:spcPct val="107000"/>
                        </a:lnSpc>
                        <a:spcAft>
                          <a:spcPts val="0"/>
                        </a:spcAft>
                      </a:pPr>
                      <a:r>
                        <a:rPr lang="en-GB" sz="1050">
                          <a:effectLst/>
                        </a:rPr>
                        <a:t>AOR (95% CI)</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rgbClr val="FFBD47"/>
                      </a:solidFill>
                      <a:prstDash val="solid"/>
                      <a:round/>
                      <a:headEnd type="none" w="med" len="med"/>
                      <a:tailEnd type="none" w="med" len="med"/>
                    </a:lnT>
                  </a:tcPr>
                </a:tc>
                <a:tc>
                  <a:txBody>
                    <a:bodyPr/>
                    <a:lstStyle/>
                    <a:p>
                      <a:pPr algn="ctr">
                        <a:lnSpc>
                          <a:spcPct val="107000"/>
                        </a:lnSpc>
                        <a:spcAft>
                          <a:spcPts val="0"/>
                        </a:spcAft>
                      </a:pPr>
                      <a:r>
                        <a:rPr lang="en-GB" sz="1050">
                          <a:effectLst/>
                        </a:rPr>
                        <a:t>p-value</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rgbClr val="FFBD47"/>
                      </a:solidFill>
                      <a:prstDash val="solid"/>
                      <a:round/>
                      <a:headEnd type="none" w="med" len="med"/>
                      <a:tailEnd type="none" w="med" len="med"/>
                    </a:lnT>
                  </a:tcPr>
                </a:tc>
                <a:tc>
                  <a:txBody>
                    <a:bodyPr/>
                    <a:lstStyle/>
                    <a:p>
                      <a:pPr algn="ctr">
                        <a:lnSpc>
                          <a:spcPct val="107000"/>
                        </a:lnSpc>
                        <a:spcAft>
                          <a:spcPts val="0"/>
                        </a:spcAft>
                      </a:pPr>
                      <a:r>
                        <a:rPr lang="en-GB" sz="1050">
                          <a:effectLst/>
                        </a:rPr>
                        <a:t>AOR (95% CI)</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rgbClr val="FFBD47"/>
                      </a:solidFill>
                      <a:prstDash val="solid"/>
                      <a:round/>
                      <a:headEnd type="none" w="med" len="med"/>
                      <a:tailEnd type="none" w="med" len="med"/>
                    </a:lnT>
                  </a:tcPr>
                </a:tc>
                <a:tc>
                  <a:txBody>
                    <a:bodyPr/>
                    <a:lstStyle/>
                    <a:p>
                      <a:pPr algn="ctr">
                        <a:lnSpc>
                          <a:spcPct val="107000"/>
                        </a:lnSpc>
                        <a:spcAft>
                          <a:spcPts val="0"/>
                        </a:spcAft>
                      </a:pPr>
                      <a:r>
                        <a:rPr lang="en-GB" sz="1050" dirty="0">
                          <a:effectLst/>
                        </a:rPr>
                        <a:t>p-value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rgbClr val="FFBD47"/>
                      </a:solidFill>
                      <a:prstDash val="solid"/>
                      <a:round/>
                      <a:headEnd type="none" w="med" len="med"/>
                      <a:tailEnd type="none" w="med" len="med"/>
                    </a:lnT>
                  </a:tcPr>
                </a:tc>
                <a:tc>
                  <a:txBody>
                    <a:bodyPr/>
                    <a:lstStyle/>
                    <a:p>
                      <a:pPr algn="ctr">
                        <a:lnSpc>
                          <a:spcPct val="107000"/>
                        </a:lnSpc>
                        <a:spcAft>
                          <a:spcPts val="0"/>
                        </a:spcAft>
                      </a:pPr>
                      <a:r>
                        <a:rPr lang="en-GB" sz="1050" dirty="0" err="1">
                          <a:effectLst/>
                        </a:rPr>
                        <a:t>ABeta</a:t>
                      </a:r>
                      <a:r>
                        <a:rPr lang="en-GB" sz="1050" dirty="0">
                          <a:effectLst/>
                        </a:rPr>
                        <a:t> (95% CI)</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rgbClr val="FFBD47"/>
                      </a:solidFill>
                      <a:prstDash val="solid"/>
                      <a:round/>
                      <a:headEnd type="none" w="med" len="med"/>
                      <a:tailEnd type="none" w="med" len="med"/>
                    </a:lnT>
                  </a:tcPr>
                </a:tc>
                <a:tc>
                  <a:txBody>
                    <a:bodyPr/>
                    <a:lstStyle/>
                    <a:p>
                      <a:pPr algn="ctr">
                        <a:lnSpc>
                          <a:spcPct val="107000"/>
                        </a:lnSpc>
                        <a:spcAft>
                          <a:spcPts val="0"/>
                        </a:spcAft>
                      </a:pPr>
                      <a:r>
                        <a:rPr lang="en-GB" sz="1050">
                          <a:effectLst/>
                        </a:rPr>
                        <a:t>p-value</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rgbClr val="FFBD47"/>
                      </a:solidFill>
                      <a:prstDash val="solid"/>
                      <a:round/>
                      <a:headEnd type="none" w="med" len="med"/>
                      <a:tailEnd type="none" w="med" len="med"/>
                    </a:lnT>
                  </a:tcPr>
                </a:tc>
                <a:tc>
                  <a:txBody>
                    <a:bodyPr/>
                    <a:lstStyle/>
                    <a:p>
                      <a:pPr algn="ctr">
                        <a:lnSpc>
                          <a:spcPct val="107000"/>
                        </a:lnSpc>
                        <a:spcAft>
                          <a:spcPts val="0"/>
                        </a:spcAft>
                      </a:pPr>
                      <a:r>
                        <a:rPr lang="en-GB" sz="1050">
                          <a:effectLst/>
                        </a:rPr>
                        <a:t>ABeta (95% CI)</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rgbClr val="FFBD47"/>
                      </a:solidFill>
                      <a:prstDash val="solid"/>
                      <a:round/>
                      <a:headEnd type="none" w="med" len="med"/>
                      <a:tailEnd type="none" w="med" len="med"/>
                    </a:lnT>
                  </a:tcPr>
                </a:tc>
                <a:tc>
                  <a:txBody>
                    <a:bodyPr/>
                    <a:lstStyle/>
                    <a:p>
                      <a:pPr algn="ctr">
                        <a:lnSpc>
                          <a:spcPct val="107000"/>
                        </a:lnSpc>
                        <a:spcAft>
                          <a:spcPts val="0"/>
                        </a:spcAft>
                      </a:pPr>
                      <a:r>
                        <a:rPr lang="en-GB" sz="1050">
                          <a:effectLst/>
                        </a:rPr>
                        <a:t>p-value</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rgbClr val="FFBD47"/>
                      </a:solidFill>
                      <a:prstDash val="solid"/>
                      <a:round/>
                      <a:headEnd type="none" w="med" len="med"/>
                      <a:tailEnd type="none" w="med" len="med"/>
                    </a:lnT>
                  </a:tcPr>
                </a:tc>
                <a:tc>
                  <a:txBody>
                    <a:bodyPr/>
                    <a:lstStyle/>
                    <a:p>
                      <a:pPr>
                        <a:lnSpc>
                          <a:spcPct val="107000"/>
                        </a:lnSpc>
                      </a:pPr>
                      <a:endParaRPr lang="en-GB" sz="1600">
                        <a:effectLst/>
                        <a:latin typeface="Calibri" panose="020F0502020204030204" pitchFamily="34" charset="0"/>
                        <a:cs typeface="Times New Roman" panose="02020603050405020304" pitchFamily="18" charset="0"/>
                      </a:endParaRPr>
                    </a:p>
                  </a:txBody>
                  <a:tcPr marL="68580" marR="68580" marT="0" marB="0" anchor="b">
                    <a:lnT w="12700" cap="flat" cmpd="sng" algn="ctr">
                      <a:solidFill>
                        <a:srgbClr val="FFBD47"/>
                      </a:solidFill>
                      <a:prstDash val="solid"/>
                      <a:round/>
                      <a:headEnd type="none" w="med" len="med"/>
                      <a:tailEnd type="none" w="med" len="med"/>
                    </a:lnT>
                  </a:tcPr>
                </a:tc>
                <a:tc>
                  <a:txBody>
                    <a:bodyPr/>
                    <a:lstStyle/>
                    <a:p>
                      <a:pPr>
                        <a:lnSpc>
                          <a:spcPct val="107000"/>
                        </a:lnSpc>
                      </a:pPr>
                      <a:endParaRPr lang="en-GB" sz="1600">
                        <a:effectLst/>
                        <a:latin typeface="Calibri" panose="020F0502020204030204" pitchFamily="34" charset="0"/>
                        <a:cs typeface="Times New Roman" panose="02020603050405020304" pitchFamily="18" charset="0"/>
                      </a:endParaRPr>
                    </a:p>
                  </a:txBody>
                  <a:tcPr marL="68580" marR="68580" marT="0" marB="0" anchor="b">
                    <a:lnT w="12700" cap="flat" cmpd="sng" algn="ctr">
                      <a:solidFill>
                        <a:srgbClr val="FFBD47"/>
                      </a:solidFill>
                      <a:prstDash val="solid"/>
                      <a:round/>
                      <a:headEnd type="none" w="med" len="med"/>
                      <a:tailEnd type="none" w="med" len="med"/>
                    </a:lnT>
                  </a:tcPr>
                </a:tc>
                <a:extLst>
                  <a:ext uri="{0D108BD9-81ED-4DB2-BD59-A6C34878D82A}">
                    <a16:rowId xmlns:a16="http://schemas.microsoft.com/office/drawing/2014/main" val="1059430157"/>
                  </a:ext>
                </a:extLst>
              </a:tr>
              <a:tr h="317947">
                <a:tc>
                  <a:txBody>
                    <a:bodyPr/>
                    <a:lstStyle/>
                    <a:p>
                      <a:pPr>
                        <a:lnSpc>
                          <a:spcPct val="107000"/>
                        </a:lnSpc>
                        <a:spcAft>
                          <a:spcPts val="0"/>
                        </a:spcAft>
                      </a:pPr>
                      <a:r>
                        <a:rPr lang="en-GB" sz="1100">
                          <a:effectLst/>
                        </a:rPr>
                        <a:t>Boys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50">
                          <a:effectLst/>
                        </a:rPr>
                        <a:t>2.13 (1.32; 3.44)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50">
                          <a:effectLst/>
                        </a:rPr>
                        <a:t>0.002*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50">
                          <a:effectLst/>
                        </a:rPr>
                        <a:t>0.82 (0.48; 1.40)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50">
                          <a:effectLst/>
                        </a:rPr>
                        <a:t>0.47</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50">
                          <a:effectLst/>
                        </a:rPr>
                        <a:t>0.53 (0.33; 0.84)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50">
                          <a:effectLst/>
                        </a:rPr>
                        <a:t>0.01*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50" dirty="0">
                          <a:effectLst/>
                        </a:rPr>
                        <a:t>2.89 (-1.33; 7.12)</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50">
                          <a:effectLst/>
                        </a:rPr>
                        <a:t>0.18</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50">
                          <a:effectLst/>
                        </a:rPr>
                        <a:t>1.18 (-3.47; 5.82)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50">
                          <a:effectLst/>
                        </a:rPr>
                        <a:t>0.61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pPr>
                      <a:endParaRPr lang="en-GB" sz="16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GB" sz="160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47887709"/>
                  </a:ext>
                </a:extLst>
              </a:tr>
              <a:tr h="440522">
                <a:tc>
                  <a:txBody>
                    <a:bodyPr/>
                    <a:lstStyle/>
                    <a:p>
                      <a:pPr>
                        <a:lnSpc>
                          <a:spcPct val="107000"/>
                        </a:lnSpc>
                        <a:spcAft>
                          <a:spcPts val="0"/>
                        </a:spcAft>
                      </a:pPr>
                      <a:r>
                        <a:rPr lang="en-GB" sz="1100" dirty="0">
                          <a:effectLst/>
                        </a:rPr>
                        <a:t>Girls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rgbClr val="FFBD47"/>
                      </a:solidFill>
                      <a:prstDash val="solid"/>
                      <a:round/>
                      <a:headEnd type="none" w="med" len="med"/>
                      <a:tailEnd type="none" w="med" len="med"/>
                    </a:lnB>
                  </a:tcPr>
                </a:tc>
                <a:tc>
                  <a:txBody>
                    <a:bodyPr/>
                    <a:lstStyle/>
                    <a:p>
                      <a:pPr algn="ctr">
                        <a:lnSpc>
                          <a:spcPct val="107000"/>
                        </a:lnSpc>
                        <a:spcAft>
                          <a:spcPts val="0"/>
                        </a:spcAft>
                      </a:pPr>
                      <a:r>
                        <a:rPr lang="en-GB" sz="1050" dirty="0">
                          <a:effectLst/>
                        </a:rPr>
                        <a:t>2.76 (1.56; 4.89)</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rgbClr val="FFBD47"/>
                      </a:solidFill>
                      <a:prstDash val="solid"/>
                      <a:round/>
                      <a:headEnd type="none" w="med" len="med"/>
                      <a:tailEnd type="none" w="med" len="med"/>
                    </a:lnB>
                  </a:tcPr>
                </a:tc>
                <a:tc>
                  <a:txBody>
                    <a:bodyPr/>
                    <a:lstStyle/>
                    <a:p>
                      <a:pPr algn="ctr">
                        <a:lnSpc>
                          <a:spcPct val="107000"/>
                        </a:lnSpc>
                        <a:spcAft>
                          <a:spcPts val="0"/>
                        </a:spcAft>
                      </a:pPr>
                      <a:r>
                        <a:rPr lang="en-GB" sz="1050">
                          <a:effectLst/>
                        </a:rPr>
                        <a:t>&lt;0.001*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rgbClr val="FFBD47"/>
                      </a:solidFill>
                      <a:prstDash val="solid"/>
                      <a:round/>
                      <a:headEnd type="none" w="med" len="med"/>
                      <a:tailEnd type="none" w="med" len="med"/>
                    </a:lnB>
                  </a:tcPr>
                </a:tc>
                <a:tc>
                  <a:txBody>
                    <a:bodyPr/>
                    <a:lstStyle/>
                    <a:p>
                      <a:pPr algn="ctr">
                        <a:lnSpc>
                          <a:spcPct val="107000"/>
                        </a:lnSpc>
                        <a:spcAft>
                          <a:spcPts val="0"/>
                        </a:spcAft>
                      </a:pPr>
                      <a:r>
                        <a:rPr lang="en-GB" sz="1050">
                          <a:effectLst/>
                        </a:rPr>
                        <a:t>0.66 (0.37; 1.15)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rgbClr val="FFBD47"/>
                      </a:solidFill>
                      <a:prstDash val="solid"/>
                      <a:round/>
                      <a:headEnd type="none" w="med" len="med"/>
                      <a:tailEnd type="none" w="med" len="med"/>
                    </a:lnB>
                  </a:tcPr>
                </a:tc>
                <a:tc>
                  <a:txBody>
                    <a:bodyPr/>
                    <a:lstStyle/>
                    <a:p>
                      <a:pPr algn="ctr">
                        <a:lnSpc>
                          <a:spcPct val="107000"/>
                        </a:lnSpc>
                        <a:spcAft>
                          <a:spcPts val="0"/>
                        </a:spcAft>
                      </a:pPr>
                      <a:r>
                        <a:rPr lang="en-GB" sz="1050">
                          <a:effectLst/>
                        </a:rPr>
                        <a:t>0.14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rgbClr val="FFBD47"/>
                      </a:solidFill>
                      <a:prstDash val="solid"/>
                      <a:round/>
                      <a:headEnd type="none" w="med" len="med"/>
                      <a:tailEnd type="none" w="med" len="med"/>
                    </a:lnB>
                  </a:tcPr>
                </a:tc>
                <a:tc>
                  <a:txBody>
                    <a:bodyPr/>
                    <a:lstStyle/>
                    <a:p>
                      <a:pPr algn="ctr">
                        <a:lnSpc>
                          <a:spcPct val="107000"/>
                        </a:lnSpc>
                        <a:spcAft>
                          <a:spcPts val="0"/>
                        </a:spcAft>
                      </a:pPr>
                      <a:r>
                        <a:rPr lang="en-GB" sz="1050" dirty="0">
                          <a:effectLst/>
                        </a:rPr>
                        <a:t>0.81 (0.43; 1.52)</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rgbClr val="FFBD47"/>
                      </a:solidFill>
                      <a:prstDash val="solid"/>
                      <a:round/>
                      <a:headEnd type="none" w="med" len="med"/>
                      <a:tailEnd type="none" w="med" len="med"/>
                    </a:lnB>
                  </a:tcPr>
                </a:tc>
                <a:tc>
                  <a:txBody>
                    <a:bodyPr/>
                    <a:lstStyle/>
                    <a:p>
                      <a:pPr algn="ctr">
                        <a:lnSpc>
                          <a:spcPct val="107000"/>
                        </a:lnSpc>
                        <a:spcAft>
                          <a:spcPts val="0"/>
                        </a:spcAft>
                      </a:pPr>
                      <a:r>
                        <a:rPr lang="en-GB" sz="1050">
                          <a:effectLst/>
                        </a:rPr>
                        <a:t>0.52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rgbClr val="FFBD47"/>
                      </a:solidFill>
                      <a:prstDash val="solid"/>
                      <a:round/>
                      <a:headEnd type="none" w="med" len="med"/>
                      <a:tailEnd type="none" w="med" len="med"/>
                    </a:lnB>
                  </a:tcPr>
                </a:tc>
                <a:tc>
                  <a:txBody>
                    <a:bodyPr/>
                    <a:lstStyle/>
                    <a:p>
                      <a:pPr algn="ctr">
                        <a:lnSpc>
                          <a:spcPct val="107000"/>
                        </a:lnSpc>
                        <a:spcAft>
                          <a:spcPts val="0"/>
                        </a:spcAft>
                      </a:pPr>
                      <a:r>
                        <a:rPr lang="en-GB" sz="1050">
                          <a:effectLst/>
                        </a:rPr>
                        <a:t>6.84 (2.40; 11.28)</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rgbClr val="FFBD47"/>
                      </a:solidFill>
                      <a:prstDash val="solid"/>
                      <a:round/>
                      <a:headEnd type="none" w="med" len="med"/>
                      <a:tailEnd type="none" w="med" len="med"/>
                    </a:lnB>
                  </a:tcPr>
                </a:tc>
                <a:tc>
                  <a:txBody>
                    <a:bodyPr/>
                    <a:lstStyle/>
                    <a:p>
                      <a:pPr algn="ctr">
                        <a:lnSpc>
                          <a:spcPct val="107000"/>
                        </a:lnSpc>
                        <a:spcAft>
                          <a:spcPts val="0"/>
                        </a:spcAft>
                      </a:pPr>
                      <a:r>
                        <a:rPr lang="en-GB" sz="1050" dirty="0">
                          <a:effectLst/>
                        </a:rPr>
                        <a:t>0.003*</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rgbClr val="FFBD47"/>
                      </a:solidFill>
                      <a:prstDash val="solid"/>
                      <a:round/>
                      <a:headEnd type="none" w="med" len="med"/>
                      <a:tailEnd type="none" w="med" len="med"/>
                    </a:lnB>
                  </a:tcPr>
                </a:tc>
                <a:tc>
                  <a:txBody>
                    <a:bodyPr/>
                    <a:lstStyle/>
                    <a:p>
                      <a:pPr algn="ctr">
                        <a:lnSpc>
                          <a:spcPct val="107000"/>
                        </a:lnSpc>
                        <a:spcAft>
                          <a:spcPts val="0"/>
                        </a:spcAft>
                      </a:pPr>
                      <a:r>
                        <a:rPr lang="en-GB" sz="1050" dirty="0">
                          <a:effectLst/>
                        </a:rPr>
                        <a:t>9.78 (5.31; 14.25)</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rgbClr val="FFBD47"/>
                      </a:solidFill>
                      <a:prstDash val="solid"/>
                      <a:round/>
                      <a:headEnd type="none" w="med" len="med"/>
                      <a:tailEnd type="none" w="med" len="med"/>
                    </a:lnB>
                  </a:tcPr>
                </a:tc>
                <a:tc>
                  <a:txBody>
                    <a:bodyPr/>
                    <a:lstStyle/>
                    <a:p>
                      <a:pPr algn="ctr">
                        <a:lnSpc>
                          <a:spcPct val="107000"/>
                        </a:lnSpc>
                        <a:spcAft>
                          <a:spcPts val="0"/>
                        </a:spcAft>
                      </a:pPr>
                      <a:r>
                        <a:rPr lang="en-GB" sz="1050" dirty="0">
                          <a:effectLst/>
                        </a:rPr>
                        <a:t>&lt;0.001*</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rgbClr val="FFBD47"/>
                      </a:solidFill>
                      <a:prstDash val="solid"/>
                      <a:round/>
                      <a:headEnd type="none" w="med" len="med"/>
                      <a:tailEnd type="none" w="med" len="med"/>
                    </a:lnB>
                  </a:tcPr>
                </a:tc>
                <a:tc>
                  <a:txBody>
                    <a:bodyPr/>
                    <a:lstStyle/>
                    <a:p>
                      <a:pPr>
                        <a:lnSpc>
                          <a:spcPct val="107000"/>
                        </a:lnSpc>
                      </a:pPr>
                      <a:endParaRPr lang="en-GB" sz="1600" dirty="0">
                        <a:effectLst/>
                        <a:latin typeface="Calibri" panose="020F0502020204030204" pitchFamily="34" charset="0"/>
                        <a:cs typeface="Times New Roman" panose="02020603050405020304" pitchFamily="18" charset="0"/>
                      </a:endParaRPr>
                    </a:p>
                  </a:txBody>
                  <a:tcPr marL="68580" marR="68580" marT="0" marB="0" anchor="b">
                    <a:lnB w="12700" cap="flat" cmpd="sng" algn="ctr">
                      <a:solidFill>
                        <a:srgbClr val="FFBD47"/>
                      </a:solidFill>
                      <a:prstDash val="solid"/>
                      <a:round/>
                      <a:headEnd type="none" w="med" len="med"/>
                      <a:tailEnd type="none" w="med" len="med"/>
                    </a:lnB>
                  </a:tcPr>
                </a:tc>
                <a:tc>
                  <a:txBody>
                    <a:bodyPr/>
                    <a:lstStyle/>
                    <a:p>
                      <a:pPr>
                        <a:lnSpc>
                          <a:spcPct val="107000"/>
                        </a:lnSpc>
                      </a:pPr>
                      <a:endParaRPr lang="en-GB" sz="1600">
                        <a:effectLst/>
                        <a:latin typeface="Calibri" panose="020F0502020204030204" pitchFamily="34" charset="0"/>
                        <a:cs typeface="Times New Roman" panose="02020603050405020304" pitchFamily="18" charset="0"/>
                      </a:endParaRPr>
                    </a:p>
                  </a:txBody>
                  <a:tcPr marL="68580" marR="68580" marT="0" marB="0" anchor="b">
                    <a:lnB w="12700" cap="flat" cmpd="sng" algn="ctr">
                      <a:solidFill>
                        <a:srgbClr val="FFBD47"/>
                      </a:solidFill>
                      <a:prstDash val="solid"/>
                      <a:round/>
                      <a:headEnd type="none" w="med" len="med"/>
                      <a:tailEnd type="none" w="med" len="med"/>
                    </a:lnB>
                  </a:tcPr>
                </a:tc>
                <a:extLst>
                  <a:ext uri="{0D108BD9-81ED-4DB2-BD59-A6C34878D82A}">
                    <a16:rowId xmlns:a16="http://schemas.microsoft.com/office/drawing/2014/main" val="222778625"/>
                  </a:ext>
                </a:extLst>
              </a:tr>
              <a:tr h="577714">
                <a:tc gridSpan="13">
                  <a:txBody>
                    <a:bodyPr/>
                    <a:lstStyle/>
                    <a:p>
                      <a:pPr>
                        <a:lnSpc>
                          <a:spcPct val="107000"/>
                        </a:lnSpc>
                        <a:spcAft>
                          <a:spcPts val="0"/>
                        </a:spcAft>
                      </a:pPr>
                      <a:r>
                        <a:rPr lang="en-GB" sz="1000" b="0" dirty="0">
                          <a:effectLst/>
                        </a:rPr>
                        <a:t>*p-values are significant after applying the </a:t>
                      </a:r>
                      <a:r>
                        <a:rPr lang="en-GB" sz="1000" b="0" dirty="0" err="1">
                          <a:effectLst/>
                        </a:rPr>
                        <a:t>Benjamini</a:t>
                      </a:r>
                      <a:r>
                        <a:rPr lang="en-GB" sz="1000" b="0" dirty="0">
                          <a:effectLst/>
                        </a:rPr>
                        <a:t>-Hochberg Procedure specified with a false discovery rate of 10%. </a:t>
                      </a:r>
                      <a:br>
                        <a:rPr lang="en-GB" sz="1000" b="0" dirty="0">
                          <a:effectLst/>
                        </a:rPr>
                      </a:br>
                      <a:r>
                        <a:rPr lang="en-GB" sz="1000" b="0" dirty="0">
                          <a:effectLst/>
                        </a:rPr>
                        <a:t>Abbreviations: AOR, adjusted odds ratio; </a:t>
                      </a:r>
                      <a:r>
                        <a:rPr lang="en-GB" sz="1000" b="0" dirty="0" err="1">
                          <a:effectLst/>
                        </a:rPr>
                        <a:t>Abeta</a:t>
                      </a:r>
                      <a:r>
                        <a:rPr lang="en-GB" sz="1000" b="0" dirty="0">
                          <a:effectLst/>
                        </a:rPr>
                        <a:t>, Adjusted ordinary least squares regression coefficient; CI, confidence interval; STI, sexually transmitted infection.</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rgbClr val="FFBD47"/>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953523387"/>
                  </a:ext>
                </a:extLst>
              </a:tr>
            </a:tbl>
          </a:graphicData>
        </a:graphic>
      </p:graphicFrame>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38410" y="207601"/>
            <a:ext cx="769643" cy="769643"/>
          </a:xfrm>
          <a:prstGeom prst="rect">
            <a:avLst/>
          </a:prstGeom>
        </p:spPr>
      </p:pic>
    </p:spTree>
    <p:extLst>
      <p:ext uri="{BB962C8B-B14F-4D97-AF65-F5344CB8AC3E}">
        <p14:creationId xmlns:p14="http://schemas.microsoft.com/office/powerpoint/2010/main" val="2531322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211581997"/>
              </p:ext>
            </p:extLst>
          </p:nvPr>
        </p:nvGraphicFramePr>
        <p:xfrm>
          <a:off x="451171" y="1589967"/>
          <a:ext cx="10847093" cy="4148653"/>
        </p:xfrm>
        <a:graphic>
          <a:graphicData uri="http://schemas.openxmlformats.org/drawingml/2006/table">
            <a:tbl>
              <a:tblPr firstRow="1" bandRow="1">
                <a:tableStyleId>{21E4AEA4-8DFA-4A89-87EB-49C32662AFE0}</a:tableStyleId>
              </a:tblPr>
              <a:tblGrid>
                <a:gridCol w="5106753">
                  <a:extLst>
                    <a:ext uri="{9D8B030D-6E8A-4147-A177-3AD203B41FA5}">
                      <a16:colId xmlns:a16="http://schemas.microsoft.com/office/drawing/2014/main" val="3000651818"/>
                    </a:ext>
                  </a:extLst>
                </a:gridCol>
                <a:gridCol w="2778378">
                  <a:extLst>
                    <a:ext uri="{9D8B030D-6E8A-4147-A177-3AD203B41FA5}">
                      <a16:colId xmlns:a16="http://schemas.microsoft.com/office/drawing/2014/main" val="175111815"/>
                    </a:ext>
                  </a:extLst>
                </a:gridCol>
                <a:gridCol w="2961962">
                  <a:extLst>
                    <a:ext uri="{9D8B030D-6E8A-4147-A177-3AD203B41FA5}">
                      <a16:colId xmlns:a16="http://schemas.microsoft.com/office/drawing/2014/main" val="2020394657"/>
                    </a:ext>
                  </a:extLst>
                </a:gridCol>
              </a:tblGrid>
              <a:tr h="1039693">
                <a:tc>
                  <a:txBody>
                    <a:bodyPr/>
                    <a:lstStyle/>
                    <a:p>
                      <a:pPr>
                        <a:tabLst>
                          <a:tab pos="2417763" algn="l"/>
                        </a:tabLst>
                      </a:pPr>
                      <a:r>
                        <a:rPr lang="en-US" sz="3200" b="0" dirty="0" smtClean="0">
                          <a:solidFill>
                            <a:schemeClr val="tx1"/>
                          </a:solidFill>
                        </a:rPr>
                        <a:t>Adolescent girls</a:t>
                      </a:r>
                      <a:endParaRPr lang="en-GB" sz="3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2"/>
                    </a:solidFill>
                  </a:tcPr>
                </a:tc>
                <a:tc>
                  <a:txBody>
                    <a:bodyPr/>
                    <a:lstStyle/>
                    <a:p>
                      <a:pPr algn="ctr"/>
                      <a:r>
                        <a:rPr lang="en-US" sz="3200" b="0" dirty="0" smtClean="0">
                          <a:solidFill>
                            <a:schemeClr val="tx1"/>
                          </a:solidFill>
                        </a:rPr>
                        <a:t>2005</a:t>
                      </a:r>
                      <a:endParaRPr lang="en-GB" sz="3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2"/>
                    </a:solidFill>
                  </a:tcPr>
                </a:tc>
                <a:tc>
                  <a:txBody>
                    <a:bodyPr/>
                    <a:lstStyle/>
                    <a:p>
                      <a:pPr algn="ctr"/>
                      <a:r>
                        <a:rPr lang="en-US" sz="3200" b="0" dirty="0" smtClean="0">
                          <a:solidFill>
                            <a:schemeClr val="tx1"/>
                          </a:solidFill>
                        </a:rPr>
                        <a:t>2015/16</a:t>
                      </a:r>
                      <a:endParaRPr lang="en-GB" sz="3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2"/>
                    </a:solidFill>
                  </a:tcPr>
                </a:tc>
                <a:extLst>
                  <a:ext uri="{0D108BD9-81ED-4DB2-BD59-A6C34878D82A}">
                    <a16:rowId xmlns:a16="http://schemas.microsoft.com/office/drawing/2014/main" val="4288188152"/>
                  </a:ext>
                </a:extLst>
              </a:tr>
              <a:tr h="504000">
                <a:tc>
                  <a:txBody>
                    <a:bodyPr/>
                    <a:lstStyle/>
                    <a:p>
                      <a:pPr algn="l"/>
                      <a:r>
                        <a:rPr lang="en-US" sz="2800" dirty="0" smtClean="0"/>
                        <a:t>Undernutrition (BMI</a:t>
                      </a:r>
                      <a:r>
                        <a:rPr lang="en-US" sz="2800" baseline="0" dirty="0" smtClean="0"/>
                        <a:t> &lt;18.5)</a:t>
                      </a:r>
                      <a:endParaRPr lang="en-GB"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smtClean="0"/>
                        <a:t>32%</a:t>
                      </a:r>
                      <a:endParaRPr lang="en-GB"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smtClean="0"/>
                        <a:t>29%</a:t>
                      </a:r>
                      <a:endParaRPr lang="en-GB"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9970297"/>
                  </a:ext>
                </a:extLst>
              </a:tr>
              <a:tr h="504000">
                <a:tc>
                  <a:txBody>
                    <a:bodyPr/>
                    <a:lstStyle/>
                    <a:p>
                      <a:pPr algn="l"/>
                      <a:r>
                        <a:rPr lang="en-US" sz="2800" dirty="0" smtClean="0"/>
                        <a:t>Contraceptive use (any method)</a:t>
                      </a:r>
                      <a:endParaRPr lang="en-GB"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smtClean="0"/>
                        <a:t>18%</a:t>
                      </a:r>
                      <a:endParaRPr lang="en-GB"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smtClean="0"/>
                        <a:t>34%</a:t>
                      </a:r>
                      <a:endParaRPr lang="en-GB"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2405693"/>
                  </a:ext>
                </a:extLst>
              </a:tr>
              <a:tr h="504000">
                <a:tc>
                  <a:txBody>
                    <a:bodyPr/>
                    <a:lstStyle/>
                    <a:p>
                      <a:pPr algn="l"/>
                      <a:r>
                        <a:rPr lang="en-US" sz="2800" dirty="0" smtClean="0"/>
                        <a:t>Early</a:t>
                      </a:r>
                      <a:r>
                        <a:rPr lang="en-US" sz="2800" baseline="0" dirty="0" smtClean="0"/>
                        <a:t> pregnancy </a:t>
                      </a:r>
                      <a:endParaRPr lang="en-GB"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smtClean="0"/>
                        <a:t>17%</a:t>
                      </a:r>
                      <a:endParaRPr lang="en-GB"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smtClean="0"/>
                        <a:t>13%</a:t>
                      </a:r>
                      <a:endParaRPr lang="en-GB"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0912426"/>
                  </a:ext>
                </a:extLst>
              </a:tr>
              <a:tr h="504000">
                <a:tc>
                  <a:txBody>
                    <a:bodyPr/>
                    <a:lstStyle/>
                    <a:p>
                      <a:pPr algn="l"/>
                      <a:r>
                        <a:rPr lang="en-US" sz="2800" dirty="0" smtClean="0"/>
                        <a:t>Child marriage</a:t>
                      </a:r>
                      <a:endParaRPr lang="en-GB"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smtClean="0"/>
                        <a:t>60%</a:t>
                      </a:r>
                      <a:endParaRPr lang="en-GB"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smtClean="0"/>
                        <a:t>40%</a:t>
                      </a:r>
                      <a:endParaRPr lang="en-GB"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3017410"/>
                  </a:ext>
                </a:extLst>
              </a:tr>
              <a:tr h="504000">
                <a:tc>
                  <a:txBody>
                    <a:bodyPr/>
                    <a:lstStyle/>
                    <a:p>
                      <a:pPr algn="l"/>
                      <a:r>
                        <a:rPr lang="en-US" sz="2800" dirty="0" smtClean="0"/>
                        <a:t>FGM/C</a:t>
                      </a:r>
                      <a:endParaRPr lang="en-GB"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smtClean="0"/>
                        <a:t>65%</a:t>
                      </a:r>
                      <a:endParaRPr lang="en-GB"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smtClean="0"/>
                        <a:t>47%</a:t>
                      </a:r>
                      <a:endParaRPr lang="en-GB"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3180810"/>
                  </a:ext>
                </a:extLst>
              </a:tr>
              <a:tr h="504000">
                <a:tc>
                  <a:txBody>
                    <a:bodyPr/>
                    <a:lstStyle/>
                    <a:p>
                      <a:pPr algn="l"/>
                      <a:r>
                        <a:rPr lang="en-US" sz="2800" dirty="0" smtClean="0"/>
                        <a:t>Secondary school enrollment</a:t>
                      </a:r>
                      <a:endParaRPr lang="en-GB"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smtClean="0"/>
                        <a:t>18%</a:t>
                      </a:r>
                      <a:endParaRPr lang="en-GB"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smtClean="0"/>
                        <a:t>34%</a:t>
                      </a:r>
                      <a:endParaRPr lang="en-GB"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2814007"/>
                  </a:ext>
                </a:extLst>
              </a:tr>
            </a:tbl>
          </a:graphicData>
        </a:graphic>
      </p:graphicFrame>
      <p:sp>
        <p:nvSpPr>
          <p:cNvPr id="7" name="TextBox 6"/>
          <p:cNvSpPr txBox="1"/>
          <p:nvPr/>
        </p:nvSpPr>
        <p:spPr>
          <a:xfrm>
            <a:off x="451171" y="6333498"/>
            <a:ext cx="4957319" cy="276999"/>
          </a:xfrm>
          <a:prstGeom prst="rect">
            <a:avLst/>
          </a:prstGeom>
          <a:noFill/>
        </p:spPr>
        <p:txBody>
          <a:bodyPr wrap="none" rtlCol="0">
            <a:spAutoFit/>
          </a:bodyPr>
          <a:lstStyle/>
          <a:p>
            <a:r>
              <a:rPr lang="en-US" sz="1200" dirty="0" smtClean="0"/>
              <a:t>CSA Ethiopia, 2005; CSA Ethiopia 2016; UNESCO Institute for Statistics, 2020 </a:t>
            </a:r>
            <a:endParaRPr lang="en-GB" sz="1200" dirty="0"/>
          </a:p>
        </p:txBody>
      </p:sp>
      <p:sp>
        <p:nvSpPr>
          <p:cNvPr id="8" name="Title 56"/>
          <p:cNvSpPr txBox="1">
            <a:spLocks/>
          </p:cNvSpPr>
          <p:nvPr/>
        </p:nvSpPr>
        <p:spPr>
          <a:xfrm>
            <a:off x="316281" y="206454"/>
            <a:ext cx="7295252" cy="78863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F49D00"/>
                </a:solidFill>
                <a:latin typeface="+mn-lt"/>
                <a:ea typeface="Roboto Cn" pitchFamily="2" charset="0"/>
                <a:cs typeface="Roboto" panose="02000000000000000000" pitchFamily="2" charset="0"/>
              </a:rPr>
              <a:t>ETHIOPIAN CONTEXT FOR GIRLS</a:t>
            </a:r>
            <a:endParaRPr lang="en-US" b="1" dirty="0">
              <a:solidFill>
                <a:srgbClr val="F49D00"/>
              </a:solidFill>
              <a:latin typeface="+mn-lt"/>
              <a:ea typeface="Roboto Cn" pitchFamily="2" charset="0"/>
              <a:cs typeface="Roboto" panose="02000000000000000000" pitchFamily="2" charset="0"/>
            </a:endParaRPr>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38410" y="207601"/>
            <a:ext cx="769643" cy="769643"/>
          </a:xfrm>
          <a:prstGeom prst="rect">
            <a:avLst/>
          </a:prstGeom>
        </p:spPr>
      </p:pic>
    </p:spTree>
    <p:extLst>
      <p:ext uri="{BB962C8B-B14F-4D97-AF65-F5344CB8AC3E}">
        <p14:creationId xmlns:p14="http://schemas.microsoft.com/office/powerpoint/2010/main" val="10807762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778001" y="1550845"/>
            <a:ext cx="8432800" cy="4845490"/>
          </a:xfrm>
          <a:prstGeom prst="rect">
            <a:avLst/>
          </a:prstGeom>
        </p:spPr>
      </p:pic>
      <p:sp>
        <p:nvSpPr>
          <p:cNvPr id="5" name="Rectangle 4"/>
          <p:cNvSpPr/>
          <p:nvPr/>
        </p:nvSpPr>
        <p:spPr>
          <a:xfrm>
            <a:off x="0" y="6396335"/>
            <a:ext cx="12217400" cy="461665"/>
          </a:xfrm>
          <a:prstGeom prst="rect">
            <a:avLst/>
          </a:prstGeom>
        </p:spPr>
        <p:txBody>
          <a:bodyPr wrap="square">
            <a:spAutoFit/>
          </a:bodyPr>
          <a:lstStyle/>
          <a:p>
            <a:r>
              <a:rPr lang="en-US" sz="1200" dirty="0" err="1"/>
              <a:t>Assefa</a:t>
            </a:r>
            <a:r>
              <a:rPr lang="en-US" sz="1200" dirty="0"/>
              <a:t>, Y., </a:t>
            </a:r>
            <a:r>
              <a:rPr lang="en-US" sz="1200" dirty="0" err="1"/>
              <a:t>Gelaw</a:t>
            </a:r>
            <a:r>
              <a:rPr lang="en-US" sz="1200" dirty="0"/>
              <a:t>, Y.A., Hill, P.S. </a:t>
            </a:r>
            <a:r>
              <a:rPr lang="en-US" sz="1200" i="1" dirty="0"/>
              <a:t>et al.</a:t>
            </a:r>
            <a:r>
              <a:rPr lang="en-US" sz="1200" dirty="0"/>
              <a:t> Community health extension program of Ethiopia, 2003–2018: successes and challenges toward universal coverage for primary healthcare services. </a:t>
            </a:r>
            <a:r>
              <a:rPr lang="en-US" sz="1200" i="1" dirty="0"/>
              <a:t>Global Health</a:t>
            </a:r>
            <a:r>
              <a:rPr lang="en-US" sz="1200" dirty="0"/>
              <a:t> </a:t>
            </a:r>
            <a:r>
              <a:rPr lang="en-US" sz="1200" b="1" dirty="0"/>
              <a:t>15, </a:t>
            </a:r>
            <a:r>
              <a:rPr lang="en-US" sz="1200" dirty="0"/>
              <a:t>24 (2019). https://doi.org/10.1186/s12992-019-0470-1</a:t>
            </a:r>
            <a:endParaRPr lang="en-GB" sz="1200" dirty="0"/>
          </a:p>
        </p:txBody>
      </p:sp>
      <p:sp>
        <p:nvSpPr>
          <p:cNvPr id="7" name="Title 56"/>
          <p:cNvSpPr txBox="1">
            <a:spLocks/>
          </p:cNvSpPr>
          <p:nvPr/>
        </p:nvSpPr>
        <p:spPr>
          <a:xfrm>
            <a:off x="155611" y="206454"/>
            <a:ext cx="7371256" cy="124134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F49D00"/>
                </a:solidFill>
                <a:latin typeface="+mn-lt"/>
                <a:ea typeface="Roboto Cn" pitchFamily="2" charset="0"/>
                <a:cs typeface="Roboto" panose="02000000000000000000" pitchFamily="2" charset="0"/>
              </a:rPr>
              <a:t>ETHIOPIAN HEALTH EXTENSION </a:t>
            </a:r>
            <a:r>
              <a:rPr lang="en-US" b="1" dirty="0" smtClean="0">
                <a:solidFill>
                  <a:srgbClr val="F49D00"/>
                </a:solidFill>
                <a:latin typeface="+mn-lt"/>
                <a:ea typeface="Roboto Cn" pitchFamily="2" charset="0"/>
                <a:cs typeface="Roboto" panose="02000000000000000000" pitchFamily="2" charset="0"/>
              </a:rPr>
              <a:t>PROGRAMME</a:t>
            </a:r>
            <a:endParaRPr lang="en-US" b="1" dirty="0">
              <a:solidFill>
                <a:srgbClr val="F49D00"/>
              </a:solidFill>
              <a:latin typeface="+mn-lt"/>
              <a:ea typeface="Roboto Cn" pitchFamily="2" charset="0"/>
              <a:cs typeface="Roboto" panose="02000000000000000000" pitchFamily="2" charset="0"/>
            </a:endParaRPr>
          </a:p>
        </p:txBody>
      </p:sp>
      <p:pic>
        <p:nvPicPr>
          <p:cNvPr id="6" name="Picture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938410" y="207601"/>
            <a:ext cx="769643" cy="769643"/>
          </a:xfrm>
          <a:prstGeom prst="rect">
            <a:avLst/>
          </a:prstGeom>
        </p:spPr>
      </p:pic>
    </p:spTree>
    <p:extLst>
      <p:ext uri="{BB962C8B-B14F-4D97-AF65-F5344CB8AC3E}">
        <p14:creationId xmlns:p14="http://schemas.microsoft.com/office/powerpoint/2010/main" val="39012818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86000" y="1079501"/>
            <a:ext cx="7747685" cy="5267169"/>
          </a:xfrm>
          <a:prstGeom prst="rect">
            <a:avLst/>
          </a:prstGeom>
        </p:spPr>
      </p:pic>
      <p:sp>
        <p:nvSpPr>
          <p:cNvPr id="3" name="Rectangle 2"/>
          <p:cNvSpPr/>
          <p:nvPr/>
        </p:nvSpPr>
        <p:spPr>
          <a:xfrm>
            <a:off x="0" y="6396335"/>
            <a:ext cx="11849100" cy="461665"/>
          </a:xfrm>
          <a:prstGeom prst="rect">
            <a:avLst/>
          </a:prstGeom>
        </p:spPr>
        <p:txBody>
          <a:bodyPr wrap="square">
            <a:spAutoFit/>
          </a:bodyPr>
          <a:lstStyle/>
          <a:p>
            <a:r>
              <a:rPr lang="en-GB" sz="1200" dirty="0">
                <a:solidFill>
                  <a:schemeClr val="bg1">
                    <a:lumMod val="65000"/>
                  </a:schemeClr>
                </a:solidFill>
              </a:rPr>
              <a:t>Wang, </a:t>
            </a:r>
            <a:r>
              <a:rPr lang="en-GB" sz="1200" dirty="0" smtClean="0">
                <a:solidFill>
                  <a:schemeClr val="bg1">
                    <a:lumMod val="65000"/>
                  </a:schemeClr>
                </a:solidFill>
              </a:rPr>
              <a:t>H., </a:t>
            </a:r>
            <a:r>
              <a:rPr lang="en-GB" sz="1200" dirty="0">
                <a:solidFill>
                  <a:schemeClr val="bg1">
                    <a:lumMod val="65000"/>
                  </a:schemeClr>
                </a:solidFill>
              </a:rPr>
              <a:t>Roman </a:t>
            </a:r>
            <a:r>
              <a:rPr lang="en-GB" sz="1200" dirty="0" smtClean="0">
                <a:solidFill>
                  <a:schemeClr val="bg1">
                    <a:lumMod val="65000"/>
                  </a:schemeClr>
                </a:solidFill>
              </a:rPr>
              <a:t>T., </a:t>
            </a:r>
            <a:r>
              <a:rPr lang="en-GB" sz="1200" dirty="0" err="1">
                <a:solidFill>
                  <a:schemeClr val="bg1">
                    <a:lumMod val="65000"/>
                  </a:schemeClr>
                </a:solidFill>
              </a:rPr>
              <a:t>Gandham</a:t>
            </a:r>
            <a:r>
              <a:rPr lang="en-GB" sz="1200" dirty="0">
                <a:solidFill>
                  <a:schemeClr val="bg1">
                    <a:lumMod val="65000"/>
                  </a:schemeClr>
                </a:solidFill>
              </a:rPr>
              <a:t> N. V. </a:t>
            </a:r>
            <a:r>
              <a:rPr lang="en-GB" sz="1200" dirty="0" smtClean="0">
                <a:solidFill>
                  <a:schemeClr val="bg1">
                    <a:lumMod val="65000"/>
                  </a:schemeClr>
                </a:solidFill>
              </a:rPr>
              <a:t>R., </a:t>
            </a:r>
            <a:r>
              <a:rPr lang="en-GB" sz="1200" dirty="0" err="1">
                <a:solidFill>
                  <a:schemeClr val="bg1">
                    <a:lumMod val="65000"/>
                  </a:schemeClr>
                </a:solidFill>
              </a:rPr>
              <a:t>Chala</a:t>
            </a:r>
            <a:r>
              <a:rPr lang="en-GB" sz="1200" dirty="0">
                <a:solidFill>
                  <a:schemeClr val="bg1">
                    <a:lumMod val="65000"/>
                  </a:schemeClr>
                </a:solidFill>
              </a:rPr>
              <a:t> </a:t>
            </a:r>
            <a:r>
              <a:rPr lang="en-GB" sz="1200" dirty="0" err="1">
                <a:solidFill>
                  <a:schemeClr val="bg1">
                    <a:lumMod val="65000"/>
                  </a:schemeClr>
                </a:solidFill>
              </a:rPr>
              <a:t>Tesfaye</a:t>
            </a:r>
            <a:r>
              <a:rPr lang="en-GB" sz="1200" dirty="0">
                <a:solidFill>
                  <a:schemeClr val="bg1">
                    <a:lumMod val="65000"/>
                  </a:schemeClr>
                </a:solidFill>
              </a:rPr>
              <a:t> </a:t>
            </a:r>
            <a:r>
              <a:rPr lang="en-GB" sz="1200" dirty="0" smtClean="0">
                <a:solidFill>
                  <a:schemeClr val="bg1">
                    <a:lumMod val="65000"/>
                  </a:schemeClr>
                </a:solidFill>
              </a:rPr>
              <a:t>C. </a:t>
            </a:r>
            <a:r>
              <a:rPr lang="en-GB" sz="1200" dirty="0">
                <a:solidFill>
                  <a:schemeClr val="bg1">
                    <a:lumMod val="65000"/>
                  </a:schemeClr>
                </a:solidFill>
              </a:rPr>
              <a:t>2016. Ethiopia Health </a:t>
            </a:r>
            <a:r>
              <a:rPr lang="en-GB" sz="1200" dirty="0" smtClean="0">
                <a:solidFill>
                  <a:schemeClr val="bg1">
                    <a:lumMod val="65000"/>
                  </a:schemeClr>
                </a:solidFill>
              </a:rPr>
              <a:t>Extension </a:t>
            </a:r>
            <a:r>
              <a:rPr lang="en-GB" sz="1200" dirty="0">
                <a:solidFill>
                  <a:schemeClr val="bg1">
                    <a:lumMod val="65000"/>
                  </a:schemeClr>
                </a:solidFill>
              </a:rPr>
              <a:t>Program: An Institutionalized Community Approach for Universal Health Coverage. World Bank Studies. Washington, DC: World Bank</a:t>
            </a:r>
            <a:r>
              <a:rPr lang="en-GB" sz="1200" dirty="0" smtClean="0">
                <a:solidFill>
                  <a:schemeClr val="bg1">
                    <a:lumMod val="65000"/>
                  </a:schemeClr>
                </a:solidFill>
              </a:rPr>
              <a:t>. </a:t>
            </a:r>
            <a:r>
              <a:rPr lang="en-GB" sz="1200" dirty="0" err="1" smtClean="0">
                <a:solidFill>
                  <a:schemeClr val="bg1">
                    <a:lumMod val="65000"/>
                  </a:schemeClr>
                </a:solidFill>
              </a:rPr>
              <a:t>doi</a:t>
            </a:r>
            <a:r>
              <a:rPr lang="en-GB" sz="1200" dirty="0">
                <a:solidFill>
                  <a:schemeClr val="bg1">
                    <a:lumMod val="65000"/>
                  </a:schemeClr>
                </a:solidFill>
              </a:rPr>
              <a:t>: 10.1596/978-1-4648-0815-9</a:t>
            </a:r>
          </a:p>
        </p:txBody>
      </p:sp>
      <p:sp>
        <p:nvSpPr>
          <p:cNvPr id="5" name="Title 56"/>
          <p:cNvSpPr txBox="1">
            <a:spLocks/>
          </p:cNvSpPr>
          <p:nvPr/>
        </p:nvSpPr>
        <p:spPr>
          <a:xfrm>
            <a:off x="155611" y="206455"/>
            <a:ext cx="7642190" cy="72064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solidFill>
                <a:srgbClr val="F49D00"/>
              </a:solidFill>
              <a:latin typeface="+mn-lt"/>
              <a:ea typeface="Roboto Cn" pitchFamily="2" charset="0"/>
              <a:cs typeface="Roboto" panose="02000000000000000000" pitchFamily="2" charset="0"/>
            </a:endParaRPr>
          </a:p>
        </p:txBody>
      </p:sp>
      <p:sp>
        <p:nvSpPr>
          <p:cNvPr id="6" name="Title 56"/>
          <p:cNvSpPr txBox="1">
            <a:spLocks/>
          </p:cNvSpPr>
          <p:nvPr/>
        </p:nvSpPr>
        <p:spPr>
          <a:xfrm>
            <a:off x="308011" y="358855"/>
            <a:ext cx="7642190" cy="72064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solidFill>
                  <a:srgbClr val="F49D00"/>
                </a:solidFill>
                <a:latin typeface="+mn-lt"/>
                <a:ea typeface="Roboto Cn" pitchFamily="2" charset="0"/>
                <a:cs typeface="Roboto" panose="02000000000000000000" pitchFamily="2" charset="0"/>
              </a:rPr>
              <a:t>HEP EXPANSION</a:t>
            </a:r>
            <a:endParaRPr lang="en-US" sz="4000" b="1" dirty="0">
              <a:solidFill>
                <a:srgbClr val="F49D00"/>
              </a:solidFill>
              <a:latin typeface="+mn-lt"/>
              <a:ea typeface="Roboto Cn" pitchFamily="2" charset="0"/>
              <a:cs typeface="Roboto" panose="02000000000000000000" pitchFamily="2" charset="0"/>
            </a:endParaRPr>
          </a:p>
        </p:txBody>
      </p:sp>
      <p:pic>
        <p:nvPicPr>
          <p:cNvPr id="7" name="Picture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938410" y="207601"/>
            <a:ext cx="769643" cy="769643"/>
          </a:xfrm>
          <a:prstGeom prst="rect">
            <a:avLst/>
          </a:prstGeom>
        </p:spPr>
      </p:pic>
    </p:spTree>
    <p:extLst>
      <p:ext uri="{BB962C8B-B14F-4D97-AF65-F5344CB8AC3E}">
        <p14:creationId xmlns:p14="http://schemas.microsoft.com/office/powerpoint/2010/main" val="25575781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8347" y="237733"/>
            <a:ext cx="10146957" cy="790968"/>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chemeClr val="accent2">
                    <a:lumMod val="75000"/>
                  </a:schemeClr>
                </a:solidFill>
              </a:rPr>
              <a:t>RESEARCH AIM</a:t>
            </a:r>
            <a:endParaRPr lang="en-GB" b="1" dirty="0">
              <a:solidFill>
                <a:schemeClr val="accent2">
                  <a:lumMod val="75000"/>
                </a:schemeClr>
              </a:solidFill>
            </a:endParaRPr>
          </a:p>
        </p:txBody>
      </p:sp>
      <p:sp>
        <p:nvSpPr>
          <p:cNvPr id="5" name="Rectangle 4"/>
          <p:cNvSpPr/>
          <p:nvPr/>
        </p:nvSpPr>
        <p:spPr>
          <a:xfrm>
            <a:off x="1323204" y="1337825"/>
            <a:ext cx="9182100" cy="2308324"/>
          </a:xfrm>
          <a:prstGeom prst="rect">
            <a:avLst/>
          </a:prstGeom>
        </p:spPr>
        <p:txBody>
          <a:bodyPr wrap="square">
            <a:spAutoFit/>
          </a:bodyPr>
          <a:lstStyle/>
          <a:p>
            <a:pPr algn="ctr"/>
            <a:r>
              <a:rPr lang="en-ZA" sz="4800" dirty="0" smtClean="0">
                <a:latin typeface="Calibri" panose="020F0502020204030204" pitchFamily="34" charset="0"/>
                <a:ea typeface="Calibri" panose="020F0502020204030204" pitchFamily="34" charset="0"/>
              </a:rPr>
              <a:t>Evaluate </a:t>
            </a:r>
            <a:r>
              <a:rPr lang="en-ZA" sz="4800" dirty="0">
                <a:latin typeface="Calibri" panose="020F0502020204030204" pitchFamily="34" charset="0"/>
                <a:ea typeface="Calibri" panose="020F0502020204030204" pitchFamily="34" charset="0"/>
              </a:rPr>
              <a:t>the potential of HEP to impact across </a:t>
            </a:r>
            <a:r>
              <a:rPr lang="en-ZA" sz="4800" b="1" dirty="0" smtClean="0">
                <a:latin typeface="Calibri" panose="020F0502020204030204" pitchFamily="34" charset="0"/>
                <a:ea typeface="Calibri" panose="020F0502020204030204" pitchFamily="34" charset="0"/>
              </a:rPr>
              <a:t>eleven </a:t>
            </a:r>
            <a:r>
              <a:rPr lang="en-ZA" sz="4800" dirty="0">
                <a:latin typeface="Calibri" panose="020F0502020204030204" pitchFamily="34" charset="0"/>
                <a:ea typeface="Calibri" panose="020F0502020204030204" pitchFamily="34" charset="0"/>
              </a:rPr>
              <a:t>domains of adolescent health and </a:t>
            </a:r>
            <a:r>
              <a:rPr lang="en-ZA" sz="4800" dirty="0" smtClean="0">
                <a:latin typeface="Calibri" panose="020F0502020204030204" pitchFamily="34" charset="0"/>
                <a:ea typeface="Calibri" panose="020F0502020204030204" pitchFamily="34" charset="0"/>
              </a:rPr>
              <a:t>wellbeing</a:t>
            </a:r>
            <a:endParaRPr lang="en-GB" sz="4800" dirty="0"/>
          </a:p>
        </p:txBody>
      </p:sp>
      <p:pic>
        <p:nvPicPr>
          <p:cNvPr id="6" name="Picture 5">
            <a:extLst>
              <a:ext uri="{FF2B5EF4-FFF2-40B4-BE49-F238E27FC236}">
                <a16:creationId xmlns:a16="http://schemas.microsoft.com/office/drawing/2014/main" id="{55BB3BB3-3B2E-274C-8191-E39445CA4FE2}"/>
              </a:ext>
            </a:extLst>
          </p:cNvPr>
          <p:cNvPicPr>
            <a:picLocks noChangeAspect="1"/>
          </p:cNvPicPr>
          <p:nvPr/>
        </p:nvPicPr>
        <p:blipFill rotWithShape="1">
          <a:blip r:embed="rId3"/>
          <a:srcRect l="18895" t="72126" r="54650"/>
          <a:stretch/>
        </p:blipFill>
        <p:spPr>
          <a:xfrm>
            <a:off x="3479571" y="4693137"/>
            <a:ext cx="1539946" cy="1525663"/>
          </a:xfrm>
          <a:prstGeom prst="ellipse">
            <a:avLst/>
          </a:prstGeom>
        </p:spPr>
      </p:pic>
      <p:pic>
        <p:nvPicPr>
          <p:cNvPr id="7" name="Picture 6">
            <a:extLst>
              <a:ext uri="{FF2B5EF4-FFF2-40B4-BE49-F238E27FC236}">
                <a16:creationId xmlns:a16="http://schemas.microsoft.com/office/drawing/2014/main" id="{55BB3BB3-3B2E-274C-8191-E39445CA4FE2}"/>
              </a:ext>
            </a:extLst>
          </p:cNvPr>
          <p:cNvPicPr>
            <a:picLocks noChangeAspect="1"/>
          </p:cNvPicPr>
          <p:nvPr/>
        </p:nvPicPr>
        <p:blipFill rotWithShape="1">
          <a:blip r:embed="rId3"/>
          <a:srcRect l="-171" t="37908" r="73716" b="34218"/>
          <a:stretch/>
        </p:blipFill>
        <p:spPr>
          <a:xfrm>
            <a:off x="1771455" y="4693137"/>
            <a:ext cx="1539947" cy="1525663"/>
          </a:xfrm>
          <a:prstGeom prst="ellipse">
            <a:avLst/>
          </a:prstGeom>
        </p:spPr>
      </p:pic>
      <p:pic>
        <p:nvPicPr>
          <p:cNvPr id="8" name="Picture 7">
            <a:extLst>
              <a:ext uri="{FF2B5EF4-FFF2-40B4-BE49-F238E27FC236}">
                <a16:creationId xmlns:a16="http://schemas.microsoft.com/office/drawing/2014/main" id="{55BB3BB3-3B2E-274C-8191-E39445CA4FE2}"/>
              </a:ext>
            </a:extLst>
          </p:cNvPr>
          <p:cNvPicPr>
            <a:picLocks noChangeAspect="1"/>
          </p:cNvPicPr>
          <p:nvPr/>
        </p:nvPicPr>
        <p:blipFill rotWithShape="1">
          <a:blip r:embed="rId3"/>
          <a:srcRect l="18896" t="-619" r="54649" b="72745"/>
          <a:stretch/>
        </p:blipFill>
        <p:spPr>
          <a:xfrm>
            <a:off x="6900705" y="4688279"/>
            <a:ext cx="1533575" cy="1519350"/>
          </a:xfrm>
          <a:prstGeom prst="ellipse">
            <a:avLst/>
          </a:prstGeom>
        </p:spPr>
      </p:pic>
      <p:pic>
        <p:nvPicPr>
          <p:cNvPr id="9" name="Picture 8">
            <a:extLst>
              <a:ext uri="{FF2B5EF4-FFF2-40B4-BE49-F238E27FC236}">
                <a16:creationId xmlns:a16="http://schemas.microsoft.com/office/drawing/2014/main" id="{55BB3BB3-3B2E-274C-8191-E39445CA4FE2}"/>
              </a:ext>
            </a:extLst>
          </p:cNvPr>
          <p:cNvPicPr>
            <a:picLocks noChangeAspect="1"/>
          </p:cNvPicPr>
          <p:nvPr/>
        </p:nvPicPr>
        <p:blipFill rotWithShape="1">
          <a:blip r:embed="rId3"/>
          <a:srcRect l="54710" t="-551" r="18835" b="72677"/>
          <a:stretch/>
        </p:blipFill>
        <p:spPr>
          <a:xfrm>
            <a:off x="5187686" y="4688279"/>
            <a:ext cx="1544850" cy="1530521"/>
          </a:xfrm>
          <a:prstGeom prst="ellipse">
            <a:avLst/>
          </a:prstGeom>
        </p:spPr>
      </p:pic>
      <p:pic>
        <p:nvPicPr>
          <p:cNvPr id="10" name="Picture 9">
            <a:extLst>
              <a:ext uri="{FF2B5EF4-FFF2-40B4-BE49-F238E27FC236}">
                <a16:creationId xmlns:a16="http://schemas.microsoft.com/office/drawing/2014/main" id="{55BB3BB3-3B2E-274C-8191-E39445CA4FE2}"/>
              </a:ext>
            </a:extLst>
          </p:cNvPr>
          <p:cNvPicPr>
            <a:picLocks noChangeAspect="1"/>
          </p:cNvPicPr>
          <p:nvPr/>
        </p:nvPicPr>
        <p:blipFill rotWithShape="1">
          <a:blip r:embed="rId3"/>
          <a:srcRect l="54827" t="72099" r="18718" b="27"/>
          <a:stretch/>
        </p:blipFill>
        <p:spPr>
          <a:xfrm>
            <a:off x="8602449" y="4688278"/>
            <a:ext cx="1544851" cy="1530522"/>
          </a:xfrm>
          <a:prstGeom prst="ellipse">
            <a:avLst/>
          </a:prstGeom>
        </p:spPr>
      </p:pic>
      <p:pic>
        <p:nvPicPr>
          <p:cNvPr id="11" name="Picture 10"/>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938410" y="207601"/>
            <a:ext cx="769643" cy="769643"/>
          </a:xfrm>
          <a:prstGeom prst="rect">
            <a:avLst/>
          </a:prstGeom>
        </p:spPr>
      </p:pic>
    </p:spTree>
    <p:extLst>
      <p:ext uri="{BB962C8B-B14F-4D97-AF65-F5344CB8AC3E}">
        <p14:creationId xmlns:p14="http://schemas.microsoft.com/office/powerpoint/2010/main" val="19213391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56"/>
          <p:cNvSpPr txBox="1">
            <a:spLocks/>
          </p:cNvSpPr>
          <p:nvPr/>
        </p:nvSpPr>
        <p:spPr>
          <a:xfrm>
            <a:off x="142910" y="233446"/>
            <a:ext cx="6859023" cy="7027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FAA21A"/>
                </a:solidFill>
              </a:rPr>
              <a:t>METHODOLOGICAL APPROACH</a:t>
            </a:r>
            <a:endParaRPr lang="en-US" b="1" dirty="0">
              <a:solidFill>
                <a:srgbClr val="F49D00"/>
              </a:solidFill>
              <a:latin typeface="+mn-lt"/>
              <a:ea typeface="Roboto Cn" pitchFamily="2" charset="0"/>
              <a:cs typeface="Roboto" panose="02000000000000000000" pitchFamily="2" charset="0"/>
            </a:endParaRPr>
          </a:p>
        </p:txBody>
      </p:sp>
      <p:sp>
        <p:nvSpPr>
          <p:cNvPr id="3" name="Content Placeholder 2">
            <a:extLst>
              <a:ext uri="{FF2B5EF4-FFF2-40B4-BE49-F238E27FC236}">
                <a16:creationId xmlns:a16="http://schemas.microsoft.com/office/drawing/2014/main" id="{901B4DA0-9C11-4450-9BE6-9F26869B5C9E}"/>
              </a:ext>
            </a:extLst>
          </p:cNvPr>
          <p:cNvSpPr txBox="1">
            <a:spLocks/>
          </p:cNvSpPr>
          <p:nvPr/>
        </p:nvSpPr>
        <p:spPr>
          <a:xfrm>
            <a:off x="541703" y="5072443"/>
            <a:ext cx="10625877" cy="137273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spcAft>
                <a:spcPts val="1200"/>
              </a:spcAft>
              <a:buFont typeface="Arial" panose="020B0604020202020204" pitchFamily="34" charset="0"/>
              <a:buNone/>
            </a:pPr>
            <a:r>
              <a:rPr lang="en-US" sz="2800" b="1" dirty="0" smtClean="0"/>
              <a:t>Treatment: </a:t>
            </a:r>
            <a:r>
              <a:rPr lang="en-US" sz="2800" dirty="0" smtClean="0"/>
              <a:t>Participant recall of their household being a beneficiary of HEP (No/Yes) during the calendar year they turned 15 years</a:t>
            </a:r>
          </a:p>
        </p:txBody>
      </p:sp>
      <p:sp>
        <p:nvSpPr>
          <p:cNvPr id="4" name="TextBox 3">
            <a:extLst>
              <a:ext uri="{FF2B5EF4-FFF2-40B4-BE49-F238E27FC236}">
                <a16:creationId xmlns:a16="http://schemas.microsoft.com/office/drawing/2014/main" id="{277B650B-30B2-4395-9417-F57136DB4A81}"/>
              </a:ext>
            </a:extLst>
          </p:cNvPr>
          <p:cNvSpPr txBox="1"/>
          <p:nvPr/>
        </p:nvSpPr>
        <p:spPr>
          <a:xfrm>
            <a:off x="493268" y="3503760"/>
            <a:ext cx="8817789" cy="461665"/>
          </a:xfrm>
          <a:prstGeom prst="rect">
            <a:avLst/>
          </a:prstGeom>
          <a:noFill/>
        </p:spPr>
        <p:txBody>
          <a:bodyPr wrap="square" rtlCol="0">
            <a:spAutoFit/>
          </a:bodyPr>
          <a:lstStyle/>
          <a:p>
            <a:r>
              <a:rPr lang="en-US" sz="2400" dirty="0" smtClean="0">
                <a:solidFill>
                  <a:schemeClr val="accent1">
                    <a:lumMod val="50000"/>
                  </a:schemeClr>
                </a:solidFill>
              </a:rPr>
              <a:t>               2001  2002  2003  2004   2005  2006  2007  2008  2009  2010 </a:t>
            </a:r>
            <a:r>
              <a:rPr lang="en-US" dirty="0" smtClean="0">
                <a:solidFill>
                  <a:schemeClr val="accent1">
                    <a:lumMod val="50000"/>
                  </a:schemeClr>
                </a:solidFill>
              </a:rPr>
              <a:t>     </a:t>
            </a:r>
            <a:endParaRPr lang="en-GB" dirty="0">
              <a:solidFill>
                <a:schemeClr val="accent1">
                  <a:lumMod val="50000"/>
                </a:schemeClr>
              </a:solidFill>
            </a:endParaRPr>
          </a:p>
        </p:txBody>
      </p:sp>
      <p:sp>
        <p:nvSpPr>
          <p:cNvPr id="5" name="TextBox 4">
            <a:extLst>
              <a:ext uri="{FF2B5EF4-FFF2-40B4-BE49-F238E27FC236}">
                <a16:creationId xmlns:a16="http://schemas.microsoft.com/office/drawing/2014/main" id="{F9C35C8E-0C4D-47B4-9C86-8AD47DE9394C}"/>
              </a:ext>
            </a:extLst>
          </p:cNvPr>
          <p:cNvSpPr txBox="1"/>
          <p:nvPr/>
        </p:nvSpPr>
        <p:spPr>
          <a:xfrm>
            <a:off x="1942581" y="2218676"/>
            <a:ext cx="1500041" cy="738664"/>
          </a:xfrm>
          <a:prstGeom prst="rect">
            <a:avLst/>
          </a:prstGeom>
          <a:solidFill>
            <a:srgbClr val="FFE3B7"/>
          </a:solidFill>
          <a:ln>
            <a:solidFill>
              <a:srgbClr val="FFE3B7"/>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r>
              <a:rPr lang="en-ZA" sz="2400" b="1" dirty="0" smtClean="0">
                <a:solidFill>
                  <a:schemeClr val="tx1"/>
                </a:solidFill>
              </a:rPr>
              <a:t>Round 1</a:t>
            </a:r>
          </a:p>
          <a:p>
            <a:pPr lvl="0" algn="ctr"/>
            <a:r>
              <a:rPr lang="en-ZA" b="1" dirty="0" smtClean="0">
                <a:solidFill>
                  <a:schemeClr val="tx1"/>
                </a:solidFill>
              </a:rPr>
              <a:t>Age = 8</a:t>
            </a:r>
            <a:endParaRPr lang="en-ZA" b="1" dirty="0">
              <a:solidFill>
                <a:schemeClr val="tx1"/>
              </a:solidFill>
            </a:endParaRPr>
          </a:p>
        </p:txBody>
      </p:sp>
      <p:sp>
        <p:nvSpPr>
          <p:cNvPr id="6" name="TextBox 5">
            <a:extLst>
              <a:ext uri="{FF2B5EF4-FFF2-40B4-BE49-F238E27FC236}">
                <a16:creationId xmlns:a16="http://schemas.microsoft.com/office/drawing/2014/main" id="{9B4E83A1-FEBD-447C-BAE3-E799CBA66DAB}"/>
              </a:ext>
            </a:extLst>
          </p:cNvPr>
          <p:cNvSpPr txBox="1"/>
          <p:nvPr/>
        </p:nvSpPr>
        <p:spPr>
          <a:xfrm>
            <a:off x="5070033" y="2205749"/>
            <a:ext cx="1508078" cy="738664"/>
          </a:xfrm>
          <a:prstGeom prst="rect">
            <a:avLst/>
          </a:prstGeom>
          <a:solidFill>
            <a:srgbClr val="FFE3B7"/>
          </a:solidFill>
          <a:ln>
            <a:solidFill>
              <a:srgbClr val="FFE3B7"/>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r>
              <a:rPr lang="en-ZA" sz="2400" b="1" dirty="0" smtClean="0">
                <a:solidFill>
                  <a:schemeClr val="tx1"/>
                </a:solidFill>
              </a:rPr>
              <a:t>Round 2</a:t>
            </a:r>
          </a:p>
          <a:p>
            <a:pPr lvl="0" algn="ctr"/>
            <a:r>
              <a:rPr lang="en-ZA" b="1" dirty="0" smtClean="0">
                <a:solidFill>
                  <a:schemeClr val="tx1"/>
                </a:solidFill>
              </a:rPr>
              <a:t>Age = 12 </a:t>
            </a:r>
            <a:endParaRPr lang="en-ZA" b="1" dirty="0">
              <a:solidFill>
                <a:schemeClr val="tx1"/>
              </a:solidFill>
            </a:endParaRPr>
          </a:p>
        </p:txBody>
      </p:sp>
      <p:sp>
        <p:nvSpPr>
          <p:cNvPr id="7" name="TextBox 6">
            <a:extLst>
              <a:ext uri="{FF2B5EF4-FFF2-40B4-BE49-F238E27FC236}">
                <a16:creationId xmlns:a16="http://schemas.microsoft.com/office/drawing/2014/main" id="{90C98BA6-E3C5-451B-889C-7A1185B34BA3}"/>
              </a:ext>
            </a:extLst>
          </p:cNvPr>
          <p:cNvSpPr txBox="1"/>
          <p:nvPr/>
        </p:nvSpPr>
        <p:spPr>
          <a:xfrm>
            <a:off x="7279667" y="2232639"/>
            <a:ext cx="1508917" cy="738664"/>
          </a:xfrm>
          <a:prstGeom prst="rect">
            <a:avLst/>
          </a:prstGeom>
          <a:solidFill>
            <a:srgbClr val="FFE3B7"/>
          </a:solidFill>
          <a:ln>
            <a:solidFill>
              <a:srgbClr val="FFE3B7"/>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r>
              <a:rPr lang="en-ZA" sz="2400" b="1" dirty="0" smtClean="0">
                <a:solidFill>
                  <a:schemeClr val="tx1"/>
                </a:solidFill>
              </a:rPr>
              <a:t> Round 3</a:t>
            </a:r>
          </a:p>
          <a:p>
            <a:pPr lvl="0" algn="ctr"/>
            <a:r>
              <a:rPr lang="en-ZA" b="1" dirty="0" smtClean="0">
                <a:solidFill>
                  <a:schemeClr val="tx1"/>
                </a:solidFill>
              </a:rPr>
              <a:t>Age = 15</a:t>
            </a:r>
            <a:endParaRPr lang="en-ZA" b="1" dirty="0">
              <a:solidFill>
                <a:schemeClr val="tx1"/>
              </a:solidFill>
            </a:endParaRPr>
          </a:p>
        </p:txBody>
      </p:sp>
      <p:cxnSp>
        <p:nvCxnSpPr>
          <p:cNvPr id="8" name="Straight Arrow Connector 7">
            <a:extLst>
              <a:ext uri="{FF2B5EF4-FFF2-40B4-BE49-F238E27FC236}">
                <a16:creationId xmlns:a16="http://schemas.microsoft.com/office/drawing/2014/main" id="{0040EC9C-87F6-4B51-9352-E5AD8A5DDE5C}"/>
              </a:ext>
            </a:extLst>
          </p:cNvPr>
          <p:cNvCxnSpPr>
            <a:cxnSpLocks/>
          </p:cNvCxnSpPr>
          <p:nvPr/>
        </p:nvCxnSpPr>
        <p:spPr>
          <a:xfrm>
            <a:off x="2692602" y="2949396"/>
            <a:ext cx="0" cy="399600"/>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56282109-C01D-4511-A57C-BF2E02F74509}"/>
              </a:ext>
            </a:extLst>
          </p:cNvPr>
          <p:cNvCxnSpPr>
            <a:cxnSpLocks/>
          </p:cNvCxnSpPr>
          <p:nvPr/>
        </p:nvCxnSpPr>
        <p:spPr>
          <a:xfrm>
            <a:off x="5824072" y="2936469"/>
            <a:ext cx="0" cy="399600"/>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994AEB84-CB32-4D41-8F74-063307C2C1A3}"/>
              </a:ext>
            </a:extLst>
          </p:cNvPr>
          <p:cNvCxnSpPr>
            <a:cxnSpLocks/>
          </p:cNvCxnSpPr>
          <p:nvPr/>
        </p:nvCxnSpPr>
        <p:spPr>
          <a:xfrm>
            <a:off x="8034126" y="2963359"/>
            <a:ext cx="0" cy="397996"/>
          </a:xfrm>
          <a:prstGeom prst="straightConnector1">
            <a:avLst/>
          </a:prstGeom>
          <a:ln>
            <a:prstDash val="dashDot"/>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EE9F78B5-A674-4C8D-9BBD-9CF47310310E}"/>
              </a:ext>
            </a:extLst>
          </p:cNvPr>
          <p:cNvSpPr txBox="1"/>
          <p:nvPr/>
        </p:nvSpPr>
        <p:spPr>
          <a:xfrm>
            <a:off x="9272184" y="3230646"/>
            <a:ext cx="753773" cy="276999"/>
          </a:xfrm>
          <a:prstGeom prst="rect">
            <a:avLst/>
          </a:prstGeom>
          <a:noFill/>
        </p:spPr>
        <p:txBody>
          <a:bodyPr wrap="square" rtlCol="0">
            <a:spAutoFit/>
          </a:bodyPr>
          <a:lstStyle/>
          <a:p>
            <a:r>
              <a:rPr lang="en-US" sz="1200" dirty="0"/>
              <a:t> </a:t>
            </a:r>
            <a:r>
              <a:rPr lang="en-US" sz="1200" dirty="0" err="1" smtClean="0"/>
              <a:t>vvvvvv</a:t>
            </a:r>
            <a:endParaRPr lang="en-GB" sz="1200" dirty="0"/>
          </a:p>
        </p:txBody>
      </p:sp>
      <p:sp>
        <p:nvSpPr>
          <p:cNvPr id="12" name="TextBox 11">
            <a:extLst>
              <a:ext uri="{FF2B5EF4-FFF2-40B4-BE49-F238E27FC236}">
                <a16:creationId xmlns:a16="http://schemas.microsoft.com/office/drawing/2014/main" id="{26EE396D-CD6E-4F1E-8FA1-466A511FAC51}"/>
              </a:ext>
            </a:extLst>
          </p:cNvPr>
          <p:cNvSpPr txBox="1"/>
          <p:nvPr/>
        </p:nvSpPr>
        <p:spPr>
          <a:xfrm>
            <a:off x="9437355" y="3484195"/>
            <a:ext cx="992316" cy="461665"/>
          </a:xfrm>
          <a:prstGeom prst="rect">
            <a:avLst/>
          </a:prstGeom>
          <a:noFill/>
        </p:spPr>
        <p:txBody>
          <a:bodyPr wrap="square" rtlCol="0">
            <a:spAutoFit/>
          </a:bodyPr>
          <a:lstStyle/>
          <a:p>
            <a:pPr algn="ctr"/>
            <a:r>
              <a:rPr lang="en-US" sz="2400" dirty="0">
                <a:ln w="0"/>
                <a:solidFill>
                  <a:schemeClr val="accent1">
                    <a:lumMod val="50000"/>
                  </a:schemeClr>
                </a:solidFill>
              </a:rPr>
              <a:t>  </a:t>
            </a:r>
            <a:r>
              <a:rPr lang="en-US" sz="2400" dirty="0" smtClean="0">
                <a:ln w="0"/>
                <a:solidFill>
                  <a:schemeClr val="accent1">
                    <a:lumMod val="50000"/>
                  </a:schemeClr>
                </a:solidFill>
              </a:rPr>
              <a:t>2013</a:t>
            </a:r>
            <a:endParaRPr lang="en-US" sz="2400" dirty="0">
              <a:ln w="0"/>
              <a:solidFill>
                <a:schemeClr val="accent1">
                  <a:lumMod val="50000"/>
                </a:schemeClr>
              </a:solidFill>
            </a:endParaRPr>
          </a:p>
        </p:txBody>
      </p:sp>
      <p:sp>
        <p:nvSpPr>
          <p:cNvPr id="13" name="TextBox 12">
            <a:extLst>
              <a:ext uri="{FF2B5EF4-FFF2-40B4-BE49-F238E27FC236}">
                <a16:creationId xmlns:a16="http://schemas.microsoft.com/office/drawing/2014/main" id="{166902C2-7B2D-46F7-8B40-1C95CDBEF8CB}"/>
              </a:ext>
            </a:extLst>
          </p:cNvPr>
          <p:cNvSpPr txBox="1"/>
          <p:nvPr/>
        </p:nvSpPr>
        <p:spPr>
          <a:xfrm>
            <a:off x="9259277" y="2205424"/>
            <a:ext cx="1508917" cy="738664"/>
          </a:xfrm>
          <a:prstGeom prst="rect">
            <a:avLst/>
          </a:prstGeom>
          <a:solidFill>
            <a:srgbClr val="FFE3B7"/>
          </a:solidFill>
          <a:ln>
            <a:solidFill>
              <a:srgbClr val="FFE3B7"/>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r>
              <a:rPr lang="en-ZA" sz="2400" b="1" dirty="0" smtClean="0">
                <a:solidFill>
                  <a:schemeClr val="tx1"/>
                </a:solidFill>
              </a:rPr>
              <a:t>Round 4</a:t>
            </a:r>
          </a:p>
          <a:p>
            <a:pPr lvl="0" algn="ctr"/>
            <a:r>
              <a:rPr lang="en-ZA" b="1" dirty="0" smtClean="0">
                <a:solidFill>
                  <a:schemeClr val="tx1"/>
                </a:solidFill>
              </a:rPr>
              <a:t>Age = 19</a:t>
            </a:r>
            <a:endParaRPr lang="en-ZA" b="1" dirty="0">
              <a:solidFill>
                <a:schemeClr val="tx1"/>
              </a:solidFill>
            </a:endParaRPr>
          </a:p>
        </p:txBody>
      </p:sp>
      <p:cxnSp>
        <p:nvCxnSpPr>
          <p:cNvPr id="14" name="Straight Arrow Connector 13">
            <a:extLst>
              <a:ext uri="{FF2B5EF4-FFF2-40B4-BE49-F238E27FC236}">
                <a16:creationId xmlns:a16="http://schemas.microsoft.com/office/drawing/2014/main" id="{B7E73906-CB2B-4F43-8DCD-16A5DCAB57C2}"/>
              </a:ext>
            </a:extLst>
          </p:cNvPr>
          <p:cNvCxnSpPr>
            <a:cxnSpLocks/>
          </p:cNvCxnSpPr>
          <p:nvPr/>
        </p:nvCxnSpPr>
        <p:spPr>
          <a:xfrm>
            <a:off x="9997014" y="2936144"/>
            <a:ext cx="0" cy="399600"/>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56BE31BB-662D-49B8-AA37-135E44EC0C24}"/>
              </a:ext>
            </a:extLst>
          </p:cNvPr>
          <p:cNvCxnSpPr>
            <a:cxnSpLocks/>
          </p:cNvCxnSpPr>
          <p:nvPr/>
        </p:nvCxnSpPr>
        <p:spPr>
          <a:xfrm>
            <a:off x="1206500" y="3355500"/>
            <a:ext cx="8192003" cy="4202"/>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CDE6FEC5-1F4A-4213-AC6E-C38BF3A21887}"/>
              </a:ext>
            </a:extLst>
          </p:cNvPr>
          <p:cNvCxnSpPr>
            <a:cxnSpLocks/>
          </p:cNvCxnSpPr>
          <p:nvPr/>
        </p:nvCxnSpPr>
        <p:spPr>
          <a:xfrm>
            <a:off x="9806799" y="3355500"/>
            <a:ext cx="625848"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C3854ACD-2147-4F91-AE47-EF60A99CC4B2}"/>
              </a:ext>
            </a:extLst>
          </p:cNvPr>
          <p:cNvCxnSpPr>
            <a:cxnSpLocks/>
          </p:cNvCxnSpPr>
          <p:nvPr/>
        </p:nvCxnSpPr>
        <p:spPr>
          <a:xfrm>
            <a:off x="8791954" y="3363888"/>
            <a:ext cx="0" cy="21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0DE02F0-720E-4E84-85D6-581761A6F57B}"/>
              </a:ext>
            </a:extLst>
          </p:cNvPr>
          <p:cNvCxnSpPr>
            <a:cxnSpLocks/>
          </p:cNvCxnSpPr>
          <p:nvPr/>
        </p:nvCxnSpPr>
        <p:spPr>
          <a:xfrm flipH="1">
            <a:off x="7260234" y="3363888"/>
            <a:ext cx="51" cy="21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517CAAD-9200-4067-B2AD-897B717C9FDB}"/>
              </a:ext>
            </a:extLst>
          </p:cNvPr>
          <p:cNvCxnSpPr>
            <a:cxnSpLocks/>
          </p:cNvCxnSpPr>
          <p:nvPr/>
        </p:nvCxnSpPr>
        <p:spPr>
          <a:xfrm flipV="1">
            <a:off x="6520473" y="3363888"/>
            <a:ext cx="0" cy="21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A506129-CFEF-4AFC-B269-08C9E43B6874}"/>
              </a:ext>
            </a:extLst>
          </p:cNvPr>
          <p:cNvCxnSpPr>
            <a:cxnSpLocks/>
          </p:cNvCxnSpPr>
          <p:nvPr/>
        </p:nvCxnSpPr>
        <p:spPr>
          <a:xfrm flipH="1" flipV="1">
            <a:off x="5823959" y="3363888"/>
            <a:ext cx="1" cy="21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6C898CF-0527-4B55-B569-363F65C30E0C}"/>
              </a:ext>
            </a:extLst>
          </p:cNvPr>
          <p:cNvCxnSpPr>
            <a:cxnSpLocks/>
          </p:cNvCxnSpPr>
          <p:nvPr/>
        </p:nvCxnSpPr>
        <p:spPr>
          <a:xfrm flipH="1" flipV="1">
            <a:off x="3444889" y="3363888"/>
            <a:ext cx="0" cy="21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F0539E3-8588-418A-BB39-51B1C4F040C5}"/>
              </a:ext>
            </a:extLst>
          </p:cNvPr>
          <p:cNvCxnSpPr>
            <a:cxnSpLocks/>
          </p:cNvCxnSpPr>
          <p:nvPr/>
        </p:nvCxnSpPr>
        <p:spPr>
          <a:xfrm>
            <a:off x="5022509" y="3363888"/>
            <a:ext cx="0" cy="21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317BA13-B1AA-49E1-88D6-11A8B54EB665}"/>
              </a:ext>
            </a:extLst>
          </p:cNvPr>
          <p:cNvCxnSpPr>
            <a:cxnSpLocks/>
          </p:cNvCxnSpPr>
          <p:nvPr/>
        </p:nvCxnSpPr>
        <p:spPr>
          <a:xfrm>
            <a:off x="4207432" y="3363888"/>
            <a:ext cx="0" cy="21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F524C33-385A-4449-ACAC-270168D68737}"/>
              </a:ext>
            </a:extLst>
          </p:cNvPr>
          <p:cNvCxnSpPr>
            <a:cxnSpLocks/>
          </p:cNvCxnSpPr>
          <p:nvPr/>
        </p:nvCxnSpPr>
        <p:spPr>
          <a:xfrm>
            <a:off x="8032431" y="3363888"/>
            <a:ext cx="0" cy="21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1B8F815-C538-4FDC-BA27-9EA315F2836B}"/>
              </a:ext>
            </a:extLst>
          </p:cNvPr>
          <p:cNvCxnSpPr>
            <a:cxnSpLocks/>
          </p:cNvCxnSpPr>
          <p:nvPr/>
        </p:nvCxnSpPr>
        <p:spPr>
          <a:xfrm>
            <a:off x="9997071" y="3363888"/>
            <a:ext cx="0" cy="21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37D7DDD6-6614-48B5-9603-20BE925E48FB}"/>
              </a:ext>
            </a:extLst>
          </p:cNvPr>
          <p:cNvSpPr txBox="1"/>
          <p:nvPr/>
        </p:nvSpPr>
        <p:spPr>
          <a:xfrm>
            <a:off x="3446584" y="4164561"/>
            <a:ext cx="4587542" cy="461665"/>
          </a:xfrm>
          <a:prstGeom prst="rect">
            <a:avLst/>
          </a:prstGeom>
          <a:solidFill>
            <a:srgbClr val="F49D00"/>
          </a:solidFill>
          <a:ln>
            <a:solidFill>
              <a:srgbClr val="F49D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en-ZA" sz="2400" b="1" dirty="0" smtClean="0">
                <a:solidFill>
                  <a:schemeClr val="tx1"/>
                </a:solidFill>
              </a:rPr>
              <a:t>Household support from HEP</a:t>
            </a:r>
            <a:endParaRPr lang="en-ZA" sz="2400" b="1" dirty="0">
              <a:solidFill>
                <a:schemeClr val="tx1"/>
              </a:solidFill>
            </a:endParaRPr>
          </a:p>
        </p:txBody>
      </p:sp>
      <p:sp>
        <p:nvSpPr>
          <p:cNvPr id="33" name="TextBox 32">
            <a:extLst>
              <a:ext uri="{FF2B5EF4-FFF2-40B4-BE49-F238E27FC236}">
                <a16:creationId xmlns:a16="http://schemas.microsoft.com/office/drawing/2014/main" id="{F39F62A0-E9DD-4140-95A7-C3BE1D633AEF}"/>
              </a:ext>
            </a:extLst>
          </p:cNvPr>
          <p:cNvSpPr txBox="1"/>
          <p:nvPr/>
        </p:nvSpPr>
        <p:spPr>
          <a:xfrm>
            <a:off x="52914" y="6560815"/>
            <a:ext cx="7092181" cy="276999"/>
          </a:xfrm>
          <a:prstGeom prst="rect">
            <a:avLst/>
          </a:prstGeom>
          <a:noFill/>
        </p:spPr>
        <p:txBody>
          <a:bodyPr wrap="square" rtlCol="0">
            <a:spAutoFit/>
          </a:bodyPr>
          <a:lstStyle/>
          <a:p>
            <a:r>
              <a:rPr lang="en-US" sz="1200" dirty="0"/>
              <a:t>Abbreviations: </a:t>
            </a:r>
            <a:r>
              <a:rPr lang="en-US" sz="1200" dirty="0" smtClean="0"/>
              <a:t>HEP, Health Extension </a:t>
            </a:r>
            <a:r>
              <a:rPr lang="en-US" sz="1200" dirty="0" err="1" smtClean="0"/>
              <a:t>Programme</a:t>
            </a:r>
            <a:endParaRPr lang="en-GB" sz="1200" dirty="0"/>
          </a:p>
        </p:txBody>
      </p:sp>
      <p:pic>
        <p:nvPicPr>
          <p:cNvPr id="39" name="Cohorts">
            <a:hlinkClick r:id="" action="ppaction://noaction" highlightClick="1"/>
            <a:hlinkHover r:id="" action="ppaction://noaction" highlightClick="1"/>
            <a:extLst>
              <a:ext uri="{FF2B5EF4-FFF2-40B4-BE49-F238E27FC236}">
                <a16:creationId xmlns:a16="http://schemas.microsoft.com/office/drawing/2014/main" id="{EFB159F4-4ED3-4AA9-8266-7636C2A57994}"/>
              </a:ext>
            </a:extLst>
          </p:cNvPr>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12705" t="22837" r="77823" b="65541"/>
          <a:stretch/>
        </p:blipFill>
        <p:spPr>
          <a:xfrm>
            <a:off x="2386936" y="1392529"/>
            <a:ext cx="698499" cy="711200"/>
          </a:xfrm>
          <a:prstGeom prst="rect">
            <a:avLst/>
          </a:prstGeom>
        </p:spPr>
      </p:pic>
      <p:pic>
        <p:nvPicPr>
          <p:cNvPr id="43" name="Cohorts">
            <a:hlinkClick r:id="" action="ppaction://noaction" highlightClick="1"/>
            <a:hlinkHover r:id="" action="ppaction://noaction" highlightClick="1"/>
            <a:extLst>
              <a:ext uri="{FF2B5EF4-FFF2-40B4-BE49-F238E27FC236}">
                <a16:creationId xmlns:a16="http://schemas.microsoft.com/office/drawing/2014/main" id="{EFB159F4-4ED3-4AA9-8266-7636C2A57994}"/>
              </a:ext>
            </a:extLst>
          </p:cNvPr>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24416" t="21384" r="65450" b="65764"/>
          <a:stretch/>
        </p:blipFill>
        <p:spPr>
          <a:xfrm>
            <a:off x="5450378" y="1317230"/>
            <a:ext cx="747387" cy="786499"/>
          </a:xfrm>
          <a:prstGeom prst="rect">
            <a:avLst/>
          </a:prstGeom>
        </p:spPr>
      </p:pic>
      <p:pic>
        <p:nvPicPr>
          <p:cNvPr id="44" name="Cohorts">
            <a:hlinkClick r:id="" action="ppaction://noaction" highlightClick="1"/>
            <a:hlinkHover r:id="" action="ppaction://noaction" highlightClick="1"/>
            <a:extLst>
              <a:ext uri="{FF2B5EF4-FFF2-40B4-BE49-F238E27FC236}">
                <a16:creationId xmlns:a16="http://schemas.microsoft.com/office/drawing/2014/main" id="{EFB159F4-4ED3-4AA9-8266-7636C2A57994}"/>
              </a:ext>
            </a:extLst>
          </p:cNvPr>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48525" t="19471" r="40283" b="65407"/>
          <a:stretch/>
        </p:blipFill>
        <p:spPr>
          <a:xfrm>
            <a:off x="7568949" y="1247767"/>
            <a:ext cx="825494" cy="925443"/>
          </a:xfrm>
          <a:prstGeom prst="rect">
            <a:avLst/>
          </a:prstGeom>
        </p:spPr>
      </p:pic>
      <p:pic>
        <p:nvPicPr>
          <p:cNvPr id="45" name="Cohorts">
            <a:hlinkClick r:id="" action="ppaction://noaction" highlightClick="1"/>
            <a:hlinkHover r:id="" action="ppaction://noaction" highlightClick="1"/>
            <a:extLst>
              <a:ext uri="{FF2B5EF4-FFF2-40B4-BE49-F238E27FC236}">
                <a16:creationId xmlns:a16="http://schemas.microsoft.com/office/drawing/2014/main" id="{EFB159F4-4ED3-4AA9-8266-7636C2A57994}"/>
              </a:ext>
            </a:extLst>
          </p:cNvPr>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48525" t="19471" r="40283" b="65407"/>
          <a:stretch/>
        </p:blipFill>
        <p:spPr>
          <a:xfrm>
            <a:off x="9765627" y="1254975"/>
            <a:ext cx="825494" cy="925443"/>
          </a:xfrm>
          <a:prstGeom prst="rect">
            <a:avLst/>
          </a:prstGeom>
        </p:spPr>
      </p:pic>
      <p:sp>
        <p:nvSpPr>
          <p:cNvPr id="48" name="TextBox 47">
            <a:extLst>
              <a:ext uri="{FF2B5EF4-FFF2-40B4-BE49-F238E27FC236}">
                <a16:creationId xmlns:a16="http://schemas.microsoft.com/office/drawing/2014/main" id="{37D7DDD6-6614-48B5-9603-20BE925E48FB}"/>
              </a:ext>
            </a:extLst>
          </p:cNvPr>
          <p:cNvSpPr txBox="1"/>
          <p:nvPr/>
        </p:nvSpPr>
        <p:spPr>
          <a:xfrm>
            <a:off x="9275341" y="4168804"/>
            <a:ext cx="1523497" cy="461665"/>
          </a:xfrm>
          <a:prstGeom prst="rect">
            <a:avLst/>
          </a:prstGeom>
          <a:solidFill>
            <a:srgbClr val="F49D00"/>
          </a:solidFill>
          <a:ln>
            <a:solidFill>
              <a:srgbClr val="F49D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en-ZA" sz="2400" b="1" dirty="0" smtClean="0">
                <a:solidFill>
                  <a:schemeClr val="tx1"/>
                </a:solidFill>
              </a:rPr>
              <a:t>Outcomes</a:t>
            </a:r>
            <a:endParaRPr lang="en-ZA" sz="2400" b="1" dirty="0">
              <a:solidFill>
                <a:schemeClr val="tx1"/>
              </a:solidFill>
            </a:endParaRPr>
          </a:p>
        </p:txBody>
      </p:sp>
      <p:cxnSp>
        <p:nvCxnSpPr>
          <p:cNvPr id="49" name="Straight Arrow Connector 48">
            <a:extLst>
              <a:ext uri="{FF2B5EF4-FFF2-40B4-BE49-F238E27FC236}">
                <a16:creationId xmlns:a16="http://schemas.microsoft.com/office/drawing/2014/main" id="{0040EC9C-87F6-4B51-9352-E5AD8A5DDE5C}"/>
              </a:ext>
            </a:extLst>
          </p:cNvPr>
          <p:cNvCxnSpPr>
            <a:cxnSpLocks/>
          </p:cNvCxnSpPr>
          <p:nvPr/>
        </p:nvCxnSpPr>
        <p:spPr>
          <a:xfrm>
            <a:off x="3446583" y="3938957"/>
            <a:ext cx="0" cy="687269"/>
          </a:xfrm>
          <a:prstGeom prst="straightConnector1">
            <a:avLst/>
          </a:prstGeom>
          <a:ln>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0" name="Straight Arrow Connector 49">
            <a:extLst>
              <a:ext uri="{FF2B5EF4-FFF2-40B4-BE49-F238E27FC236}">
                <a16:creationId xmlns:a16="http://schemas.microsoft.com/office/drawing/2014/main" id="{0040EC9C-87F6-4B51-9352-E5AD8A5DDE5C}"/>
              </a:ext>
            </a:extLst>
          </p:cNvPr>
          <p:cNvCxnSpPr>
            <a:cxnSpLocks/>
          </p:cNvCxnSpPr>
          <p:nvPr/>
        </p:nvCxnSpPr>
        <p:spPr>
          <a:xfrm>
            <a:off x="8034125" y="3951657"/>
            <a:ext cx="0" cy="687269"/>
          </a:xfrm>
          <a:prstGeom prst="straightConnector1">
            <a:avLst/>
          </a:prstGeom>
          <a:ln>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1" name="Straight Arrow Connector 50">
            <a:extLst>
              <a:ext uri="{FF2B5EF4-FFF2-40B4-BE49-F238E27FC236}">
                <a16:creationId xmlns:a16="http://schemas.microsoft.com/office/drawing/2014/main" id="{0040EC9C-87F6-4B51-9352-E5AD8A5DDE5C}"/>
              </a:ext>
            </a:extLst>
          </p:cNvPr>
          <p:cNvCxnSpPr>
            <a:cxnSpLocks/>
          </p:cNvCxnSpPr>
          <p:nvPr/>
        </p:nvCxnSpPr>
        <p:spPr>
          <a:xfrm>
            <a:off x="9275341" y="4169669"/>
            <a:ext cx="0" cy="460800"/>
          </a:xfrm>
          <a:prstGeom prst="straightConnector1">
            <a:avLst/>
          </a:prstGeom>
          <a:ln>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2" name="Straight Arrow Connector 51">
            <a:extLst>
              <a:ext uri="{FF2B5EF4-FFF2-40B4-BE49-F238E27FC236}">
                <a16:creationId xmlns:a16="http://schemas.microsoft.com/office/drawing/2014/main" id="{0040EC9C-87F6-4B51-9352-E5AD8A5DDE5C}"/>
              </a:ext>
            </a:extLst>
          </p:cNvPr>
          <p:cNvCxnSpPr>
            <a:cxnSpLocks/>
          </p:cNvCxnSpPr>
          <p:nvPr/>
        </p:nvCxnSpPr>
        <p:spPr>
          <a:xfrm flipH="1">
            <a:off x="10795067" y="4180809"/>
            <a:ext cx="0" cy="461665"/>
          </a:xfrm>
          <a:prstGeom prst="straightConnector1">
            <a:avLst/>
          </a:prstGeom>
          <a:ln>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5" name="Straight Arrow Connector 54">
            <a:extLst>
              <a:ext uri="{FF2B5EF4-FFF2-40B4-BE49-F238E27FC236}">
                <a16:creationId xmlns:a16="http://schemas.microsoft.com/office/drawing/2014/main" id="{0040EC9C-87F6-4B51-9352-E5AD8A5DDE5C}"/>
              </a:ext>
            </a:extLst>
          </p:cNvPr>
          <p:cNvCxnSpPr>
            <a:cxnSpLocks/>
          </p:cNvCxnSpPr>
          <p:nvPr/>
        </p:nvCxnSpPr>
        <p:spPr>
          <a:xfrm flipH="1">
            <a:off x="9259277" y="3916198"/>
            <a:ext cx="509182" cy="240601"/>
          </a:xfrm>
          <a:prstGeom prst="straightConnector1">
            <a:avLst/>
          </a:prstGeom>
          <a:ln>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3" name="Straight Arrow Connector 62">
            <a:extLst>
              <a:ext uri="{FF2B5EF4-FFF2-40B4-BE49-F238E27FC236}">
                <a16:creationId xmlns:a16="http://schemas.microsoft.com/office/drawing/2014/main" id="{0040EC9C-87F6-4B51-9352-E5AD8A5DDE5C}"/>
              </a:ext>
            </a:extLst>
          </p:cNvPr>
          <p:cNvCxnSpPr>
            <a:cxnSpLocks/>
          </p:cNvCxnSpPr>
          <p:nvPr/>
        </p:nvCxnSpPr>
        <p:spPr>
          <a:xfrm flipH="1" flipV="1">
            <a:off x="10281616" y="3916198"/>
            <a:ext cx="509182" cy="240601"/>
          </a:xfrm>
          <a:prstGeom prst="straightConnector1">
            <a:avLst/>
          </a:prstGeom>
          <a:ln>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F6C898CF-0527-4B55-B569-363F65C30E0C}"/>
              </a:ext>
            </a:extLst>
          </p:cNvPr>
          <p:cNvCxnSpPr>
            <a:cxnSpLocks/>
          </p:cNvCxnSpPr>
          <p:nvPr/>
        </p:nvCxnSpPr>
        <p:spPr>
          <a:xfrm flipH="1" flipV="1">
            <a:off x="2682889" y="3363888"/>
            <a:ext cx="0" cy="21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6C898CF-0527-4B55-B569-363F65C30E0C}"/>
              </a:ext>
            </a:extLst>
          </p:cNvPr>
          <p:cNvCxnSpPr>
            <a:cxnSpLocks/>
          </p:cNvCxnSpPr>
          <p:nvPr/>
        </p:nvCxnSpPr>
        <p:spPr>
          <a:xfrm flipH="1" flipV="1">
            <a:off x="1920889" y="3359733"/>
            <a:ext cx="0" cy="21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2" name="Picture 4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938410" y="207601"/>
            <a:ext cx="769643" cy="769643"/>
          </a:xfrm>
          <a:prstGeom prst="rect">
            <a:avLst/>
          </a:prstGeom>
        </p:spPr>
      </p:pic>
    </p:spTree>
    <p:extLst>
      <p:ext uri="{BB962C8B-B14F-4D97-AF65-F5344CB8AC3E}">
        <p14:creationId xmlns:p14="http://schemas.microsoft.com/office/powerpoint/2010/main" val="391961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56"/>
          <p:cNvSpPr txBox="1">
            <a:spLocks/>
          </p:cNvSpPr>
          <p:nvPr/>
        </p:nvSpPr>
        <p:spPr>
          <a:xfrm>
            <a:off x="142910" y="233446"/>
            <a:ext cx="6960623" cy="7027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FAA21A"/>
                </a:solidFill>
              </a:rPr>
              <a:t>HOUSEHOLD SUPPORT FROM HEP</a:t>
            </a:r>
            <a:endParaRPr lang="en-US" b="1" dirty="0">
              <a:solidFill>
                <a:srgbClr val="F49D00"/>
              </a:solidFill>
              <a:latin typeface="+mn-lt"/>
              <a:ea typeface="Roboto Cn" pitchFamily="2" charset="0"/>
              <a:cs typeface="Roboto" panose="02000000000000000000" pitchFamily="2" charset="0"/>
            </a:endParaRPr>
          </a:p>
        </p:txBody>
      </p:sp>
      <p:graphicFrame>
        <p:nvGraphicFramePr>
          <p:cNvPr id="33" name="Table 32">
            <a:extLst>
              <a:ext uri="{FF2B5EF4-FFF2-40B4-BE49-F238E27FC236}">
                <a16:creationId xmlns:a16="http://schemas.microsoft.com/office/drawing/2014/main" id="{88444380-5599-48F1-A8E2-29F11EBD744C}"/>
              </a:ext>
            </a:extLst>
          </p:cNvPr>
          <p:cNvGraphicFramePr>
            <a:graphicFrameLocks noGrp="1"/>
          </p:cNvGraphicFramePr>
          <p:nvPr>
            <p:extLst>
              <p:ext uri="{D42A27DB-BD31-4B8C-83A1-F6EECF244321}">
                <p14:modId xmlns:p14="http://schemas.microsoft.com/office/powerpoint/2010/main" val="2325469222"/>
              </p:ext>
            </p:extLst>
          </p:nvPr>
        </p:nvGraphicFramePr>
        <p:xfrm>
          <a:off x="922354" y="1701779"/>
          <a:ext cx="4584829" cy="3711821"/>
        </p:xfrm>
        <a:graphic>
          <a:graphicData uri="http://schemas.openxmlformats.org/drawingml/2006/table">
            <a:tbl>
              <a:tblPr firstRow="1" firstCol="1" bandRow="1">
                <a:tableStyleId>{2D5ABB26-0587-4C30-8999-92F81FD0307C}</a:tableStyleId>
              </a:tblPr>
              <a:tblGrid>
                <a:gridCol w="2086532">
                  <a:extLst>
                    <a:ext uri="{9D8B030D-6E8A-4147-A177-3AD203B41FA5}">
                      <a16:colId xmlns:a16="http://schemas.microsoft.com/office/drawing/2014/main" val="84180037"/>
                    </a:ext>
                  </a:extLst>
                </a:gridCol>
                <a:gridCol w="2498297">
                  <a:extLst>
                    <a:ext uri="{9D8B030D-6E8A-4147-A177-3AD203B41FA5}">
                      <a16:colId xmlns:a16="http://schemas.microsoft.com/office/drawing/2014/main" val="823998383"/>
                    </a:ext>
                  </a:extLst>
                </a:gridCol>
              </a:tblGrid>
              <a:tr h="1168073">
                <a:tc>
                  <a:txBody>
                    <a:bodyPr/>
                    <a:lstStyle/>
                    <a:p>
                      <a:pPr algn="r">
                        <a:lnSpc>
                          <a:spcPct val="107000"/>
                        </a:lnSpc>
                      </a:pPr>
                      <a:r>
                        <a:rPr lang="en-US" sz="2000" dirty="0">
                          <a:solidFill>
                            <a:schemeClr val="tx1"/>
                          </a:solidFill>
                          <a:effectLst/>
                          <a:latin typeface="Calibri" panose="020F0502020204030204" pitchFamily="34" charset="0"/>
                          <a:cs typeface="Times New Roman" panose="02020603050405020304" pitchFamily="18" charset="0"/>
                        </a:rPr>
                        <a:t>                     </a:t>
                      </a:r>
                      <a:endParaRPr lang="en-ZA" sz="2000" dirty="0">
                        <a:solidFill>
                          <a:schemeClr val="tx1"/>
                        </a:solidFill>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0"/>
                        </a:spcAft>
                      </a:pPr>
                      <a:r>
                        <a:rPr lang="en-US" sz="2400" b="1" dirty="0" smtClean="0">
                          <a:solidFill>
                            <a:schemeClr val="tx1"/>
                          </a:solidFill>
                          <a:effectLst/>
                        </a:rPr>
                        <a:t>Support from HEP</a:t>
                      </a:r>
                      <a:endParaRPr lang="en-ZA" sz="2400" dirty="0" smtClean="0">
                        <a:solidFill>
                          <a:schemeClr val="tx1"/>
                        </a:solidFill>
                      </a:endParaRPr>
                    </a:p>
                    <a:p>
                      <a:pPr algn="ctr">
                        <a:lnSpc>
                          <a:spcPct val="107000"/>
                        </a:lnSpc>
                        <a:spcAft>
                          <a:spcPts val="0"/>
                        </a:spcAft>
                      </a:pPr>
                      <a:r>
                        <a:rPr lang="en-ZA" sz="2400" b="1" dirty="0" smtClean="0">
                          <a:solidFill>
                            <a:schemeClr val="tx1"/>
                          </a:solidFill>
                          <a:effectLst/>
                        </a:rPr>
                        <a:t>N=775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316541616"/>
                  </a:ext>
                </a:extLst>
              </a:tr>
              <a:tr h="763901">
                <a:tc>
                  <a:txBody>
                    <a:bodyPr/>
                    <a:lstStyle/>
                    <a:p>
                      <a:pPr>
                        <a:lnSpc>
                          <a:spcPct val="107000"/>
                        </a:lnSpc>
                        <a:spcAft>
                          <a:spcPts val="0"/>
                        </a:spcAft>
                      </a:pPr>
                      <a:r>
                        <a:rPr lang="en-US" sz="28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Age = 8</a:t>
                      </a:r>
                    </a:p>
                    <a:p>
                      <a:pPr>
                        <a:lnSpc>
                          <a:spcPct val="107000"/>
                        </a:lnSpc>
                        <a:spcAft>
                          <a:spcPts val="0"/>
                        </a:spcAft>
                      </a:pPr>
                      <a:r>
                        <a:rPr lang="en-US" sz="2400" b="0" dirty="0" smtClean="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rPr>
                        <a:t>2002</a:t>
                      </a:r>
                      <a:endParaRPr lang="en-ZA" sz="2800" b="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0"/>
                        </a:spcAft>
                      </a:pPr>
                      <a:r>
                        <a:rPr lang="en-US" sz="28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lang="en-ZA"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8582834"/>
                  </a:ext>
                </a:extLst>
              </a:tr>
              <a:tr h="763901">
                <a:tc>
                  <a:txBody>
                    <a:bodyPr/>
                    <a:lstStyle/>
                    <a:p>
                      <a:pPr>
                        <a:lnSpc>
                          <a:spcPct val="107000"/>
                        </a:lnSpc>
                        <a:spcAft>
                          <a:spcPts val="0"/>
                        </a:spcAft>
                      </a:pPr>
                      <a:r>
                        <a:rPr lang="en-ZA" sz="28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Age</a:t>
                      </a:r>
                      <a:r>
                        <a:rPr lang="en-ZA" sz="2800" b="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12</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2400" b="0" dirty="0" smtClean="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rPr>
                        <a:t>2006/7</a:t>
                      </a:r>
                      <a:endParaRPr lang="en-ZA" sz="2800" b="0" dirty="0" smtClean="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0"/>
                        </a:spcAft>
                      </a:pPr>
                      <a:r>
                        <a:rPr lang="en-ZA" sz="2800" dirty="0" smtClean="0">
                          <a:solidFill>
                            <a:schemeClr val="tx1"/>
                          </a:solidFill>
                          <a:effectLst/>
                        </a:rPr>
                        <a:t>32%</a:t>
                      </a:r>
                      <a:endParaRPr lang="en-ZA"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7373387"/>
                  </a:ext>
                </a:extLst>
              </a:tr>
              <a:tr h="763901">
                <a:tc>
                  <a:txBody>
                    <a:bodyPr/>
                    <a:lstStyle/>
                    <a:p>
                      <a:pPr>
                        <a:lnSpc>
                          <a:spcPct val="107000"/>
                        </a:lnSpc>
                        <a:spcAft>
                          <a:spcPts val="0"/>
                        </a:spcAft>
                      </a:pPr>
                      <a:r>
                        <a:rPr lang="en-US" sz="2800" b="0" dirty="0" smtClean="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rPr>
                        <a:t>Age = 15</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2400" b="0" dirty="0" smtClean="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rPr>
                        <a:t>2009/10</a:t>
                      </a:r>
                      <a:endParaRPr lang="en-ZA" sz="2400" b="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0"/>
                        </a:spcAft>
                      </a:pPr>
                      <a:r>
                        <a:rPr lang="en-ZA" sz="2800" dirty="0" smtClean="0">
                          <a:solidFill>
                            <a:schemeClr val="tx1"/>
                          </a:solidFill>
                          <a:effectLst/>
                        </a:rPr>
                        <a:t>64%</a:t>
                      </a:r>
                      <a:endParaRPr lang="en-ZA"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5584223"/>
                  </a:ext>
                </a:extLst>
              </a:tr>
            </a:tbl>
          </a:graphicData>
        </a:graphic>
      </p:graphicFrame>
      <p:sp>
        <p:nvSpPr>
          <p:cNvPr id="34" name="TextBox 33">
            <a:extLst>
              <a:ext uri="{FF2B5EF4-FFF2-40B4-BE49-F238E27FC236}">
                <a16:creationId xmlns:a16="http://schemas.microsoft.com/office/drawing/2014/main" id="{952ABA03-57F6-4F5D-853D-D575CFF788B2}"/>
              </a:ext>
            </a:extLst>
          </p:cNvPr>
          <p:cNvSpPr txBox="1"/>
          <p:nvPr/>
        </p:nvSpPr>
        <p:spPr>
          <a:xfrm>
            <a:off x="922354" y="5526742"/>
            <a:ext cx="10964846" cy="646331"/>
          </a:xfrm>
          <a:prstGeom prst="rect">
            <a:avLst/>
          </a:prstGeom>
          <a:noFill/>
        </p:spPr>
        <p:txBody>
          <a:bodyPr wrap="square" rtlCol="0">
            <a:spAutoFit/>
          </a:bodyPr>
          <a:lstStyle/>
          <a:p>
            <a:r>
              <a:rPr lang="en-ZA" sz="1200" dirty="0" smtClean="0"/>
              <a:t>HEP, Health Extension Programme</a:t>
            </a:r>
          </a:p>
          <a:p>
            <a:r>
              <a:rPr lang="en-ZA" sz="1200" dirty="0" smtClean="0"/>
              <a:t>*HEP </a:t>
            </a:r>
            <a:r>
              <a:rPr lang="en-ZA" sz="1200" dirty="0"/>
              <a:t>was not yet </a:t>
            </a:r>
            <a:r>
              <a:rPr lang="en-ZA" sz="1200" dirty="0" smtClean="0"/>
              <a:t>introduced</a:t>
            </a:r>
            <a:endParaRPr lang="en-ZA" sz="1200" dirty="0"/>
          </a:p>
          <a:p>
            <a:r>
              <a:rPr lang="en-US" sz="1200" dirty="0" smtClean="0"/>
              <a:t>Analysis focuses on Tigray</a:t>
            </a:r>
            <a:r>
              <a:rPr lang="en-US" sz="1200" dirty="0"/>
              <a:t>, </a:t>
            </a:r>
            <a:r>
              <a:rPr lang="en-ZA" sz="1200" dirty="0"/>
              <a:t>Amhara, </a:t>
            </a:r>
            <a:r>
              <a:rPr lang="en-ZA" sz="1200" dirty="0" err="1"/>
              <a:t>Oromiya</a:t>
            </a:r>
            <a:r>
              <a:rPr lang="en-ZA" sz="1200" dirty="0"/>
              <a:t>,</a:t>
            </a:r>
            <a:r>
              <a:rPr lang="en-GB" sz="1200" dirty="0"/>
              <a:t> and </a:t>
            </a:r>
            <a:r>
              <a:rPr lang="en-ZA" sz="1200" dirty="0" smtClean="0"/>
              <a:t>Southern Nations, Nationalities, and Peoples regions</a:t>
            </a:r>
          </a:p>
        </p:txBody>
      </p:sp>
      <p:graphicFrame>
        <p:nvGraphicFramePr>
          <p:cNvPr id="3" name="Table 2"/>
          <p:cNvGraphicFramePr>
            <a:graphicFrameLocks noGrp="1"/>
          </p:cNvGraphicFramePr>
          <p:nvPr>
            <p:extLst>
              <p:ext uri="{D42A27DB-BD31-4B8C-83A1-F6EECF244321}">
                <p14:modId xmlns:p14="http://schemas.microsoft.com/office/powerpoint/2010/main" val="2319044132"/>
              </p:ext>
            </p:extLst>
          </p:nvPr>
        </p:nvGraphicFramePr>
        <p:xfrm>
          <a:off x="6525095" y="3553050"/>
          <a:ext cx="5321300" cy="1860550"/>
        </p:xfrm>
        <a:graphic>
          <a:graphicData uri="http://schemas.openxmlformats.org/drawingml/2006/table">
            <a:tbl>
              <a:tblPr>
                <a:tableStyleId>{5C22544A-7EE6-4342-B048-85BDC9FD1C3A}</a:tableStyleId>
              </a:tblPr>
              <a:tblGrid>
                <a:gridCol w="3429843">
                  <a:extLst>
                    <a:ext uri="{9D8B030D-6E8A-4147-A177-3AD203B41FA5}">
                      <a16:colId xmlns:a16="http://schemas.microsoft.com/office/drawing/2014/main" val="1792538807"/>
                    </a:ext>
                  </a:extLst>
                </a:gridCol>
                <a:gridCol w="1891457">
                  <a:extLst>
                    <a:ext uri="{9D8B030D-6E8A-4147-A177-3AD203B41FA5}">
                      <a16:colId xmlns:a16="http://schemas.microsoft.com/office/drawing/2014/main" val="923166213"/>
                    </a:ext>
                  </a:extLst>
                </a:gridCol>
              </a:tblGrid>
              <a:tr h="358775">
                <a:tc gridSpan="2">
                  <a:txBody>
                    <a:bodyPr/>
                    <a:lstStyle/>
                    <a:p>
                      <a:pPr algn="ctr" fontAlgn="b"/>
                      <a:r>
                        <a:rPr lang="en-US" sz="2400" b="1" i="0" u="none" strike="noStrike" dirty="0" smtClean="0">
                          <a:solidFill>
                            <a:srgbClr val="000000"/>
                          </a:solidFill>
                          <a:effectLst/>
                          <a:latin typeface="Calibri" panose="020F0502020204030204" pitchFamily="34" charset="0"/>
                        </a:rPr>
                        <a:t>Frequency of support from HEP</a:t>
                      </a:r>
                      <a:endParaRPr lang="en-GB" sz="2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2"/>
                    </a:solidFill>
                  </a:tcPr>
                </a:tc>
                <a:tc hMerge="1">
                  <a:txBody>
                    <a:bodyPr/>
                    <a:lstStyle/>
                    <a:p>
                      <a:pPr algn="ctr" fontAlgn="b"/>
                      <a:endParaRPr lang="en-GB" sz="2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704518693"/>
                  </a:ext>
                </a:extLst>
              </a:tr>
              <a:tr h="358775">
                <a:tc>
                  <a:txBody>
                    <a:bodyPr/>
                    <a:lstStyle/>
                    <a:p>
                      <a:pPr algn="l" fontAlgn="b"/>
                      <a:r>
                        <a:rPr lang="en-GB" sz="2400" u="none" strike="noStrike" dirty="0">
                          <a:effectLst/>
                        </a:rPr>
                        <a:t>Annually</a:t>
                      </a:r>
                      <a:endParaRPr lang="en-GB" sz="2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2400" u="none" strike="noStrike" dirty="0">
                          <a:effectLst/>
                        </a:rPr>
                        <a:t>15%</a:t>
                      </a:r>
                      <a:endParaRPr lang="en-GB" sz="2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9783703"/>
                  </a:ext>
                </a:extLst>
              </a:tr>
              <a:tr h="358775">
                <a:tc>
                  <a:txBody>
                    <a:bodyPr/>
                    <a:lstStyle/>
                    <a:p>
                      <a:pPr algn="l" fontAlgn="b"/>
                      <a:r>
                        <a:rPr lang="en-GB" sz="2400" u="none" strike="noStrike" dirty="0">
                          <a:effectLst/>
                        </a:rPr>
                        <a:t>Every 4-6 months</a:t>
                      </a:r>
                      <a:endParaRPr lang="en-GB" sz="2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2400" u="none" strike="noStrike" dirty="0">
                          <a:effectLst/>
                        </a:rPr>
                        <a:t>19%</a:t>
                      </a:r>
                      <a:endParaRPr lang="en-GB" sz="2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60548185"/>
                  </a:ext>
                </a:extLst>
              </a:tr>
              <a:tr h="358775">
                <a:tc>
                  <a:txBody>
                    <a:bodyPr/>
                    <a:lstStyle/>
                    <a:p>
                      <a:pPr algn="l" fontAlgn="b"/>
                      <a:r>
                        <a:rPr lang="en-GB" sz="2400" u="none" strike="noStrike" dirty="0">
                          <a:effectLst/>
                        </a:rPr>
                        <a:t>Every 2-3 months</a:t>
                      </a:r>
                      <a:endParaRPr lang="en-GB" sz="2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2400" u="none" strike="noStrike" dirty="0">
                          <a:effectLst/>
                        </a:rPr>
                        <a:t>21%</a:t>
                      </a:r>
                      <a:endParaRPr lang="en-GB" sz="2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6268669"/>
                  </a:ext>
                </a:extLst>
              </a:tr>
              <a:tr h="358775">
                <a:tc>
                  <a:txBody>
                    <a:bodyPr/>
                    <a:lstStyle/>
                    <a:p>
                      <a:pPr algn="l" fontAlgn="b"/>
                      <a:r>
                        <a:rPr lang="en-GB" sz="2400" u="none" strike="noStrike" dirty="0">
                          <a:effectLst/>
                        </a:rPr>
                        <a:t>Monthly</a:t>
                      </a:r>
                      <a:endParaRPr lang="en-GB" sz="2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2400" u="none" strike="noStrike" dirty="0">
                          <a:effectLst/>
                        </a:rPr>
                        <a:t>45%</a:t>
                      </a:r>
                      <a:endParaRPr lang="en-GB" sz="2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1742103"/>
                  </a:ext>
                </a:extLst>
              </a:tr>
            </a:tbl>
          </a:graphicData>
        </a:graphic>
      </p:graphicFrame>
      <p:cxnSp>
        <p:nvCxnSpPr>
          <p:cNvPr id="9" name="Straight Arrow Connector 8">
            <a:extLst>
              <a:ext uri="{FF2B5EF4-FFF2-40B4-BE49-F238E27FC236}">
                <a16:creationId xmlns:a16="http://schemas.microsoft.com/office/drawing/2014/main" id="{0040EC9C-87F6-4B51-9352-E5AD8A5DDE5C}"/>
              </a:ext>
            </a:extLst>
          </p:cNvPr>
          <p:cNvCxnSpPr>
            <a:cxnSpLocks/>
          </p:cNvCxnSpPr>
          <p:nvPr/>
        </p:nvCxnSpPr>
        <p:spPr>
          <a:xfrm flipH="1">
            <a:off x="5507184" y="3553049"/>
            <a:ext cx="1058716" cy="1018477"/>
          </a:xfrm>
          <a:prstGeom prst="straightConnector1">
            <a:avLst/>
          </a:prstGeom>
          <a:ln>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0040EC9C-87F6-4B51-9352-E5AD8A5DDE5C}"/>
              </a:ext>
            </a:extLst>
          </p:cNvPr>
          <p:cNvCxnSpPr>
            <a:cxnSpLocks/>
          </p:cNvCxnSpPr>
          <p:nvPr/>
        </p:nvCxnSpPr>
        <p:spPr>
          <a:xfrm flipH="1">
            <a:off x="5507183" y="5413600"/>
            <a:ext cx="1058717" cy="0"/>
          </a:xfrm>
          <a:prstGeom prst="straightConnector1">
            <a:avLst/>
          </a:prstGeom>
          <a:ln>
            <a:prstDash val="dash"/>
            <a:headEnd type="none" w="med" len="med"/>
            <a:tailEnd type="none" w="med" len="med"/>
          </a:ln>
        </p:spPr>
        <p:style>
          <a:lnRef idx="1">
            <a:schemeClr val="dk1"/>
          </a:lnRef>
          <a:fillRef idx="0">
            <a:schemeClr val="dk1"/>
          </a:fillRef>
          <a:effectRef idx="0">
            <a:schemeClr val="dk1"/>
          </a:effectRef>
          <a:fontRef idx="minor">
            <a:schemeClr val="tx1"/>
          </a:fontRef>
        </p:style>
      </p:cxn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38410" y="207601"/>
            <a:ext cx="769643" cy="769643"/>
          </a:xfrm>
          <a:prstGeom prst="rect">
            <a:avLst/>
          </a:prstGeom>
        </p:spPr>
      </p:pic>
    </p:spTree>
    <p:extLst>
      <p:ext uri="{BB962C8B-B14F-4D97-AF65-F5344CB8AC3E}">
        <p14:creationId xmlns:p14="http://schemas.microsoft.com/office/powerpoint/2010/main" val="3968040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 name="Title 56"/>
          <p:cNvSpPr>
            <a:spLocks noGrp="1"/>
          </p:cNvSpPr>
          <p:nvPr>
            <p:ph type="title" idx="4294967295"/>
          </p:nvPr>
        </p:nvSpPr>
        <p:spPr>
          <a:xfrm>
            <a:off x="142910" y="233446"/>
            <a:ext cx="9774813" cy="1173323"/>
          </a:xfrm>
          <a:prstGeom prst="rect">
            <a:avLst/>
          </a:prstGeom>
        </p:spPr>
        <p:txBody>
          <a:bodyPr>
            <a:noAutofit/>
          </a:bodyPr>
          <a:lstStyle/>
          <a:p>
            <a:r>
              <a:rPr lang="en-US" sz="4800" b="1" dirty="0" smtClean="0">
                <a:solidFill>
                  <a:srgbClr val="FAA21A"/>
                </a:solidFill>
              </a:rPr>
              <a:t>ELEVEN </a:t>
            </a:r>
            <a:r>
              <a:rPr lang="en-US" sz="4800" b="1" dirty="0" smtClean="0">
                <a:solidFill>
                  <a:srgbClr val="FAA21A"/>
                </a:solidFill>
              </a:rPr>
              <a:t>OUTCOMES </a:t>
            </a:r>
            <a:endParaRPr lang="en-US" sz="4800" b="1" dirty="0">
              <a:solidFill>
                <a:srgbClr val="F49D00"/>
              </a:solidFill>
              <a:latin typeface="+mn-lt"/>
              <a:ea typeface="Roboto Cn" pitchFamily="2" charset="0"/>
              <a:cs typeface="Roboto" panose="02000000000000000000" pitchFamily="2" charset="0"/>
            </a:endParaRPr>
          </a:p>
        </p:txBody>
      </p:sp>
      <p:graphicFrame>
        <p:nvGraphicFramePr>
          <p:cNvPr id="13" name="Content Placeholder 14">
            <a:extLst>
              <a:ext uri="{FF2B5EF4-FFF2-40B4-BE49-F238E27FC236}">
                <a16:creationId xmlns:a16="http://schemas.microsoft.com/office/drawing/2014/main" id="{F1C3EA61-A32A-4D13-9F33-20E72A318A34}"/>
              </a:ext>
            </a:extLst>
          </p:cNvPr>
          <p:cNvGraphicFramePr>
            <a:graphicFrameLocks/>
          </p:cNvGraphicFramePr>
          <p:nvPr>
            <p:extLst>
              <p:ext uri="{D42A27DB-BD31-4B8C-83A1-F6EECF244321}">
                <p14:modId xmlns:p14="http://schemas.microsoft.com/office/powerpoint/2010/main" val="3176448418"/>
              </p:ext>
            </p:extLst>
          </p:nvPr>
        </p:nvGraphicFramePr>
        <p:xfrm>
          <a:off x="306693" y="1074417"/>
          <a:ext cx="11047107" cy="5716225"/>
        </p:xfrm>
        <a:graphic>
          <a:graphicData uri="http://schemas.openxmlformats.org/drawingml/2006/table">
            <a:tbl>
              <a:tblPr firstRow="1" firstCol="1" bandRow="1">
                <a:tableStyleId>{7E9639D4-E3E2-4D34-9284-5A2195B3D0D7}</a:tableStyleId>
              </a:tblPr>
              <a:tblGrid>
                <a:gridCol w="1159026">
                  <a:extLst>
                    <a:ext uri="{9D8B030D-6E8A-4147-A177-3AD203B41FA5}">
                      <a16:colId xmlns:a16="http://schemas.microsoft.com/office/drawing/2014/main" val="2646096961"/>
                    </a:ext>
                  </a:extLst>
                </a:gridCol>
                <a:gridCol w="5157247">
                  <a:extLst>
                    <a:ext uri="{9D8B030D-6E8A-4147-A177-3AD203B41FA5}">
                      <a16:colId xmlns:a16="http://schemas.microsoft.com/office/drawing/2014/main" val="749414164"/>
                    </a:ext>
                  </a:extLst>
                </a:gridCol>
                <a:gridCol w="2365417">
                  <a:extLst>
                    <a:ext uri="{9D8B030D-6E8A-4147-A177-3AD203B41FA5}">
                      <a16:colId xmlns:a16="http://schemas.microsoft.com/office/drawing/2014/main" val="4111744068"/>
                    </a:ext>
                  </a:extLst>
                </a:gridCol>
                <a:gridCol w="2365417">
                  <a:extLst>
                    <a:ext uri="{9D8B030D-6E8A-4147-A177-3AD203B41FA5}">
                      <a16:colId xmlns:a16="http://schemas.microsoft.com/office/drawing/2014/main" val="3969483508"/>
                    </a:ext>
                  </a:extLst>
                </a:gridCol>
              </a:tblGrid>
              <a:tr h="411483">
                <a:tc rowSpan="2">
                  <a:txBody>
                    <a:bodyPr/>
                    <a:lstStyle/>
                    <a:p>
                      <a:pPr algn="ctr">
                        <a:lnSpc>
                          <a:spcPct val="107000"/>
                        </a:lnSpc>
                        <a:spcAft>
                          <a:spcPts val="0"/>
                        </a:spcAft>
                      </a:pPr>
                      <a:r>
                        <a:rPr lang="en-ZA" sz="2800" dirty="0" smtClean="0">
                          <a:solidFill>
                            <a:schemeClr val="tx1"/>
                          </a:solidFill>
                          <a:effectLst/>
                          <a:latin typeface="+mn-lt"/>
                          <a:cs typeface="Arial" panose="020B0604020202020204" pitchFamily="34" charset="0"/>
                        </a:rPr>
                        <a:t>SDG</a:t>
                      </a:r>
                      <a:endParaRPr lang="en-ZA" sz="2800" b="1"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rowSpan="2">
                  <a:txBody>
                    <a:bodyPr/>
                    <a:lstStyle/>
                    <a:p>
                      <a:pPr>
                        <a:lnSpc>
                          <a:spcPct val="107000"/>
                        </a:lnSpc>
                        <a:spcAft>
                          <a:spcPts val="0"/>
                        </a:spcAft>
                      </a:pPr>
                      <a:r>
                        <a:rPr lang="en-ZA" sz="2800" dirty="0" smtClean="0">
                          <a:solidFill>
                            <a:schemeClr val="tx1"/>
                          </a:solidFill>
                          <a:effectLst/>
                          <a:latin typeface="+mn-lt"/>
                          <a:cs typeface="Arial" panose="020B0604020202020204" pitchFamily="34" charset="0"/>
                        </a:rPr>
                        <a:t>Outcome at age 19 years</a:t>
                      </a:r>
                      <a:endParaRPr lang="en-ZA" sz="2800" b="1"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0C2"/>
                    </a:solidFill>
                  </a:tcPr>
                </a:tc>
                <a:tc gridSpan="2">
                  <a:txBody>
                    <a:bodyPr/>
                    <a:lstStyle/>
                    <a:p>
                      <a:pPr algn="ctr">
                        <a:lnSpc>
                          <a:spcPct val="107000"/>
                        </a:lnSpc>
                        <a:spcAft>
                          <a:spcPts val="0"/>
                        </a:spcAft>
                      </a:pPr>
                      <a:r>
                        <a:rPr lang="en-ZA" sz="2800" b="1" dirty="0" smtClean="0">
                          <a:solidFill>
                            <a:schemeClr val="tx1"/>
                          </a:solidFill>
                          <a:effectLst/>
                          <a:latin typeface="+mn-lt"/>
                          <a:ea typeface="Calibri" panose="020F0502020204030204" pitchFamily="34" charset="0"/>
                          <a:cs typeface="Arial" panose="020B0604020202020204" pitchFamily="34" charset="0"/>
                        </a:rPr>
                        <a:t>Prevalence</a:t>
                      </a:r>
                      <a:endParaRPr lang="en-ZA" sz="2800" b="1"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pPr>
                        <a:lnSpc>
                          <a:spcPct val="107000"/>
                        </a:lnSpc>
                        <a:spcAft>
                          <a:spcPts val="0"/>
                        </a:spcAft>
                      </a:pPr>
                      <a:endParaRPr lang="en-ZA" sz="2800" b="1"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346589704"/>
                  </a:ext>
                </a:extLst>
              </a:tr>
              <a:tr h="363541">
                <a:tc vMerge="1">
                  <a:txBody>
                    <a:bodyPr/>
                    <a:lstStyle/>
                    <a:p>
                      <a:pPr algn="ctr">
                        <a:lnSpc>
                          <a:spcPct val="107000"/>
                        </a:lnSpc>
                        <a:spcAft>
                          <a:spcPts val="0"/>
                        </a:spcAft>
                      </a:pPr>
                      <a:endParaRPr lang="en-ZA" sz="2800" b="1"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vMerge="1">
                  <a:txBody>
                    <a:bodyPr/>
                    <a:lstStyle/>
                    <a:p>
                      <a:pPr>
                        <a:lnSpc>
                          <a:spcPct val="107000"/>
                        </a:lnSpc>
                        <a:spcAft>
                          <a:spcPts val="0"/>
                        </a:spcAft>
                      </a:pPr>
                      <a:endParaRPr lang="en-ZA" sz="2800" b="1"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0"/>
                        </a:spcAft>
                      </a:pPr>
                      <a:r>
                        <a:rPr lang="en-ZA" sz="2800" b="1" dirty="0" smtClean="0">
                          <a:solidFill>
                            <a:schemeClr val="tx1"/>
                          </a:solidFill>
                          <a:effectLst/>
                          <a:latin typeface="+mn-lt"/>
                          <a:ea typeface="Calibri" panose="020F0502020204030204" pitchFamily="34" charset="0"/>
                          <a:cs typeface="Arial" panose="020B0604020202020204" pitchFamily="34" charset="0"/>
                        </a:rPr>
                        <a:t>Girls</a:t>
                      </a:r>
                      <a:endParaRPr lang="en-ZA" sz="2800" b="1"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0"/>
                        </a:spcAft>
                      </a:pPr>
                      <a:r>
                        <a:rPr lang="en-ZA" sz="2800" b="1" dirty="0" smtClean="0">
                          <a:solidFill>
                            <a:schemeClr val="tx1"/>
                          </a:solidFill>
                          <a:effectLst/>
                          <a:latin typeface="+mn-lt"/>
                          <a:ea typeface="Calibri" panose="020F0502020204030204" pitchFamily="34" charset="0"/>
                          <a:cs typeface="Arial" panose="020B0604020202020204" pitchFamily="34" charset="0"/>
                        </a:rPr>
                        <a:t>Boys</a:t>
                      </a:r>
                      <a:endParaRPr lang="en-ZA" sz="2800" b="1"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164466124"/>
                  </a:ext>
                </a:extLst>
              </a:tr>
              <a:tr h="436645">
                <a:tc>
                  <a:txBody>
                    <a:bodyPr/>
                    <a:lstStyle/>
                    <a:p>
                      <a:pPr algn="ctr">
                        <a:lnSpc>
                          <a:spcPct val="107000"/>
                        </a:lnSpc>
                        <a:spcAft>
                          <a:spcPts val="0"/>
                        </a:spcAft>
                      </a:pPr>
                      <a:r>
                        <a:rPr lang="en-ZA" sz="2400" dirty="0" smtClean="0">
                          <a:solidFill>
                            <a:schemeClr val="tx1"/>
                          </a:solidFill>
                          <a:effectLst/>
                        </a:rPr>
                        <a:t>2.1</a:t>
                      </a:r>
                      <a:endParaRPr lang="en-ZA"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ZA" sz="2400" b="0" dirty="0" smtClean="0">
                          <a:solidFill>
                            <a:schemeClr val="tx1"/>
                          </a:solidFill>
                          <a:effectLst/>
                        </a:rPr>
                        <a:t>Not underweight</a:t>
                      </a:r>
                      <a:endParaRPr lang="en-ZA" sz="20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2400" b="0" i="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86%</a:t>
                      </a:r>
                      <a:endParaRPr lang="en-ZA" sz="24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2400" b="0" i="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73%</a:t>
                      </a:r>
                      <a:endParaRPr lang="en-ZA" sz="24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9396993"/>
                  </a:ext>
                </a:extLst>
              </a:tr>
              <a:tr h="436645">
                <a:tc>
                  <a:txBody>
                    <a:bodyPr/>
                    <a:lstStyle/>
                    <a:p>
                      <a:pPr algn="ctr">
                        <a:lnSpc>
                          <a:spcPct val="107000"/>
                        </a:lnSpc>
                        <a:spcAft>
                          <a:spcPts val="0"/>
                        </a:spcAft>
                      </a:pPr>
                      <a:r>
                        <a:rPr lang="en-ZA" sz="2400" dirty="0">
                          <a:solidFill>
                            <a:schemeClr val="tx1"/>
                          </a:solidFill>
                          <a:effectLst/>
                        </a:rPr>
                        <a:t>3.3</a:t>
                      </a:r>
                      <a:endParaRPr lang="en-ZA"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ZA" sz="2400" b="0" dirty="0" smtClean="0">
                          <a:solidFill>
                            <a:schemeClr val="tx1"/>
                          </a:solidFill>
                          <a:effectLst/>
                        </a:rPr>
                        <a:t>Very good health</a:t>
                      </a:r>
                      <a:endParaRPr lang="en-ZA"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2400" b="0" i="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35%</a:t>
                      </a:r>
                      <a:endParaRPr lang="en-ZA" sz="24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2400" b="0" i="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51%</a:t>
                      </a:r>
                      <a:endParaRPr lang="en-ZA" sz="24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3663289"/>
                  </a:ext>
                </a:extLst>
              </a:tr>
              <a:tr h="436645">
                <a:tc>
                  <a:txBody>
                    <a:bodyPr/>
                    <a:lstStyle/>
                    <a:p>
                      <a:pPr algn="ctr">
                        <a:lnSpc>
                          <a:spcPct val="107000"/>
                        </a:lnSpc>
                        <a:spcAft>
                          <a:spcPts val="0"/>
                        </a:spcAft>
                      </a:pPr>
                      <a:r>
                        <a:rPr lang="en-ZA" sz="2400" dirty="0" smtClean="0">
                          <a:solidFill>
                            <a:schemeClr val="tx1"/>
                          </a:solidFill>
                          <a:effectLst/>
                        </a:rPr>
                        <a:t>3.7</a:t>
                      </a:r>
                      <a:endParaRPr lang="en-ZA"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ZA" sz="24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Knowledge</a:t>
                      </a:r>
                      <a:r>
                        <a:rPr lang="en-ZA" sz="2400" b="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about STIs</a:t>
                      </a:r>
                      <a:endParaRPr lang="en-ZA"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2400" b="0" i="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40%</a:t>
                      </a:r>
                      <a:endParaRPr lang="en-ZA" sz="24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2400" b="0" i="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51%</a:t>
                      </a:r>
                      <a:endParaRPr lang="en-ZA" sz="24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3994118"/>
                  </a:ext>
                </a:extLst>
              </a:tr>
              <a:tr h="436645">
                <a:tc>
                  <a:txBody>
                    <a:bodyPr/>
                    <a:lstStyle/>
                    <a:p>
                      <a:pPr algn="ctr">
                        <a:lnSpc>
                          <a:spcPct val="107000"/>
                        </a:lnSpc>
                        <a:spcAft>
                          <a:spcPts val="0"/>
                        </a:spcAft>
                      </a:pPr>
                      <a:r>
                        <a:rPr lang="en-ZA" sz="2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3.7</a:t>
                      </a:r>
                      <a:endParaRPr lang="en-ZA"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ZA" sz="2400" b="0" dirty="0" smtClean="0">
                          <a:solidFill>
                            <a:schemeClr val="tx1"/>
                          </a:solidFill>
                          <a:effectLst/>
                        </a:rPr>
                        <a:t>Knowledge about fertility</a:t>
                      </a:r>
                      <a:endParaRPr lang="en-ZA" sz="24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ZA" sz="2400" b="0" i="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ZA" sz="2400" b="0" i="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6917980"/>
                  </a:ext>
                </a:extLst>
              </a:tr>
              <a:tr h="436645">
                <a:tc>
                  <a:txBody>
                    <a:bodyPr/>
                    <a:lstStyle/>
                    <a:p>
                      <a:pPr algn="ctr">
                        <a:lnSpc>
                          <a:spcPct val="107000"/>
                        </a:lnSpc>
                        <a:spcAft>
                          <a:spcPts val="0"/>
                        </a:spcAft>
                      </a:pPr>
                      <a:r>
                        <a:rPr lang="en-ZA" sz="2400" dirty="0" smtClean="0">
                          <a:solidFill>
                            <a:schemeClr val="tx1"/>
                          </a:solidFill>
                          <a:effectLst/>
                        </a:rPr>
                        <a:t>3.7</a:t>
                      </a:r>
                      <a:endParaRPr lang="en-ZA"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ZA" sz="2400" b="0" dirty="0" smtClean="0">
                          <a:solidFill>
                            <a:schemeClr val="tx1"/>
                          </a:solidFill>
                          <a:effectLst/>
                        </a:rPr>
                        <a:t>No early pregnancy</a:t>
                      </a:r>
                      <a:endParaRPr lang="en-ZA"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2400" b="0" i="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88%</a:t>
                      </a:r>
                      <a:endParaRPr lang="en-ZA" sz="24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2400" b="0" i="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100%</a:t>
                      </a:r>
                      <a:endParaRPr lang="en-ZA" sz="24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09956749"/>
                  </a:ext>
                </a:extLst>
              </a:tr>
              <a:tr h="436645">
                <a:tc>
                  <a:txBody>
                    <a:bodyPr/>
                    <a:lstStyle/>
                    <a:p>
                      <a:pPr algn="ctr">
                        <a:lnSpc>
                          <a:spcPct val="107000"/>
                        </a:lnSpc>
                        <a:spcAft>
                          <a:spcPts val="0"/>
                        </a:spcAft>
                      </a:pPr>
                      <a:r>
                        <a:rPr lang="en-ZA" sz="2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4.6</a:t>
                      </a:r>
                      <a:endParaRPr lang="en-ZA"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ZA" sz="24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Literacy</a:t>
                      </a:r>
                      <a:endParaRPr lang="en-ZA"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2400" b="0" i="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55% correct</a:t>
                      </a:r>
                      <a:endParaRPr lang="en-ZA" sz="24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2400" b="0" i="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55%</a:t>
                      </a:r>
                      <a:r>
                        <a:rPr lang="en-ZA" sz="2400" b="0" i="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correct</a:t>
                      </a:r>
                      <a:endParaRPr lang="en-ZA" sz="24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4262639"/>
                  </a:ext>
                </a:extLst>
              </a:tr>
              <a:tr h="436645">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ZA" sz="2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ZA" sz="24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Numeracy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ZA" sz="2400" b="0" i="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42% correct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ZA" sz="2400" b="0" i="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50% correct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5392094"/>
                  </a:ext>
                </a:extLst>
              </a:tr>
              <a:tr h="436645">
                <a:tc>
                  <a:txBody>
                    <a:bodyPr/>
                    <a:lstStyle/>
                    <a:p>
                      <a:pPr algn="ctr">
                        <a:lnSpc>
                          <a:spcPct val="107000"/>
                        </a:lnSpc>
                        <a:spcAft>
                          <a:spcPts val="0"/>
                        </a:spcAft>
                      </a:pPr>
                      <a:r>
                        <a:rPr lang="en-ZA" sz="2400" dirty="0" smtClean="0">
                          <a:solidFill>
                            <a:schemeClr val="tx1"/>
                          </a:solidFill>
                          <a:effectLst/>
                        </a:rPr>
                        <a:t>5.3</a:t>
                      </a:r>
                      <a:endParaRPr lang="en-ZA"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ZA" sz="2400" b="0" dirty="0" smtClean="0">
                          <a:solidFill>
                            <a:schemeClr val="tx1"/>
                          </a:solidFill>
                          <a:effectLst/>
                        </a:rPr>
                        <a:t>No child marriage</a:t>
                      </a:r>
                      <a:endParaRPr lang="en-ZA"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2400" b="0" i="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87%</a:t>
                      </a:r>
                      <a:endParaRPr lang="en-ZA" sz="24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2400" b="0" i="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99%</a:t>
                      </a:r>
                      <a:endParaRPr lang="en-ZA" sz="24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1923372"/>
                  </a:ext>
                </a:extLst>
              </a:tr>
              <a:tr h="436645">
                <a:tc>
                  <a:txBody>
                    <a:bodyPr/>
                    <a:lstStyle/>
                    <a:p>
                      <a:pPr algn="ctr">
                        <a:lnSpc>
                          <a:spcPct val="107000"/>
                        </a:lnSpc>
                        <a:spcAft>
                          <a:spcPts val="0"/>
                        </a:spcAft>
                      </a:pPr>
                      <a:r>
                        <a:rPr lang="en-ZA" sz="2400" dirty="0" smtClean="0">
                          <a:solidFill>
                            <a:schemeClr val="tx1"/>
                          </a:solidFill>
                          <a:effectLst/>
                        </a:rPr>
                        <a:t>8.6</a:t>
                      </a:r>
                      <a:endParaRPr lang="en-ZA"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ZA" sz="2400" b="0" dirty="0" smtClean="0">
                          <a:solidFill>
                            <a:schemeClr val="tx1"/>
                          </a:solidFill>
                          <a:effectLst/>
                        </a:rPr>
                        <a:t>Education</a:t>
                      </a:r>
                      <a:r>
                        <a:rPr lang="en-ZA" sz="2400" b="0" baseline="0" dirty="0" smtClean="0">
                          <a:solidFill>
                            <a:schemeClr val="tx1"/>
                          </a:solidFill>
                          <a:effectLst/>
                        </a:rPr>
                        <a:t> enrolment</a:t>
                      </a:r>
                      <a:endParaRPr lang="en-ZA"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2400" b="0" i="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64%</a:t>
                      </a:r>
                      <a:endParaRPr lang="en-ZA" sz="24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2400" b="0" i="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57%</a:t>
                      </a:r>
                      <a:endParaRPr lang="en-ZA" sz="24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3746286"/>
                  </a:ext>
                </a:extLst>
              </a:tr>
              <a:tr h="436645">
                <a:tc>
                  <a:txBody>
                    <a:bodyPr/>
                    <a:lstStyle/>
                    <a:p>
                      <a:pPr algn="ctr">
                        <a:lnSpc>
                          <a:spcPct val="107000"/>
                        </a:lnSpc>
                        <a:spcAft>
                          <a:spcPts val="0"/>
                        </a:spcAft>
                      </a:pPr>
                      <a:r>
                        <a:rPr lang="en-ZA" sz="2400" dirty="0" smtClean="0">
                          <a:solidFill>
                            <a:schemeClr val="tx1"/>
                          </a:solidFill>
                          <a:effectLst/>
                        </a:rPr>
                        <a:t>8.6</a:t>
                      </a:r>
                      <a:endParaRPr lang="en-ZA"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ZA" sz="2400" b="0" dirty="0" smtClean="0">
                          <a:solidFill>
                            <a:schemeClr val="tx1"/>
                          </a:solidFill>
                          <a:effectLst/>
                        </a:rPr>
                        <a:t>&lt;3 hours per day on </a:t>
                      </a:r>
                      <a:r>
                        <a:rPr lang="en-ZA" sz="2400" b="0" dirty="0">
                          <a:solidFill>
                            <a:schemeClr val="tx1"/>
                          </a:solidFill>
                          <a:effectLst/>
                        </a:rPr>
                        <a:t>domestic tasks</a:t>
                      </a:r>
                      <a:endParaRPr lang="en-ZA"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2400" b="0" i="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27%</a:t>
                      </a:r>
                      <a:endParaRPr lang="en-ZA" sz="24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2400" b="0" i="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74%</a:t>
                      </a:r>
                      <a:endParaRPr lang="en-ZA" sz="24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7099603"/>
                  </a:ext>
                </a:extLst>
              </a:tr>
              <a:tr h="436645">
                <a:tc>
                  <a:txBody>
                    <a:bodyPr/>
                    <a:lstStyle/>
                    <a:p>
                      <a:pPr algn="ctr">
                        <a:lnSpc>
                          <a:spcPct val="107000"/>
                        </a:lnSpc>
                        <a:spcAft>
                          <a:spcPts val="0"/>
                        </a:spcAft>
                      </a:pPr>
                      <a:r>
                        <a:rPr lang="en-ZA" sz="2400" dirty="0" smtClean="0">
                          <a:solidFill>
                            <a:schemeClr val="tx1"/>
                          </a:solidFill>
                          <a:effectLst/>
                        </a:rPr>
                        <a:t>8.6</a:t>
                      </a:r>
                      <a:endParaRPr lang="en-ZA"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ZA" sz="2400" b="0" dirty="0" smtClean="0">
                          <a:solidFill>
                            <a:schemeClr val="tx1"/>
                          </a:solidFill>
                          <a:effectLst/>
                        </a:rPr>
                        <a:t>&gt;4</a:t>
                      </a:r>
                      <a:r>
                        <a:rPr lang="en-ZA" sz="2400" b="0" baseline="0" dirty="0" smtClean="0">
                          <a:solidFill>
                            <a:schemeClr val="tx1"/>
                          </a:solidFill>
                          <a:effectLst/>
                        </a:rPr>
                        <a:t> h</a:t>
                      </a:r>
                      <a:r>
                        <a:rPr lang="en-ZA" sz="2400" b="0" dirty="0" smtClean="0">
                          <a:solidFill>
                            <a:schemeClr val="tx1"/>
                          </a:solidFill>
                          <a:effectLst/>
                        </a:rPr>
                        <a:t>ours per day in </a:t>
                      </a:r>
                      <a:r>
                        <a:rPr lang="en-ZA" sz="2400" b="0" dirty="0">
                          <a:solidFill>
                            <a:schemeClr val="tx1"/>
                          </a:solidFill>
                          <a:effectLst/>
                        </a:rPr>
                        <a:t>paid </a:t>
                      </a:r>
                      <a:r>
                        <a:rPr lang="en-ZA" sz="2400" b="0" dirty="0" smtClean="0">
                          <a:solidFill>
                            <a:schemeClr val="tx1"/>
                          </a:solidFill>
                          <a:effectLst/>
                        </a:rPr>
                        <a:t>work</a:t>
                      </a:r>
                      <a:endParaRPr lang="en-ZA"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2400" b="0" i="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21%</a:t>
                      </a:r>
                      <a:endParaRPr lang="en-ZA" sz="24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2400" b="0" i="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47%</a:t>
                      </a:r>
                      <a:endParaRPr lang="en-ZA" sz="24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2662432"/>
                  </a:ext>
                </a:extLst>
              </a:tr>
            </a:tbl>
          </a:graphicData>
        </a:graphic>
      </p:graphicFrame>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38410" y="207601"/>
            <a:ext cx="769643" cy="769643"/>
          </a:xfrm>
          <a:prstGeom prst="rect">
            <a:avLst/>
          </a:prstGeom>
        </p:spPr>
      </p:pic>
    </p:spTree>
    <p:extLst>
      <p:ext uri="{BB962C8B-B14F-4D97-AF65-F5344CB8AC3E}">
        <p14:creationId xmlns:p14="http://schemas.microsoft.com/office/powerpoint/2010/main" val="337143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488" y="123742"/>
            <a:ext cx="10515600" cy="1387558"/>
          </a:xfrm>
        </p:spPr>
        <p:txBody>
          <a:bodyPr>
            <a:normAutofit/>
          </a:bodyPr>
          <a:lstStyle/>
          <a:p>
            <a:r>
              <a:rPr lang="en-US" b="1" dirty="0" smtClean="0">
                <a:solidFill>
                  <a:srgbClr val="F49D00"/>
                </a:solidFill>
                <a:latin typeface="+mn-lt"/>
              </a:rPr>
              <a:t>GENDER </a:t>
            </a:r>
            <a:r>
              <a:rPr lang="en-US" b="1" dirty="0" smtClean="0">
                <a:solidFill>
                  <a:srgbClr val="F49D00"/>
                </a:solidFill>
                <a:latin typeface="+mn-lt"/>
              </a:rPr>
              <a:t>EQUALITY, </a:t>
            </a:r>
            <a:br>
              <a:rPr lang="en-US" b="1" dirty="0" smtClean="0">
                <a:solidFill>
                  <a:srgbClr val="F49D00"/>
                </a:solidFill>
                <a:latin typeface="+mn-lt"/>
              </a:rPr>
            </a:br>
            <a:r>
              <a:rPr lang="en-US" b="1" dirty="0" smtClean="0">
                <a:solidFill>
                  <a:srgbClr val="F49D00"/>
                </a:solidFill>
                <a:latin typeface="+mn-lt"/>
              </a:rPr>
              <a:t>HEALTH, AND EDUCATION</a:t>
            </a:r>
            <a:endParaRPr lang="en-GB" b="1" dirty="0">
              <a:solidFill>
                <a:srgbClr val="F49D00"/>
              </a:solidFill>
              <a:latin typeface="+mn-lt"/>
            </a:endParaRPr>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9797" y="1635522"/>
            <a:ext cx="8439339" cy="4610295"/>
          </a:xfrm>
          <a:prstGeom prst="rect">
            <a:avLst/>
          </a:prstGeom>
          <a:noFill/>
          <a:ln>
            <a:noFill/>
          </a:ln>
        </p:spPr>
      </p:pic>
      <p:sp>
        <p:nvSpPr>
          <p:cNvPr id="9" name="Rectangle 8">
            <a:extLst>
              <a:ext uri="{FF2B5EF4-FFF2-40B4-BE49-F238E27FC236}">
                <a16:creationId xmlns:a16="http://schemas.microsoft.com/office/drawing/2014/main" id="{EF7EE8CA-F111-D743-BAAA-FA4FD3C073A4}"/>
              </a:ext>
            </a:extLst>
          </p:cNvPr>
          <p:cNvSpPr/>
          <p:nvPr/>
        </p:nvSpPr>
        <p:spPr>
          <a:xfrm>
            <a:off x="0" y="6494023"/>
            <a:ext cx="11513230" cy="338554"/>
          </a:xfrm>
          <a:prstGeom prst="rect">
            <a:avLst/>
          </a:prstGeom>
        </p:spPr>
        <p:txBody>
          <a:bodyPr wrap="square">
            <a:spAutoFit/>
          </a:bodyPr>
          <a:lstStyle/>
          <a:p>
            <a:r>
              <a:rPr lang="en-GB" sz="1600" dirty="0">
                <a:latin typeface="Univers Condensed" panose="020B0506020202050204"/>
              </a:rPr>
              <a:t>No </a:t>
            </a:r>
            <a:r>
              <a:rPr lang="en-GB" sz="1600" dirty="0" smtClean="0">
                <a:latin typeface="Univers Condensed" panose="020B0506020202050204"/>
              </a:rPr>
              <a:t>evidence: </a:t>
            </a:r>
            <a:r>
              <a:rPr lang="en-US" sz="1600" dirty="0" smtClean="0">
                <a:latin typeface="Univers Condensed" panose="020B0506020202050204"/>
              </a:rPr>
              <a:t>Not underweight, very good health, knowledge about STIs, &lt;3hrs per day on domestic tasks, &gt;4hrs per day in paid work </a:t>
            </a:r>
            <a:endParaRPr lang="en-GB" sz="1600" dirty="0">
              <a:latin typeface="Univers Condensed" panose="020B0506020202050204"/>
            </a:endParaRPr>
          </a:p>
        </p:txBody>
      </p:sp>
      <p:pic>
        <p:nvPicPr>
          <p:cNvPr id="5" name="Picture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938410" y="207601"/>
            <a:ext cx="769643" cy="769643"/>
          </a:xfrm>
          <a:prstGeom prst="rect">
            <a:avLst/>
          </a:prstGeom>
        </p:spPr>
      </p:pic>
    </p:spTree>
    <p:extLst>
      <p:ext uri="{BB962C8B-B14F-4D97-AF65-F5344CB8AC3E}">
        <p14:creationId xmlns:p14="http://schemas.microsoft.com/office/powerpoint/2010/main" val="228598219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GUID" val="f5f65a81-4c2e-423f-9eaa-47a9d32bb344"/>
</p:tagLst>
</file>

<file path=ppt/theme/theme1.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C617633D9DA1429FD18118B9918E27" ma:contentTypeVersion="13" ma:contentTypeDescription="Create a new document." ma:contentTypeScope="" ma:versionID="c418049f55abf85f32c04361051a2076">
  <xsd:schema xmlns:xsd="http://www.w3.org/2001/XMLSchema" xmlns:xs="http://www.w3.org/2001/XMLSchema" xmlns:p="http://schemas.microsoft.com/office/2006/metadata/properties" xmlns:ns2="deb8fe03-0a70-457d-be20-bb98c727e22e" xmlns:ns3="375af5b2-8cea-45d5-b184-d6c522a311ad" targetNamespace="http://schemas.microsoft.com/office/2006/metadata/properties" ma:root="true" ma:fieldsID="0c9ca75980606e41bb82a43c5814b0e1" ns2:_="" ns3:_="">
    <xsd:import namespace="deb8fe03-0a70-457d-be20-bb98c727e22e"/>
    <xsd:import namespace="375af5b2-8cea-45d5-b184-d6c522a311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b8fe03-0a70-457d-be20-bb98c727e2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5af5b2-8cea-45d5-b184-d6c522a311a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73AF582-03FE-450F-B79E-ECF0E20A8355}"/>
</file>

<file path=customXml/itemProps2.xml><?xml version="1.0" encoding="utf-8"?>
<ds:datastoreItem xmlns:ds="http://schemas.openxmlformats.org/officeDocument/2006/customXml" ds:itemID="{2A9E7C5A-A5E1-4C14-AA95-34DBEEEDCB27}"/>
</file>

<file path=customXml/itemProps3.xml><?xml version="1.0" encoding="utf-8"?>
<ds:datastoreItem xmlns:ds="http://schemas.openxmlformats.org/officeDocument/2006/customXml" ds:itemID="{10629C12-7E91-49C8-B7C5-77833B51C5B1}"/>
</file>

<file path=docProps/app.xml><?xml version="1.0" encoding="utf-8"?>
<Properties xmlns="http://schemas.openxmlformats.org/officeDocument/2006/extended-properties" xmlns:vt="http://schemas.openxmlformats.org/officeDocument/2006/docPropsVTypes">
  <Template/>
  <TotalTime>0</TotalTime>
  <Words>1773</Words>
  <Application>Microsoft Office PowerPoint</Application>
  <PresentationFormat>Widescreen</PresentationFormat>
  <Paragraphs>288</Paragraphs>
  <Slides>17</Slides>
  <Notes>15</Notes>
  <HiddenSlides>4</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Roboto</vt:lpstr>
      <vt:lpstr>Roboto Cn</vt:lpstr>
      <vt:lpstr>Times New Roman</vt:lpstr>
      <vt:lpstr>Univers Condensed</vt:lpstr>
      <vt:lpstr>Office Theme</vt:lpstr>
      <vt:lpstr>Impacts of the Ethiopian Health Extension Programme (HEP) on adolescent health and wellbeing </vt:lpstr>
      <vt:lpstr>PowerPoint Presentation</vt:lpstr>
      <vt:lpstr>PowerPoint Presentation</vt:lpstr>
      <vt:lpstr>PowerPoint Presentation</vt:lpstr>
      <vt:lpstr>PowerPoint Presentation</vt:lpstr>
      <vt:lpstr>PowerPoint Presentation</vt:lpstr>
      <vt:lpstr>PowerPoint Presentation</vt:lpstr>
      <vt:lpstr>ELEVEN OUTCOMES </vt:lpstr>
      <vt:lpstr>GENDER EQUALITY,  HEALTH, AND EDUCATION</vt:lpstr>
      <vt:lpstr>PowerPoint Presentation</vt:lpstr>
      <vt:lpstr>PowerPoint Presentation</vt:lpstr>
      <vt:lpstr>MAIN FINDINGS: EDUCATION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2020-01-22T08:21:59Z</dcterms:created>
  <dcterms:modified xsi:type="dcterms:W3CDTF">2021-06-18T18:36:59Z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0x010100DBC617633D9DA1429FD18118B9918E27</vt:lpwstr>
  </property>
</Properties>
</file>