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387" r:id="rId5"/>
    <p:sldId id="258" r:id="rId6"/>
    <p:sldId id="2605" r:id="rId7"/>
    <p:sldId id="2672" r:id="rId8"/>
    <p:sldId id="2610" r:id="rId9"/>
    <p:sldId id="2640" r:id="rId10"/>
    <p:sldId id="2641" r:id="rId11"/>
    <p:sldId id="2643" r:id="rId12"/>
    <p:sldId id="2654" r:id="rId13"/>
    <p:sldId id="2673" r:id="rId14"/>
    <p:sldId id="2674" r:id="rId15"/>
    <p:sldId id="2675" r:id="rId16"/>
    <p:sldId id="2676" r:id="rId17"/>
    <p:sldId id="2677" r:id="rId18"/>
    <p:sldId id="2615" r:id="rId19"/>
    <p:sldId id="2637" r:id="rId20"/>
    <p:sldId id="2623" r:id="rId21"/>
    <p:sldId id="2679" r:id="rId2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0AB95C-6466-C440-B310-F7CC4436F801}">
          <p14:sldIdLst>
            <p14:sldId id="2387"/>
            <p14:sldId id="258"/>
            <p14:sldId id="2605"/>
            <p14:sldId id="2672"/>
            <p14:sldId id="2610"/>
            <p14:sldId id="2640"/>
            <p14:sldId id="2641"/>
            <p14:sldId id="2643"/>
            <p14:sldId id="2654"/>
            <p14:sldId id="2673"/>
            <p14:sldId id="2674"/>
            <p14:sldId id="2675"/>
            <p14:sldId id="2676"/>
            <p14:sldId id="2677"/>
            <p14:sldId id="2615"/>
            <p14:sldId id="2637"/>
            <p14:sldId id="2623"/>
            <p14:sldId id="2679"/>
          </p14:sldIdLst>
        </p14:section>
      </p14:sectionLst>
    </p:ext>
    <p:ext uri="{EFAFB233-063F-42B5-8137-9DF3F51BA10A}">
      <p15:sldGuideLst xmlns:p15="http://schemas.microsoft.com/office/powerpoint/2012/main">
        <p15:guide id="7" pos="7654" userDrawn="1">
          <p15:clr>
            <a:srgbClr val="A4A3A4"/>
          </p15:clr>
        </p15:guide>
        <p15:guide id="18" pos="14302" userDrawn="1">
          <p15:clr>
            <a:srgbClr val="A4A3A4"/>
          </p15:clr>
        </p15:guide>
        <p15:guide id="21" orient="horz" pos="4296" userDrawn="1">
          <p15:clr>
            <a:srgbClr val="A4A3A4"/>
          </p15:clr>
        </p15:guide>
        <p15:guide id="22" pos="1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321"/>
    <a:srgbClr val="FAF8FC"/>
    <a:srgbClr val="000000"/>
    <a:srgbClr val="FF0000"/>
    <a:srgbClr val="D6AE7E"/>
    <a:srgbClr val="B8BBC1"/>
    <a:srgbClr val="F4F3F5"/>
    <a:srgbClr val="F3F3F3"/>
    <a:srgbClr val="AA8A78"/>
    <a:srgbClr val="556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6" autoAdjust="0"/>
    <p:restoredTop sz="93069" autoAdjust="0"/>
  </p:normalViewPr>
  <p:slideViewPr>
    <p:cSldViewPr snapToGrid="0" snapToObjects="1">
      <p:cViewPr varScale="1">
        <p:scale>
          <a:sx n="39" d="100"/>
          <a:sy n="39" d="100"/>
        </p:scale>
        <p:origin x="2438" y="120"/>
      </p:cViewPr>
      <p:guideLst>
        <p:guide pos="7654"/>
        <p:guide pos="14302"/>
        <p:guide orient="horz" pos="4296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04" d="100"/>
          <a:sy n="104" d="100"/>
        </p:scale>
        <p:origin x="28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a Surralles Solsona" userId="5b079a50-c30e-426c-81c1-9a1baf43d982" providerId="ADAL" clId="{722DF31E-071B-451A-9549-AC76D841A48F}"/>
    <pc:docChg chg="addSld delSld modSld modSection">
      <pc:chgData name="Laia Surralles Solsona" userId="5b079a50-c30e-426c-81c1-9a1baf43d982" providerId="ADAL" clId="{722DF31E-071B-451A-9549-AC76D841A48F}" dt="2021-09-15T11:04:01.096" v="16" actId="1076"/>
      <pc:docMkLst>
        <pc:docMk/>
      </pc:docMkLst>
      <pc:sldChg chg="modSp mod">
        <pc:chgData name="Laia Surralles Solsona" userId="5b079a50-c30e-426c-81c1-9a1baf43d982" providerId="ADAL" clId="{722DF31E-071B-451A-9549-AC76D841A48F}" dt="2021-09-15T11:04:01.096" v="16" actId="1076"/>
        <pc:sldMkLst>
          <pc:docMk/>
          <pc:sldMk cId="1228396295" sldId="2615"/>
        </pc:sldMkLst>
        <pc:spChg chg="mod">
          <ac:chgData name="Laia Surralles Solsona" userId="5b079a50-c30e-426c-81c1-9a1baf43d982" providerId="ADAL" clId="{722DF31E-071B-451A-9549-AC76D841A48F}" dt="2021-09-15T11:04:01.096" v="16" actId="1076"/>
          <ac:spMkLst>
            <pc:docMk/>
            <pc:sldMk cId="1228396295" sldId="2615"/>
            <ac:spMk id="6" creationId="{8389AD4F-89D4-6049-A993-358CB2C3C7FB}"/>
          </ac:spMkLst>
        </pc:spChg>
        <pc:spChg chg="mod">
          <ac:chgData name="Laia Surralles Solsona" userId="5b079a50-c30e-426c-81c1-9a1baf43d982" providerId="ADAL" clId="{722DF31E-071B-451A-9549-AC76D841A48F}" dt="2021-09-15T11:03:59.008" v="15" actId="1076"/>
          <ac:spMkLst>
            <pc:docMk/>
            <pc:sldMk cId="1228396295" sldId="2615"/>
            <ac:spMk id="7" creationId="{0E830F42-F582-E848-B56C-C8824E93303D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26.636" v="9" actId="1076"/>
        <pc:sldMkLst>
          <pc:docMk/>
          <pc:sldMk cId="673415315" sldId="2654"/>
        </pc:sldMkLst>
        <pc:spChg chg="mod">
          <ac:chgData name="Laia Surralles Solsona" userId="5b079a50-c30e-426c-81c1-9a1baf43d982" providerId="ADAL" clId="{722DF31E-071B-451A-9549-AC76D841A48F}" dt="2021-09-15T11:03:24.006" v="8" actId="1076"/>
          <ac:spMkLst>
            <pc:docMk/>
            <pc:sldMk cId="673415315" sldId="2654"/>
            <ac:spMk id="32" creationId="{00000000-0000-0000-0000-000000000000}"/>
          </ac:spMkLst>
        </pc:spChg>
        <pc:spChg chg="mod">
          <ac:chgData name="Laia Surralles Solsona" userId="5b079a50-c30e-426c-81c1-9a1baf43d982" providerId="ADAL" clId="{722DF31E-071B-451A-9549-AC76D841A48F}" dt="2021-09-15T11:03:26.636" v="9" actId="1076"/>
          <ac:spMkLst>
            <pc:docMk/>
            <pc:sldMk cId="673415315" sldId="2654"/>
            <ac:spMk id="34" creationId="{00000000-0000-0000-0000-000000000000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16.933" v="7" actId="1076"/>
        <pc:sldMkLst>
          <pc:docMk/>
          <pc:sldMk cId="3216373679" sldId="2672"/>
        </pc:sldMkLst>
        <pc:spChg chg="mod">
          <ac:chgData name="Laia Surralles Solsona" userId="5b079a50-c30e-426c-81c1-9a1baf43d982" providerId="ADAL" clId="{722DF31E-071B-451A-9549-AC76D841A48F}" dt="2021-09-15T11:03:13.659" v="6" actId="1076"/>
          <ac:spMkLst>
            <pc:docMk/>
            <pc:sldMk cId="3216373679" sldId="2672"/>
            <ac:spMk id="10" creationId="{7FCFDA56-5671-5845-B905-25C078705599}"/>
          </ac:spMkLst>
        </pc:spChg>
        <pc:spChg chg="mod">
          <ac:chgData name="Laia Surralles Solsona" userId="5b079a50-c30e-426c-81c1-9a1baf43d982" providerId="ADAL" clId="{722DF31E-071B-451A-9549-AC76D841A48F}" dt="2021-09-15T11:03:16.933" v="7" actId="1076"/>
          <ac:spMkLst>
            <pc:docMk/>
            <pc:sldMk cId="3216373679" sldId="2672"/>
            <ac:spMk id="11" creationId="{3F2E8C53-217F-3A45-9F6E-4788B351D133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31.213" v="10" actId="1076"/>
        <pc:sldMkLst>
          <pc:docMk/>
          <pc:sldMk cId="1377463893" sldId="2673"/>
        </pc:sldMkLst>
        <pc:spChg chg="mod">
          <ac:chgData name="Laia Surralles Solsona" userId="5b079a50-c30e-426c-81c1-9a1baf43d982" providerId="ADAL" clId="{722DF31E-071B-451A-9549-AC76D841A48F}" dt="2021-09-15T11:03:31.213" v="10" actId="1076"/>
          <ac:spMkLst>
            <pc:docMk/>
            <pc:sldMk cId="1377463893" sldId="2673"/>
            <ac:spMk id="5" creationId="{CEC12D17-E875-EC49-821B-A663D29EEA25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35.732" v="11" actId="1076"/>
        <pc:sldMkLst>
          <pc:docMk/>
          <pc:sldMk cId="398397774" sldId="2674"/>
        </pc:sldMkLst>
        <pc:spChg chg="mod">
          <ac:chgData name="Laia Surralles Solsona" userId="5b079a50-c30e-426c-81c1-9a1baf43d982" providerId="ADAL" clId="{722DF31E-071B-451A-9549-AC76D841A48F}" dt="2021-09-15T11:03:35.732" v="11" actId="1076"/>
          <ac:spMkLst>
            <pc:docMk/>
            <pc:sldMk cId="398397774" sldId="2674"/>
            <ac:spMk id="5" creationId="{CEC12D17-E875-EC49-821B-A663D29EEA25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41.535" v="12" actId="1076"/>
        <pc:sldMkLst>
          <pc:docMk/>
          <pc:sldMk cId="4145707849" sldId="2675"/>
        </pc:sldMkLst>
        <pc:spChg chg="mod">
          <ac:chgData name="Laia Surralles Solsona" userId="5b079a50-c30e-426c-81c1-9a1baf43d982" providerId="ADAL" clId="{722DF31E-071B-451A-9549-AC76D841A48F}" dt="2021-09-15T11:03:41.535" v="12" actId="1076"/>
          <ac:spMkLst>
            <pc:docMk/>
            <pc:sldMk cId="4145707849" sldId="2675"/>
            <ac:spMk id="5" creationId="{CEC12D17-E875-EC49-821B-A663D29EEA25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44.933" v="13" actId="1076"/>
        <pc:sldMkLst>
          <pc:docMk/>
          <pc:sldMk cId="4224675468" sldId="2676"/>
        </pc:sldMkLst>
        <pc:spChg chg="mod">
          <ac:chgData name="Laia Surralles Solsona" userId="5b079a50-c30e-426c-81c1-9a1baf43d982" providerId="ADAL" clId="{722DF31E-071B-451A-9549-AC76D841A48F}" dt="2021-09-15T11:03:44.933" v="13" actId="1076"/>
          <ac:spMkLst>
            <pc:docMk/>
            <pc:sldMk cId="4224675468" sldId="2676"/>
            <ac:spMk id="5" creationId="{CEC12D17-E875-EC49-821B-A663D29EEA25}"/>
          </ac:spMkLst>
        </pc:spChg>
      </pc:sldChg>
      <pc:sldChg chg="modSp mod">
        <pc:chgData name="Laia Surralles Solsona" userId="5b079a50-c30e-426c-81c1-9a1baf43d982" providerId="ADAL" clId="{722DF31E-071B-451A-9549-AC76D841A48F}" dt="2021-09-15T11:03:52.176" v="14" actId="1076"/>
        <pc:sldMkLst>
          <pc:docMk/>
          <pc:sldMk cId="1255819075" sldId="2677"/>
        </pc:sldMkLst>
        <pc:spChg chg="mod">
          <ac:chgData name="Laia Surralles Solsona" userId="5b079a50-c30e-426c-81c1-9a1baf43d982" providerId="ADAL" clId="{722DF31E-071B-451A-9549-AC76D841A48F}" dt="2021-09-15T11:03:52.176" v="14" actId="1076"/>
          <ac:spMkLst>
            <pc:docMk/>
            <pc:sldMk cId="1255819075" sldId="2677"/>
            <ac:spMk id="5" creationId="{CEC12D17-E875-EC49-821B-A663D29EEA25}"/>
          </ac:spMkLst>
        </pc:spChg>
      </pc:sldChg>
      <pc:sldChg chg="addSp modSp new del mod">
        <pc:chgData name="Laia Surralles Solsona" userId="5b079a50-c30e-426c-81c1-9a1baf43d982" providerId="ADAL" clId="{722DF31E-071B-451A-9549-AC76D841A48F}" dt="2021-09-15T08:59:22.966" v="5" actId="47"/>
        <pc:sldMkLst>
          <pc:docMk/>
          <pc:sldMk cId="2310558988" sldId="2680"/>
        </pc:sldMkLst>
        <pc:picChg chg="add mod">
          <ac:chgData name="Laia Surralles Solsona" userId="5b079a50-c30e-426c-81c1-9a1baf43d982" providerId="ADAL" clId="{722DF31E-071B-451A-9549-AC76D841A48F}" dt="2021-09-15T08:58:16.045" v="4" actId="1076"/>
          <ac:picMkLst>
            <pc:docMk/>
            <pc:sldMk cId="2310558988" sldId="2680"/>
            <ac:picMk id="4" creationId="{F0CF20AE-043A-403E-98E3-AFE590DD413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C6066-6C48-8D4C-A3D5-5484F1755AD9}" type="doc">
      <dgm:prSet loTypeId="urn:microsoft.com/office/officeart/2005/8/layout/hChevron3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F4E4828-C874-5E48-AF7E-018D14517B7B}">
      <dgm:prSet phldrT="[Text]"/>
      <dgm:spPr>
        <a:solidFill>
          <a:srgbClr val="A01B13"/>
        </a:solidFill>
        <a:ln>
          <a:solidFill>
            <a:schemeClr val="bg1"/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en-US" dirty="0"/>
            <a:t>Phase I: </a:t>
          </a:r>
        </a:p>
        <a:p>
          <a:pPr algn="l">
            <a:spcAft>
              <a:spcPct val="35000"/>
            </a:spcAft>
          </a:pPr>
          <a:r>
            <a:rPr lang="en-US" dirty="0"/>
            <a:t>Evidence Review</a:t>
          </a:r>
        </a:p>
      </dgm:t>
    </dgm:pt>
    <dgm:pt modelId="{B4718841-ADB1-5747-9DD4-2C0B98B8CAB2}" type="parTrans" cxnId="{73DF1919-AD43-1D46-B0B8-9029A379B7F9}">
      <dgm:prSet/>
      <dgm:spPr/>
      <dgm:t>
        <a:bodyPr/>
        <a:lstStyle/>
        <a:p>
          <a:endParaRPr lang="en-US"/>
        </a:p>
      </dgm:t>
    </dgm:pt>
    <dgm:pt modelId="{960B9354-380A-E548-A565-C4F64CE6B019}" type="sibTrans" cxnId="{73DF1919-AD43-1D46-B0B8-9029A379B7F9}">
      <dgm:prSet/>
      <dgm:spPr/>
      <dgm:t>
        <a:bodyPr/>
        <a:lstStyle/>
        <a:p>
          <a:endParaRPr lang="en-US"/>
        </a:p>
      </dgm:t>
    </dgm:pt>
    <dgm:pt modelId="{29DD42E9-8967-E84C-B884-3FB05B387E7B}">
      <dgm:prSet phldrT="[Text]"/>
      <dgm:spPr>
        <a:solidFill>
          <a:srgbClr val="A01B13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dirty="0"/>
            <a:t>Phase II: </a:t>
          </a:r>
        </a:p>
        <a:p>
          <a:pPr algn="l">
            <a:spcAft>
              <a:spcPts val="0"/>
            </a:spcAft>
          </a:pPr>
          <a:r>
            <a:rPr lang="en-US" dirty="0"/>
            <a:t>Formative Research</a:t>
          </a:r>
        </a:p>
      </dgm:t>
    </dgm:pt>
    <dgm:pt modelId="{3F862819-EAEC-9747-98FD-7C6B60EBAC56}" type="parTrans" cxnId="{052513E9-0F08-AC4D-AD51-710E4E9702A1}">
      <dgm:prSet/>
      <dgm:spPr/>
      <dgm:t>
        <a:bodyPr/>
        <a:lstStyle/>
        <a:p>
          <a:endParaRPr lang="en-US"/>
        </a:p>
      </dgm:t>
    </dgm:pt>
    <dgm:pt modelId="{B03567A1-F293-674B-816F-79D43ACE58AD}" type="sibTrans" cxnId="{052513E9-0F08-AC4D-AD51-710E4E9702A1}">
      <dgm:prSet/>
      <dgm:spPr/>
      <dgm:t>
        <a:bodyPr/>
        <a:lstStyle/>
        <a:p>
          <a:endParaRPr lang="en-US"/>
        </a:p>
      </dgm:t>
    </dgm:pt>
    <dgm:pt modelId="{217F59F6-D8F4-E741-9AC1-582AD8683C93}">
      <dgm:prSet phldrT="[Text]"/>
      <dgm:spPr>
        <a:solidFill>
          <a:srgbClr val="A01B13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dirty="0"/>
            <a:t>Phase III: </a:t>
          </a:r>
        </a:p>
        <a:p>
          <a:pPr algn="l">
            <a:spcAft>
              <a:spcPts val="0"/>
            </a:spcAft>
          </a:pPr>
          <a:r>
            <a:rPr lang="en-US" dirty="0"/>
            <a:t>Pilot &amp; Evaluation </a:t>
          </a:r>
        </a:p>
      </dgm:t>
    </dgm:pt>
    <dgm:pt modelId="{557B9C97-35F5-E24A-A672-A5E93AD318CC}" type="parTrans" cxnId="{1D0F98A2-1E2A-C74D-9FBC-284CEE7ADC35}">
      <dgm:prSet/>
      <dgm:spPr/>
      <dgm:t>
        <a:bodyPr/>
        <a:lstStyle/>
        <a:p>
          <a:endParaRPr lang="en-US"/>
        </a:p>
      </dgm:t>
    </dgm:pt>
    <dgm:pt modelId="{611E4E91-E6AA-0A41-AAB8-A22F3A6E6B54}" type="sibTrans" cxnId="{1D0F98A2-1E2A-C74D-9FBC-284CEE7ADC35}">
      <dgm:prSet/>
      <dgm:spPr/>
      <dgm:t>
        <a:bodyPr/>
        <a:lstStyle/>
        <a:p>
          <a:endParaRPr lang="en-US"/>
        </a:p>
      </dgm:t>
    </dgm:pt>
    <dgm:pt modelId="{07B45F79-172D-6649-A7FC-96841A50ED58}" type="pres">
      <dgm:prSet presAssocID="{1BAC6066-6C48-8D4C-A3D5-5484F1755AD9}" presName="Name0" presStyleCnt="0">
        <dgm:presLayoutVars>
          <dgm:dir/>
          <dgm:resizeHandles val="exact"/>
        </dgm:presLayoutVars>
      </dgm:prSet>
      <dgm:spPr/>
    </dgm:pt>
    <dgm:pt modelId="{94D8CC51-57E3-4342-9A91-D1A735E00FA3}" type="pres">
      <dgm:prSet presAssocID="{4F4E4828-C874-5E48-AF7E-018D14517B7B}" presName="parTxOnly" presStyleLbl="node1" presStyleIdx="0" presStyleCnt="3">
        <dgm:presLayoutVars>
          <dgm:bulletEnabled val="1"/>
        </dgm:presLayoutVars>
      </dgm:prSet>
      <dgm:spPr/>
    </dgm:pt>
    <dgm:pt modelId="{80751695-CE9A-C247-BD18-2406504DA4EC}" type="pres">
      <dgm:prSet presAssocID="{960B9354-380A-E548-A565-C4F64CE6B019}" presName="parSpace" presStyleCnt="0"/>
      <dgm:spPr/>
    </dgm:pt>
    <dgm:pt modelId="{17B4F297-8D39-E846-8148-B467A1455755}" type="pres">
      <dgm:prSet presAssocID="{29DD42E9-8967-E84C-B884-3FB05B387E7B}" presName="parTxOnly" presStyleLbl="node1" presStyleIdx="1" presStyleCnt="3" custScaleX="108581">
        <dgm:presLayoutVars>
          <dgm:bulletEnabled val="1"/>
        </dgm:presLayoutVars>
      </dgm:prSet>
      <dgm:spPr/>
    </dgm:pt>
    <dgm:pt modelId="{FB598024-247C-C14C-BF40-8294A7208D6D}" type="pres">
      <dgm:prSet presAssocID="{B03567A1-F293-674B-816F-79D43ACE58AD}" presName="parSpace" presStyleCnt="0"/>
      <dgm:spPr/>
    </dgm:pt>
    <dgm:pt modelId="{A5DC8B5C-DD52-F74D-8FC5-EDB54F93339D}" type="pres">
      <dgm:prSet presAssocID="{217F59F6-D8F4-E741-9AC1-582AD8683C9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BDDA30C-C23D-2048-9868-971A763C5755}" type="presOf" srcId="{29DD42E9-8967-E84C-B884-3FB05B387E7B}" destId="{17B4F297-8D39-E846-8148-B467A1455755}" srcOrd="0" destOrd="0" presId="urn:microsoft.com/office/officeart/2005/8/layout/hChevron3"/>
    <dgm:cxn modelId="{73DF1919-AD43-1D46-B0B8-9029A379B7F9}" srcId="{1BAC6066-6C48-8D4C-A3D5-5484F1755AD9}" destId="{4F4E4828-C874-5E48-AF7E-018D14517B7B}" srcOrd="0" destOrd="0" parTransId="{B4718841-ADB1-5747-9DD4-2C0B98B8CAB2}" sibTransId="{960B9354-380A-E548-A565-C4F64CE6B019}"/>
    <dgm:cxn modelId="{EAAE9C9A-A228-2645-8AA4-D8B16F8C6B1A}" type="presOf" srcId="{1BAC6066-6C48-8D4C-A3D5-5484F1755AD9}" destId="{07B45F79-172D-6649-A7FC-96841A50ED58}" srcOrd="0" destOrd="0" presId="urn:microsoft.com/office/officeart/2005/8/layout/hChevron3"/>
    <dgm:cxn modelId="{1D0F98A2-1E2A-C74D-9FBC-284CEE7ADC35}" srcId="{1BAC6066-6C48-8D4C-A3D5-5484F1755AD9}" destId="{217F59F6-D8F4-E741-9AC1-582AD8683C93}" srcOrd="2" destOrd="0" parTransId="{557B9C97-35F5-E24A-A672-A5E93AD318CC}" sibTransId="{611E4E91-E6AA-0A41-AAB8-A22F3A6E6B54}"/>
    <dgm:cxn modelId="{77CDA9E2-3EDF-C044-B94D-C1CD1426FF02}" type="presOf" srcId="{217F59F6-D8F4-E741-9AC1-582AD8683C93}" destId="{A5DC8B5C-DD52-F74D-8FC5-EDB54F93339D}" srcOrd="0" destOrd="0" presId="urn:microsoft.com/office/officeart/2005/8/layout/hChevron3"/>
    <dgm:cxn modelId="{FFB0F5E5-B025-BE49-9A69-659BB9953E1F}" type="presOf" srcId="{4F4E4828-C874-5E48-AF7E-018D14517B7B}" destId="{94D8CC51-57E3-4342-9A91-D1A735E00FA3}" srcOrd="0" destOrd="0" presId="urn:microsoft.com/office/officeart/2005/8/layout/hChevron3"/>
    <dgm:cxn modelId="{052513E9-0F08-AC4D-AD51-710E4E9702A1}" srcId="{1BAC6066-6C48-8D4C-A3D5-5484F1755AD9}" destId="{29DD42E9-8967-E84C-B884-3FB05B387E7B}" srcOrd="1" destOrd="0" parTransId="{3F862819-EAEC-9747-98FD-7C6B60EBAC56}" sibTransId="{B03567A1-F293-674B-816F-79D43ACE58AD}"/>
    <dgm:cxn modelId="{E6E4797A-D5D4-3E4C-8CA2-80E8D7F9EA39}" type="presParOf" srcId="{07B45F79-172D-6649-A7FC-96841A50ED58}" destId="{94D8CC51-57E3-4342-9A91-D1A735E00FA3}" srcOrd="0" destOrd="0" presId="urn:microsoft.com/office/officeart/2005/8/layout/hChevron3"/>
    <dgm:cxn modelId="{8C940262-A49F-2844-B85A-BDB93A72151D}" type="presParOf" srcId="{07B45F79-172D-6649-A7FC-96841A50ED58}" destId="{80751695-CE9A-C247-BD18-2406504DA4EC}" srcOrd="1" destOrd="0" presId="urn:microsoft.com/office/officeart/2005/8/layout/hChevron3"/>
    <dgm:cxn modelId="{265FD78A-3B43-014D-8DF9-0769A1B9C0AA}" type="presParOf" srcId="{07B45F79-172D-6649-A7FC-96841A50ED58}" destId="{17B4F297-8D39-E846-8148-B467A1455755}" srcOrd="2" destOrd="0" presId="urn:microsoft.com/office/officeart/2005/8/layout/hChevron3"/>
    <dgm:cxn modelId="{C9D6198F-499C-3543-9896-B453B29CF326}" type="presParOf" srcId="{07B45F79-172D-6649-A7FC-96841A50ED58}" destId="{FB598024-247C-C14C-BF40-8294A7208D6D}" srcOrd="3" destOrd="0" presId="urn:microsoft.com/office/officeart/2005/8/layout/hChevron3"/>
    <dgm:cxn modelId="{7A66C353-9E4E-B744-8DB6-81702E6FC007}" type="presParOf" srcId="{07B45F79-172D-6649-A7FC-96841A50ED58}" destId="{A5DC8B5C-DD52-F74D-8FC5-EDB54F93339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CC51-57E3-4342-9A91-D1A735E00FA3}">
      <dsp:nvSpPr>
        <dsp:cNvPr id="0" name=""/>
        <dsp:cNvSpPr/>
      </dsp:nvSpPr>
      <dsp:spPr>
        <a:xfrm>
          <a:off x="7647" y="0"/>
          <a:ext cx="8249429" cy="2452727"/>
        </a:xfrm>
        <a:prstGeom prst="homePlate">
          <a:avLst/>
        </a:prstGeom>
        <a:solidFill>
          <a:srgbClr val="A01B13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49352" rIns="74676" bIns="149352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600" kern="1200" dirty="0"/>
            <a:t>Phase I: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Evidence Review</a:t>
          </a:r>
        </a:p>
      </dsp:txBody>
      <dsp:txXfrm>
        <a:off x="7647" y="0"/>
        <a:ext cx="7636247" cy="2452727"/>
      </dsp:txXfrm>
    </dsp:sp>
    <dsp:sp modelId="{17B4F297-8D39-E846-8148-B467A1455755}">
      <dsp:nvSpPr>
        <dsp:cNvPr id="0" name=""/>
        <dsp:cNvSpPr/>
      </dsp:nvSpPr>
      <dsp:spPr>
        <a:xfrm>
          <a:off x="6607190" y="0"/>
          <a:ext cx="8957313" cy="2452727"/>
        </a:xfrm>
        <a:prstGeom prst="chevron">
          <a:avLst/>
        </a:prstGeom>
        <a:solidFill>
          <a:srgbClr val="A01B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149352" rIns="74676" bIns="149352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600" kern="1200" dirty="0"/>
            <a:t>Phase II: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600" kern="1200" dirty="0"/>
            <a:t>Formative Research</a:t>
          </a:r>
        </a:p>
      </dsp:txBody>
      <dsp:txXfrm>
        <a:off x="7833554" y="0"/>
        <a:ext cx="6504586" cy="2452727"/>
      </dsp:txXfrm>
    </dsp:sp>
    <dsp:sp modelId="{A5DC8B5C-DD52-F74D-8FC5-EDB54F93339D}">
      <dsp:nvSpPr>
        <dsp:cNvPr id="0" name=""/>
        <dsp:cNvSpPr/>
      </dsp:nvSpPr>
      <dsp:spPr>
        <a:xfrm>
          <a:off x="13914618" y="0"/>
          <a:ext cx="8249429" cy="2452727"/>
        </a:xfrm>
        <a:prstGeom prst="chevron">
          <a:avLst/>
        </a:prstGeom>
        <a:solidFill>
          <a:srgbClr val="A01B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28" tIns="149352" rIns="74676" bIns="149352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600" kern="1200" dirty="0"/>
            <a:t>Phase III: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600" kern="1200" dirty="0"/>
            <a:t>Pilot &amp; Evaluation </a:t>
          </a:r>
        </a:p>
      </dsp:txBody>
      <dsp:txXfrm>
        <a:off x="15140982" y="0"/>
        <a:ext cx="5796702" cy="245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3106C6-3E43-AA44-862E-C45D9381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35E9B-F6C1-AA4B-8641-9B30BBAD9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6356-DD7B-9640-B6CE-919EB894B28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24E2B-095C-2543-BD9A-5D33E37E1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B0B87-2B24-A942-9381-A3610FD76B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0B5A-CA65-3D42-BE3E-E2DE40A09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6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199120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180829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Clare</a:t>
            </a:r>
          </a:p>
        </p:txBody>
      </p:sp>
    </p:spTree>
    <p:extLst>
      <p:ext uri="{BB962C8B-B14F-4D97-AF65-F5344CB8AC3E}">
        <p14:creationId xmlns:p14="http://schemas.microsoft.com/office/powerpoint/2010/main" val="168603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Clare</a:t>
            </a:r>
          </a:p>
        </p:txBody>
      </p:sp>
    </p:spTree>
    <p:extLst>
      <p:ext uri="{BB962C8B-B14F-4D97-AF65-F5344CB8AC3E}">
        <p14:creationId xmlns:p14="http://schemas.microsoft.com/office/powerpoint/2010/main" val="59348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Clare</a:t>
            </a:r>
          </a:p>
        </p:txBody>
      </p:sp>
    </p:spTree>
    <p:extLst>
      <p:ext uri="{BB962C8B-B14F-4D97-AF65-F5344CB8AC3E}">
        <p14:creationId xmlns:p14="http://schemas.microsoft.com/office/powerpoint/2010/main" val="264866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1858801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168372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314055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342473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</p:spTree>
    <p:extLst>
      <p:ext uri="{BB962C8B-B14F-4D97-AF65-F5344CB8AC3E}">
        <p14:creationId xmlns:p14="http://schemas.microsoft.com/office/powerpoint/2010/main" val="231689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Julie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Julie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94% of ALL refugees in country, including Burundian and DRC</a:t>
            </a:r>
          </a:p>
        </p:txBody>
      </p:sp>
    </p:spTree>
    <p:extLst>
      <p:ext uri="{BB962C8B-B14F-4D97-AF65-F5344CB8AC3E}">
        <p14:creationId xmlns:p14="http://schemas.microsoft.com/office/powerpoint/2010/main" val="425686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Clare</a:t>
            </a:r>
          </a:p>
        </p:txBody>
      </p:sp>
    </p:spTree>
    <p:extLst>
      <p:ext uri="{BB962C8B-B14F-4D97-AF65-F5344CB8AC3E}">
        <p14:creationId xmlns:p14="http://schemas.microsoft.com/office/powerpoint/2010/main" val="301568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Clare</a:t>
            </a:r>
          </a:p>
        </p:txBody>
      </p:sp>
    </p:spTree>
    <p:extLst>
      <p:ext uri="{BB962C8B-B14F-4D97-AF65-F5344CB8AC3E}">
        <p14:creationId xmlns:p14="http://schemas.microsoft.com/office/powerpoint/2010/main" val="90462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Clare</a:t>
            </a:r>
            <a:endParaRPr lang="en-US" sz="2400" b="0" i="0" u="none" strike="noStrike" kern="1200" baseline="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pPr marL="342900" marR="0" lvl="0" indent="-3429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0" i="0" u="none" strike="noStrike" kern="1200" dirty="0">
              <a:solidFill>
                <a:schemeClr val="tx1"/>
              </a:solidFill>
              <a:effectLst/>
              <a:latin typeface="Calibri Light"/>
              <a:ea typeface="+mn-ea"/>
              <a:cs typeface="+mn-cs"/>
            </a:endParaRPr>
          </a:p>
          <a:p>
            <a:pPr marL="342900" marR="0" lvl="0" indent="-3429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Married: 9 in Jordan (9% of girls)</a:t>
            </a:r>
          </a:p>
          <a:p>
            <a:pPr marL="342900" marR="0" lvl="0" indent="-3429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Emancipated: 39 in Uganda (22% of girls)</a:t>
            </a:r>
          </a:p>
          <a:p>
            <a:pPr marL="342900" marR="0" lvl="0" indent="-3429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Fathers: 7 in Jordan (23%), 14 in Uganda (39%)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Julie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E97-29F3-414B-A43D-6F4AACC1881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08FD-1316-4E28-9C22-C560A9BE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B482D1-7838-9D43-BA78-8F411CDB49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0" y="0"/>
            <a:ext cx="1294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73225" y="2220686"/>
            <a:ext cx="8753554" cy="11495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00" y="566057"/>
            <a:ext cx="13489668" cy="6291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45641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812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0278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63410" y="1451867"/>
            <a:ext cx="10359390" cy="6757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501004" y="714705"/>
            <a:ext cx="1812469" cy="6454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882" y="690390"/>
            <a:ext cx="102168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2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51" r:id="rId2"/>
    <p:sldLayoutId id="2147483901" r:id="rId3"/>
    <p:sldLayoutId id="2147483938" r:id="rId4"/>
    <p:sldLayoutId id="2147483939" r:id="rId5"/>
    <p:sldLayoutId id="2147483940" r:id="rId6"/>
    <p:sldLayoutId id="2147483941" r:id="rId7"/>
    <p:sldLayoutId id="2147483949" r:id="rId8"/>
    <p:sldLayoutId id="2147483950" r:id="rId9"/>
    <p:sldLayoutId id="2147483953" r:id="rId10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B3AA89-9EF6-3E46-BA52-DE05B3541B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" b="21328"/>
          <a:stretch/>
        </p:blipFill>
        <p:spPr>
          <a:xfrm>
            <a:off x="0" y="1"/>
            <a:ext cx="24377650" cy="13716000"/>
          </a:xfrm>
        </p:spPr>
      </p:pic>
      <p:sp>
        <p:nvSpPr>
          <p:cNvPr id="10" name="TextBox 9"/>
          <p:cNvSpPr txBox="1"/>
          <p:nvPr/>
        </p:nvSpPr>
        <p:spPr>
          <a:xfrm>
            <a:off x="2636831" y="4767535"/>
            <a:ext cx="19103987" cy="5247590"/>
          </a:xfrm>
          <a:prstGeom prst="rect">
            <a:avLst/>
          </a:prstGeom>
          <a:solidFill>
            <a:srgbClr val="00000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0" b="1" spc="600" dirty="0">
                <a:solidFill>
                  <a:schemeClr val="bg1"/>
                </a:solidFill>
                <a:latin typeface="Calibri" panose="020F0502020204030204" pitchFamily="34" charset="0"/>
                <a:ea typeface="Playfair Display SC" charset="0"/>
                <a:cs typeface="Calibri" panose="020F0502020204030204" pitchFamily="34" charset="0"/>
              </a:rPr>
              <a:t>Child Marriage </a:t>
            </a:r>
          </a:p>
          <a:p>
            <a:pPr algn="ctr">
              <a:spcAft>
                <a:spcPts val="1800"/>
              </a:spcAft>
            </a:pPr>
            <a:r>
              <a:rPr lang="en-US" sz="12000" b="1" spc="600" dirty="0">
                <a:solidFill>
                  <a:schemeClr val="bg1"/>
                </a:solidFill>
                <a:latin typeface="Calibri" panose="020F0502020204030204" pitchFamily="34" charset="0"/>
                <a:ea typeface="Playfair Display SC" charset="0"/>
                <a:cs typeface="Calibri" panose="020F0502020204030204" pitchFamily="34" charset="0"/>
              </a:rPr>
              <a:t>in Humanitarian Crises</a:t>
            </a:r>
          </a:p>
          <a:p>
            <a:pPr algn="ctr">
              <a:spcAft>
                <a:spcPts val="1200"/>
              </a:spcAft>
            </a:pPr>
            <a:r>
              <a:rPr lang="en-US" sz="8000" spc="600" dirty="0">
                <a:solidFill>
                  <a:schemeClr val="bg1"/>
                </a:solidFill>
                <a:latin typeface="Calibri Light" panose="020F0302020204030204" pitchFamily="34" charset="0"/>
                <a:ea typeface="Playfair Display SC" charset="0"/>
                <a:cs typeface="Calibri Light" panose="020F0302020204030204" pitchFamily="34" charset="0"/>
              </a:rPr>
              <a:t>Girls and Parents Speak Out!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0AB18-D176-3646-BBCF-485ECA75CF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01" y="11610893"/>
            <a:ext cx="5846597" cy="150973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DF6A2-D4A6-E94F-B085-AEAD608976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31" y="11443049"/>
            <a:ext cx="4525655" cy="1716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504C72-BFF3-6846-9C6B-79B85A96B8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9" y="10966983"/>
            <a:ext cx="2557709" cy="2255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38" y="11443049"/>
            <a:ext cx="7453874" cy="16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98CB70-D88C-514A-92C3-40FCDB78D4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76" y="6990643"/>
            <a:ext cx="5196861" cy="51968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9400" y="4389704"/>
            <a:ext cx="21024850" cy="8107096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endParaRPr lang="en-US" sz="7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7000" b="1" dirty="0">
                <a:latin typeface="Calibri" panose="020F0502020204030204" pitchFamily="34" charset="0"/>
                <a:cs typeface="Calibri" panose="020F0502020204030204" pitchFamily="34" charset="0"/>
              </a:rPr>
              <a:t>1. Financial support for girls and their caregivers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49400" y="1403136"/>
            <a:ext cx="22606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Findings: What Girls &amp; Caregivers Want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2D17-E875-EC49-821B-A663D29EEA25}"/>
              </a:ext>
            </a:extLst>
          </p:cNvPr>
          <p:cNvSpPr txBox="1"/>
          <p:nvPr/>
        </p:nvSpPr>
        <p:spPr>
          <a:xfrm>
            <a:off x="1549400" y="3800632"/>
            <a:ext cx="98671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</p:spTree>
    <p:extLst>
      <p:ext uri="{BB962C8B-B14F-4D97-AF65-F5344CB8AC3E}">
        <p14:creationId xmlns:p14="http://schemas.microsoft.com/office/powerpoint/2010/main" val="137746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FC2F10-FE56-854A-B267-D617BBA3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647">
            <a:off x="16092231" y="6904304"/>
            <a:ext cx="4876800" cy="487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9400" y="4050014"/>
            <a:ext cx="21024850" cy="739140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endParaRPr lang="en-US" sz="7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7000" b="1" dirty="0">
                <a:latin typeface="Calibri" panose="020F0502020204030204" pitchFamily="34" charset="0"/>
                <a:cs typeface="Calibri" panose="020F0502020204030204" pitchFamily="34" charset="0"/>
              </a:rPr>
              <a:t>2. Addressing barriers to education for girls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49400" y="1403136"/>
            <a:ext cx="22047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Findings: What Girls &amp; Caregivers Want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2D17-E875-EC49-821B-A663D29EEA25}"/>
              </a:ext>
            </a:extLst>
          </p:cNvPr>
          <p:cNvSpPr txBox="1"/>
          <p:nvPr/>
        </p:nvSpPr>
        <p:spPr>
          <a:xfrm>
            <a:off x="1549400" y="3755478"/>
            <a:ext cx="98671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</p:spTree>
    <p:extLst>
      <p:ext uri="{BB962C8B-B14F-4D97-AF65-F5344CB8AC3E}">
        <p14:creationId xmlns:p14="http://schemas.microsoft.com/office/powerpoint/2010/main" val="39839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9400" y="4389704"/>
            <a:ext cx="21024850" cy="8894496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endParaRPr lang="en-US" sz="7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>
              <a:spcBef>
                <a:spcPts val="0"/>
              </a:spcBef>
              <a:spcAft>
                <a:spcPts val="3600"/>
              </a:spcAft>
            </a:pPr>
            <a:r>
              <a:rPr lang="en-US" sz="7000" b="1" dirty="0">
                <a:latin typeface="Calibri" panose="020F0502020204030204" pitchFamily="34" charset="0"/>
                <a:cs typeface="Calibri" panose="020F0502020204030204" pitchFamily="34" charset="0"/>
              </a:rPr>
              <a:t>3. Sensitization and awareness-raising on child marriage for girls, caregivers, and community members</a:t>
            </a:r>
          </a:p>
          <a:p>
            <a:pPr lvl="1">
              <a:spcBef>
                <a:spcPts val="0"/>
              </a:spcBef>
              <a:spcAft>
                <a:spcPts val="3600"/>
              </a:spcAft>
            </a:pPr>
            <a:endParaRPr lang="en-US" sz="6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49400" y="1403136"/>
            <a:ext cx="213904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Findings: What Girls &amp; Caregivers Want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2D17-E875-EC49-821B-A663D29EEA25}"/>
              </a:ext>
            </a:extLst>
          </p:cNvPr>
          <p:cNvSpPr txBox="1"/>
          <p:nvPr/>
        </p:nvSpPr>
        <p:spPr>
          <a:xfrm>
            <a:off x="1549400" y="3801579"/>
            <a:ext cx="98671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AFC1E-50AD-9448-8074-E9156AC05F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8283063"/>
            <a:ext cx="4189259" cy="41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7B8AFC1-CB97-1C4A-9A9C-34DF48CE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244" y="6904304"/>
            <a:ext cx="4876800" cy="487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9400" y="4389704"/>
            <a:ext cx="21024850" cy="739140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endParaRPr lang="en-US" sz="7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7000" b="1" dirty="0">
                <a:latin typeface="Calibri" panose="020F0502020204030204" pitchFamily="34" charset="0"/>
                <a:cs typeface="Calibri" panose="020F0502020204030204" pitchFamily="34" charset="0"/>
              </a:rPr>
              <a:t>4. Addressing violence within the home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49400" y="1403136"/>
            <a:ext cx="2242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Findings: What Girls &amp; Caregivers Want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2D17-E875-EC49-821B-A663D29EEA25}"/>
              </a:ext>
            </a:extLst>
          </p:cNvPr>
          <p:cNvSpPr txBox="1"/>
          <p:nvPr/>
        </p:nvSpPr>
        <p:spPr>
          <a:xfrm>
            <a:off x="1549400" y="3763479"/>
            <a:ext cx="98671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</p:spTree>
    <p:extLst>
      <p:ext uri="{BB962C8B-B14F-4D97-AF65-F5344CB8AC3E}">
        <p14:creationId xmlns:p14="http://schemas.microsoft.com/office/powerpoint/2010/main" val="42246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4017B-AB66-1A4C-978E-52CD87B9BC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79" y="6904304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9400" y="4389704"/>
            <a:ext cx="21024850" cy="739140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endParaRPr lang="en-US" sz="7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7000" b="1" dirty="0">
                <a:latin typeface="Calibri" panose="020F0502020204030204" pitchFamily="34" charset="0"/>
                <a:cs typeface="Calibri" panose="020F0502020204030204" pitchFamily="34" charset="0"/>
              </a:rPr>
              <a:t>5. Creating opportunities for positive peer influence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49400" y="1403136"/>
            <a:ext cx="228282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Findings: What Girls &amp; Caregivers Want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2D17-E875-EC49-821B-A663D29EEA25}"/>
              </a:ext>
            </a:extLst>
          </p:cNvPr>
          <p:cNvSpPr txBox="1"/>
          <p:nvPr/>
        </p:nvSpPr>
        <p:spPr>
          <a:xfrm>
            <a:off x="1549400" y="3621925"/>
            <a:ext cx="98671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</p:spTree>
    <p:extLst>
      <p:ext uri="{BB962C8B-B14F-4D97-AF65-F5344CB8AC3E}">
        <p14:creationId xmlns:p14="http://schemas.microsoft.com/office/powerpoint/2010/main" val="125581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9507" y="4625133"/>
            <a:ext cx="12287250" cy="84153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200"/>
              </a:spcAft>
            </a:pPr>
            <a:r>
              <a:rPr lang="en-US" sz="5000" b="1" dirty="0">
                <a:latin typeface="+mn-lt"/>
              </a:rPr>
              <a:t>Study instruments adapted to explore the impact of COVID-19 and restrictions on:</a:t>
            </a:r>
          </a:p>
          <a:p>
            <a:pPr marL="1600017" lvl="1" indent="-68580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Girls’ health and well-being, access to education, and access to services</a:t>
            </a:r>
          </a:p>
          <a:p>
            <a:pPr marL="1600017" lvl="1" indent="-68580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Marriage perceptions and decision-making</a:t>
            </a:r>
          </a:p>
          <a:p>
            <a:pPr marL="1600017" lvl="1" indent="-685800">
              <a:spcBef>
                <a:spcPts val="0"/>
              </a:spcBef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What girls want during 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0929507" y="655013"/>
            <a:ext cx="11277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Impact of COVID-19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9AD4F-89D4-6049-A993-358CB2C3C7FB}"/>
              </a:ext>
            </a:extLst>
          </p:cNvPr>
          <p:cNvSpPr txBox="1"/>
          <p:nvPr/>
        </p:nvSpPr>
        <p:spPr>
          <a:xfrm>
            <a:off x="10929507" y="3007256"/>
            <a:ext cx="98671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1F0E7-8C54-134D-81BF-78781B4F2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37927"/>
          <a:stretch/>
        </p:blipFill>
        <p:spPr>
          <a:xfrm>
            <a:off x="0" y="-40842"/>
            <a:ext cx="9711558" cy="137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9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3113" y="4128530"/>
            <a:ext cx="21389975" cy="90582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endParaRPr lang="en-US" sz="1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endParaRPr lang="en-US" sz="12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000" dirty="0">
                <a:latin typeface="+mn-lt"/>
              </a:rPr>
              <a:t>Many girls got engaged or married during the lockdown due to:</a:t>
            </a:r>
          </a:p>
          <a:p>
            <a:pPr marL="1600017" lvl="1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Desire to accelerate marriage plans to avoid wedding expenses</a:t>
            </a:r>
          </a:p>
          <a:p>
            <a:pPr marL="1600017" lvl="1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Wanting to escape increased housework and restrictions at home</a:t>
            </a:r>
          </a:p>
          <a:p>
            <a:pPr marL="1600017" lvl="1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Jealousy of sisters/peers who were treated well by husbands in lockdown</a:t>
            </a:r>
          </a:p>
          <a:p>
            <a:pPr marL="1600017" lvl="1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Increased financial strain on the family</a:t>
            </a:r>
          </a:p>
          <a:p>
            <a:pPr marL="1600017" lvl="1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000" dirty="0">
                <a:latin typeface="+mn-lt"/>
              </a:rPr>
              <a:t>Closed schools and barriers to accessing online 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50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5000" dirty="0">
              <a:latin typeface="+mn-lt"/>
            </a:endParaRP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endParaRPr lang="en-US" sz="5000" dirty="0">
              <a:latin typeface="+mn-lt"/>
            </a:endParaRP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endParaRPr lang="en-US" sz="5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13113" y="1393611"/>
            <a:ext cx="21390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Key Findings: COVID-19 &amp; Child Marriage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89C8D-3299-A74D-881E-41F18BCD241B}"/>
              </a:ext>
            </a:extLst>
          </p:cNvPr>
          <p:cNvSpPr txBox="1"/>
          <p:nvPr/>
        </p:nvSpPr>
        <p:spPr>
          <a:xfrm>
            <a:off x="1513113" y="4128530"/>
            <a:ext cx="1010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</p:spTree>
    <p:extLst>
      <p:ext uri="{BB962C8B-B14F-4D97-AF65-F5344CB8AC3E}">
        <p14:creationId xmlns:p14="http://schemas.microsoft.com/office/powerpoint/2010/main" val="153981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5E20-DD53-4931-ABA3-8BD3A4465F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7631" y="5420935"/>
            <a:ext cx="21436013" cy="78265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>
                <a:latin typeface="+mn-lt"/>
              </a:rPr>
              <a:t>Girls and caregivers want:</a:t>
            </a:r>
          </a:p>
          <a:p>
            <a:pPr marL="685800" indent="-6858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Counseling and psychosocial support</a:t>
            </a:r>
          </a:p>
          <a:p>
            <a:pPr marL="685800" indent="-6858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Educational support to help with distance learning and technology</a:t>
            </a:r>
          </a:p>
          <a:p>
            <a:pPr marL="685800" indent="-6858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Financial support for basic needs</a:t>
            </a:r>
          </a:p>
          <a:p>
            <a:pPr marL="685800" indent="-6858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More online awareness-raising programs and workshops for girls and parents</a:t>
            </a:r>
          </a:p>
          <a:p>
            <a:pPr marL="685800" indent="-6858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Access to maternal health services </a:t>
            </a:r>
          </a:p>
          <a:p>
            <a:pPr marL="685800" indent="-6858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Basic hygiene items &amp; education on protection from COVID-19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endParaRPr lang="en-US" sz="5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0F42-F582-E848-B56C-C8824E93303D}"/>
              </a:ext>
            </a:extLst>
          </p:cNvPr>
          <p:cNvSpPr txBox="1"/>
          <p:nvPr/>
        </p:nvSpPr>
        <p:spPr>
          <a:xfrm>
            <a:off x="1517631" y="1377679"/>
            <a:ext cx="222866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0" b="1" spc="600" dirty="0">
              <a:solidFill>
                <a:schemeClr val="tx2"/>
              </a:solidFill>
              <a:latin typeface="Playfair Display SC" charset="0"/>
              <a:ea typeface="Playfair Display SC" charset="0"/>
              <a:cs typeface="Playfair Display SC" charset="0"/>
            </a:endParaRPr>
          </a:p>
          <a:p>
            <a:r>
              <a:rPr lang="en-US" sz="7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What Girls Want: COVID-19</a:t>
            </a:r>
          </a:p>
          <a:p>
            <a:endParaRPr lang="en-US" sz="8000" b="1" spc="600" dirty="0">
              <a:solidFill>
                <a:schemeClr val="tx2"/>
              </a:solidFill>
              <a:latin typeface="Playfair Display SC" charset="0"/>
              <a:ea typeface="Playfair Display SC" charset="0"/>
              <a:cs typeface="Playfair Display S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3D8A8-D8AD-DA4D-8BC1-E102AE704BD8}"/>
              </a:ext>
            </a:extLst>
          </p:cNvPr>
          <p:cNvSpPr/>
          <p:nvPr/>
        </p:nvSpPr>
        <p:spPr>
          <a:xfrm>
            <a:off x="1517631" y="3802884"/>
            <a:ext cx="933776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</p:spTree>
    <p:extLst>
      <p:ext uri="{BB962C8B-B14F-4D97-AF65-F5344CB8AC3E}">
        <p14:creationId xmlns:p14="http://schemas.microsoft.com/office/powerpoint/2010/main" val="328176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66636-D577-4245-89C7-2D7EC915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8" b="10203"/>
          <a:stretch/>
        </p:blipFill>
        <p:spPr>
          <a:xfrm>
            <a:off x="1" y="0"/>
            <a:ext cx="24377649" cy="137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00249-20F3-6442-A9CC-5477D84C5776}"/>
              </a:ext>
            </a:extLst>
          </p:cNvPr>
          <p:cNvSpPr/>
          <p:nvPr/>
        </p:nvSpPr>
        <p:spPr>
          <a:xfrm>
            <a:off x="7918729" y="2381427"/>
            <a:ext cx="8524568" cy="10235380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70462" y="6175678"/>
            <a:ext cx="1409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>
                <a:solidFill>
                  <a:schemeClr val="bg1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7127" y="8880346"/>
            <a:ext cx="9927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juliefrecceroberkeley.edu</a:t>
            </a:r>
          </a:p>
          <a:p>
            <a:pPr algn="ctr">
              <a:lnSpc>
                <a:spcPct val="150000"/>
              </a:lnSpc>
            </a:pPr>
            <a:r>
              <a:rPr lang="en-US" sz="32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ahabwec@yahoo.com</a:t>
            </a:r>
          </a:p>
          <a:p>
            <a:pPr algn="ctr">
              <a:lnSpc>
                <a:spcPct val="150000"/>
              </a:lnSpc>
            </a:pPr>
            <a:r>
              <a:rPr lang="en-US" sz="32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nina.gora@savethechildren.org</a:t>
            </a:r>
          </a:p>
          <a:p>
            <a:pPr algn="ctr">
              <a:lnSpc>
                <a:spcPct val="150000"/>
              </a:lnSpc>
            </a:pPr>
            <a:r>
              <a:rPr lang="en-US" sz="32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grainne.quinn@plan-uk.org </a:t>
            </a:r>
          </a:p>
          <a:p>
            <a:pPr algn="ctr">
              <a:lnSpc>
                <a:spcPct val="150000"/>
              </a:lnSpc>
            </a:pPr>
            <a:r>
              <a:rPr lang="en-US" sz="32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395691" y="8190807"/>
            <a:ext cx="35862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2943"/>
          <p:cNvSpPr/>
          <p:nvPr/>
        </p:nvSpPr>
        <p:spPr>
          <a:xfrm>
            <a:off x="11408027" y="3636497"/>
            <a:ext cx="1545973" cy="188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144DA-1004-204B-BAB6-33CF8035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28902" y="-3654353"/>
            <a:ext cx="4394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4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5E06F-580A-A842-AE66-A631669D105B}"/>
              </a:ext>
            </a:extLst>
          </p:cNvPr>
          <p:cNvGrpSpPr/>
          <p:nvPr/>
        </p:nvGrpSpPr>
        <p:grpSpPr>
          <a:xfrm>
            <a:off x="1528601" y="3975136"/>
            <a:ext cx="22171695" cy="6135608"/>
            <a:chOff x="678544" y="2007662"/>
            <a:chExt cx="11088735" cy="3068603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2D88540F-94BF-034A-9173-85686C7F2F5D}"/>
                </a:ext>
              </a:extLst>
            </p:cNvPr>
            <p:cNvGraphicFramePr/>
            <p:nvPr/>
          </p:nvGraphicFramePr>
          <p:xfrm>
            <a:off x="678544" y="2007662"/>
            <a:ext cx="11088735" cy="1226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1F5760-1F33-FB44-B032-119A9B07220D}"/>
                </a:ext>
              </a:extLst>
            </p:cNvPr>
            <p:cNvSpPr/>
            <p:nvPr/>
          </p:nvSpPr>
          <p:spPr>
            <a:xfrm>
              <a:off x="689548" y="3239954"/>
              <a:ext cx="3297836" cy="1836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999" dirty="0">
                  <a:solidFill>
                    <a:schemeClr val="tx1"/>
                  </a:solidFill>
                </a:rPr>
                <a:t>Global evidence review on child marriage interventions in development &amp; humanitarian contexts</a:t>
              </a:r>
            </a:p>
            <a:p>
              <a:pPr algn="ctr"/>
              <a:endParaRPr lang="en-US" sz="7198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9E6935-0DC6-B44A-8B45-FB8343637A08}"/>
                </a:ext>
              </a:extLst>
            </p:cNvPr>
            <p:cNvSpPr/>
            <p:nvPr/>
          </p:nvSpPr>
          <p:spPr>
            <a:xfrm>
              <a:off x="4002374" y="3239954"/>
              <a:ext cx="3642610" cy="18363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999" dirty="0">
                  <a:solidFill>
                    <a:schemeClr val="tx1"/>
                  </a:solidFill>
                </a:rPr>
                <a:t>Participatory research in Uganda &amp; Jordan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999" dirty="0">
                  <a:solidFill>
                    <a:schemeClr val="tx1"/>
                  </a:solidFill>
                </a:rPr>
                <a:t>Community stakeholder workshops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043FC9-F669-964D-93EE-23DE123144A6}"/>
                </a:ext>
              </a:extLst>
            </p:cNvPr>
            <p:cNvSpPr/>
            <p:nvPr/>
          </p:nvSpPr>
          <p:spPr>
            <a:xfrm>
              <a:off x="7659974" y="3239955"/>
              <a:ext cx="3477718" cy="18363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999" dirty="0">
                  <a:solidFill>
                    <a:schemeClr val="tx1"/>
                  </a:solidFill>
                </a:rPr>
                <a:t>Intervention design workshop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999" dirty="0">
                  <a:solidFill>
                    <a:schemeClr val="tx1"/>
                  </a:solidFill>
                </a:rPr>
                <a:t>Pilot implementation 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999" dirty="0">
                  <a:solidFill>
                    <a:schemeClr val="tx1"/>
                  </a:solidFill>
                </a:rPr>
                <a:t>Rigorous monitoring and evaluation</a:t>
              </a:r>
            </a:p>
          </p:txBody>
        </p:sp>
      </p:grpSp>
      <p:pic>
        <p:nvPicPr>
          <p:cNvPr id="11" name="Picture 10" descr="C:\Users\Julie\Downloads\STC_Logo_Horiz_ColPos_RGB-01.png">
            <a:extLst>
              <a:ext uri="{FF2B5EF4-FFF2-40B4-BE49-F238E27FC236}">
                <a16:creationId xmlns:a16="http://schemas.microsoft.com/office/drawing/2014/main" id="{96177694-92F9-134A-8C27-BB4F80104AA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54" y="11667148"/>
            <a:ext cx="5548969" cy="14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64CF2-23DF-7C4F-915F-092F3DE2F3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00" y="11412483"/>
            <a:ext cx="4388793" cy="1662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92F495-055F-6E4B-9B8F-99C4741779C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6" y="10851286"/>
            <a:ext cx="2607609" cy="22241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99A5E2-EC09-EC46-9839-7A2D4289518D}"/>
              </a:ext>
            </a:extLst>
          </p:cNvPr>
          <p:cNvSpPr txBox="1"/>
          <p:nvPr/>
        </p:nvSpPr>
        <p:spPr>
          <a:xfrm>
            <a:off x="1051021" y="1384987"/>
            <a:ext cx="21390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The Research Initiative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EFB1D-D2D6-E548-B0EC-DD6A49ADFFF4}"/>
              </a:ext>
            </a:extLst>
          </p:cNvPr>
          <p:cNvSpPr txBox="1"/>
          <p:nvPr/>
        </p:nvSpPr>
        <p:spPr>
          <a:xfrm>
            <a:off x="12482623" y="2708426"/>
            <a:ext cx="995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IN HUMANITARIAN CRISES</a:t>
            </a:r>
          </a:p>
        </p:txBody>
      </p:sp>
    </p:spTree>
    <p:extLst>
      <p:ext uri="{BB962C8B-B14F-4D97-AF65-F5344CB8AC3E}">
        <p14:creationId xmlns:p14="http://schemas.microsoft.com/office/powerpoint/2010/main" val="233473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80E189-DCDD-9E45-AE56-B9294B110062}"/>
              </a:ext>
            </a:extLst>
          </p:cNvPr>
          <p:cNvSpPr txBox="1"/>
          <p:nvPr/>
        </p:nvSpPr>
        <p:spPr>
          <a:xfrm>
            <a:off x="1555496" y="1399457"/>
            <a:ext cx="94368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Phase II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47E07D34-088E-2D4E-8E08-27D61AEB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496" y="4635407"/>
            <a:ext cx="9929368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3600">
                <a:solidFill>
                  <a:schemeClr val="tx1"/>
                </a:solidFill>
                <a:latin typeface="Lato Light"/>
              </a:defRPr>
            </a:lvl1pPr>
            <a:lvl2pPr marL="1598613" indent="-68580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0" indent="0" eaLnBrk="1" hangingPunct="1">
              <a:spcAft>
                <a:spcPts val="3600"/>
              </a:spcAft>
            </a:pPr>
            <a:r>
              <a:rPr lang="en-US" altLang="en-US" sz="5000" b="1" dirty="0"/>
              <a:t>Aimed to identify and explore:</a:t>
            </a:r>
          </a:p>
          <a:p>
            <a:pPr marL="685800" indent="-685800" eaLnBrk="1" hangingPunct="1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000" dirty="0"/>
              <a:t>risk and protective factors</a:t>
            </a:r>
          </a:p>
          <a:p>
            <a:pPr marL="685800" indent="-685800" eaLnBrk="1" hangingPunct="1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000" dirty="0"/>
              <a:t>decision-making</a:t>
            </a:r>
          </a:p>
          <a:p>
            <a:pPr marL="685800" indent="-685800" eaLnBrk="1" hangingPunct="1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000" dirty="0"/>
              <a:t>service and support needs</a:t>
            </a:r>
          </a:p>
          <a:p>
            <a:pPr marL="685800" indent="-685800" eaLnBrk="1" hangingPunct="1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000" dirty="0"/>
              <a:t>community-driven 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644EF-E585-6E47-9B2C-10023919C9A6}"/>
              </a:ext>
            </a:extLst>
          </p:cNvPr>
          <p:cNvSpPr txBox="1"/>
          <p:nvPr/>
        </p:nvSpPr>
        <p:spPr>
          <a:xfrm>
            <a:off x="1555496" y="2848154"/>
            <a:ext cx="10727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HUMAN RIGHTS CENTER, SAVE THE CHILDREN, &amp; PLAN UK TOGETHER WITH IRCKHF AND CLARE BANGIRANA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D1840-DE15-0145-89C3-49BD47427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709" y="-1"/>
            <a:ext cx="10633941" cy="13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BD405-B8DC-7040-914C-965FF6E03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85"/>
            <a:ext cx="10307689" cy="13743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CFDA56-5671-5845-B905-25C078705599}"/>
              </a:ext>
            </a:extLst>
          </p:cNvPr>
          <p:cNvSpPr txBox="1"/>
          <p:nvPr/>
        </p:nvSpPr>
        <p:spPr>
          <a:xfrm>
            <a:off x="11487939" y="452403"/>
            <a:ext cx="10370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Youth-Centered Methodology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E8C53-217F-3A45-9F6E-4788B351D133}"/>
              </a:ext>
            </a:extLst>
          </p:cNvPr>
          <p:cNvSpPr txBox="1"/>
          <p:nvPr/>
        </p:nvSpPr>
        <p:spPr>
          <a:xfrm>
            <a:off x="11487939" y="4055450"/>
            <a:ext cx="879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FC88EE-74D1-164B-B0BA-9E6ABAD52C38}"/>
              </a:ext>
            </a:extLst>
          </p:cNvPr>
          <p:cNvSpPr/>
          <p:nvPr/>
        </p:nvSpPr>
        <p:spPr>
          <a:xfrm>
            <a:off x="11487939" y="4838690"/>
            <a:ext cx="1162724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200" b="1" dirty="0"/>
              <a:t>Participatory research activities with girls ages 10-17, including</a:t>
            </a:r>
            <a:r>
              <a:rPr lang="en-US" sz="4200" dirty="0"/>
              <a:t>: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flower map activity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drawing and collages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world café </a:t>
            </a:r>
          </a:p>
          <a:p>
            <a:pPr>
              <a:spcAft>
                <a:spcPts val="1200"/>
              </a:spcAft>
            </a:pPr>
            <a:endParaRPr lang="en-US" sz="4200" dirty="0"/>
          </a:p>
          <a:p>
            <a:pPr>
              <a:spcAft>
                <a:spcPts val="1200"/>
              </a:spcAft>
            </a:pPr>
            <a:r>
              <a:rPr lang="en-US" sz="4200" b="1" dirty="0"/>
              <a:t>Semi-structured interviews with: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girls ages 14-17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parents and caregivers of adolescent girls</a:t>
            </a:r>
          </a:p>
          <a:p>
            <a:pPr marL="685800" indent="-6858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key informants</a:t>
            </a:r>
          </a:p>
        </p:txBody>
      </p:sp>
    </p:spTree>
    <p:extLst>
      <p:ext uri="{BB962C8B-B14F-4D97-AF65-F5344CB8AC3E}">
        <p14:creationId xmlns:p14="http://schemas.microsoft.com/office/powerpoint/2010/main" val="321637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AA44BB-FFDF-0341-83F4-884AFC1BEE1D}"/>
              </a:ext>
            </a:extLst>
          </p:cNvPr>
          <p:cNvGrpSpPr/>
          <p:nvPr/>
        </p:nvGrpSpPr>
        <p:grpSpPr>
          <a:xfrm>
            <a:off x="3226320" y="4190828"/>
            <a:ext cx="8449639" cy="8675634"/>
            <a:chOff x="1781756" y="4194304"/>
            <a:chExt cx="8449639" cy="86756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E234AB-72A2-654E-A270-6E20CEC8C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34"/>
            <a:stretch/>
          </p:blipFill>
          <p:spPr>
            <a:xfrm>
              <a:off x="1781756" y="4194304"/>
              <a:ext cx="8449639" cy="8675634"/>
            </a:xfrm>
            <a:prstGeom prst="rect">
              <a:avLst/>
            </a:prstGeom>
          </p:spPr>
        </p:pic>
        <p:sp>
          <p:nvSpPr>
            <p:cNvPr id="12" name="5-Point Star 11">
              <a:extLst>
                <a:ext uri="{FF2B5EF4-FFF2-40B4-BE49-F238E27FC236}">
                  <a16:creationId xmlns:a16="http://schemas.microsoft.com/office/drawing/2014/main" id="{CD461BA4-6DFE-3A4C-B850-208998018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2068" y="4914566"/>
              <a:ext cx="463011" cy="424984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53AD36B7-EE3A-6D42-B263-F6075E7B9C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8370" y="5013420"/>
              <a:ext cx="463011" cy="424984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781757" y="2128536"/>
            <a:ext cx="105537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UGANDA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81757" y="1386614"/>
            <a:ext cx="938206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1200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PHASE II SETTINGS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5227" y="2058465"/>
            <a:ext cx="105537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4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JORDAN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22BDD9-A91E-474C-94C1-B3F40708A8CD}"/>
              </a:ext>
            </a:extLst>
          </p:cNvPr>
          <p:cNvGrpSpPr/>
          <p:nvPr/>
        </p:nvGrpSpPr>
        <p:grpSpPr>
          <a:xfrm>
            <a:off x="14082573" y="4190828"/>
            <a:ext cx="8103649" cy="8679590"/>
            <a:chOff x="15285769" y="3710281"/>
            <a:chExt cx="8103649" cy="86795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E8CAB6-E961-3447-B446-FD4FACB58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41"/>
            <a:stretch/>
          </p:blipFill>
          <p:spPr>
            <a:xfrm>
              <a:off x="15285769" y="3710281"/>
              <a:ext cx="8103649" cy="8679590"/>
            </a:xfrm>
            <a:prstGeom prst="rect">
              <a:avLst/>
            </a:prstGeom>
          </p:spPr>
        </p:pic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B2A27925-91ED-F246-B8B9-8973B6F54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3224" y="6492429"/>
              <a:ext cx="463011" cy="424984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2D347D2E-82B6-2248-B95F-DC814802F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10213" y="8046985"/>
              <a:ext cx="463011" cy="424984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86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E1AC842-67C7-FC4B-9AC9-8E1B039A1AA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b="755"/>
          <a:stretch>
            <a:fillRect/>
          </a:stretch>
        </p:blipFill>
        <p:spPr>
          <a:xfrm>
            <a:off x="2750844" y="1260332"/>
            <a:ext cx="8753475" cy="1149508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38FFF-3CA3-B94B-8584-0AD3EC921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539" y="1289020"/>
            <a:ext cx="8027459" cy="114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8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14A14-C187-5C40-901F-7E704FFEB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85" y="1482983"/>
            <a:ext cx="7706194" cy="1097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EC7E6-FFA7-F544-A317-0CC3CD4E9C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793" y="1482983"/>
            <a:ext cx="82296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828422" y="1383249"/>
            <a:ext cx="21390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Sample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3840" y="2706688"/>
            <a:ext cx="776514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5F6965-EDC9-744F-90C1-A735D1A8D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6533"/>
              </p:ext>
            </p:extLst>
          </p:nvPr>
        </p:nvGraphicFramePr>
        <p:xfrm>
          <a:off x="1904956" y="4381066"/>
          <a:ext cx="20650244" cy="8181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4157">
                  <a:extLst>
                    <a:ext uri="{9D8B030D-6E8A-4147-A177-3AD203B41FA5}">
                      <a16:colId xmlns:a16="http://schemas.microsoft.com/office/drawing/2014/main" val="1682052161"/>
                    </a:ext>
                  </a:extLst>
                </a:gridCol>
                <a:gridCol w="3513911">
                  <a:extLst>
                    <a:ext uri="{9D8B030D-6E8A-4147-A177-3AD203B41FA5}">
                      <a16:colId xmlns:a16="http://schemas.microsoft.com/office/drawing/2014/main" val="3957281834"/>
                    </a:ext>
                  </a:extLst>
                </a:gridCol>
                <a:gridCol w="3119492">
                  <a:extLst>
                    <a:ext uri="{9D8B030D-6E8A-4147-A177-3AD203B41FA5}">
                      <a16:colId xmlns:a16="http://schemas.microsoft.com/office/drawing/2014/main" val="1062858514"/>
                    </a:ext>
                  </a:extLst>
                </a:gridCol>
                <a:gridCol w="3298774">
                  <a:extLst>
                    <a:ext uri="{9D8B030D-6E8A-4147-A177-3AD203B41FA5}">
                      <a16:colId xmlns:a16="http://schemas.microsoft.com/office/drawing/2014/main" val="3631570005"/>
                    </a:ext>
                  </a:extLst>
                </a:gridCol>
                <a:gridCol w="3513910">
                  <a:extLst>
                    <a:ext uri="{9D8B030D-6E8A-4147-A177-3AD203B41FA5}">
                      <a16:colId xmlns:a16="http://schemas.microsoft.com/office/drawing/2014/main" val="3986101519"/>
                    </a:ext>
                  </a:extLst>
                </a:gridCol>
              </a:tblGrid>
              <a:tr h="9673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Uganda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Jordan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134009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Bidi Bidi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Palorinya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Al Karak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E. Amman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83431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Girls 14-17 (Interviews)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698055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Female Caregivers (Interviews)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460214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Male Caregivers (Interviews)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263763"/>
                  </a:ext>
                </a:extLst>
              </a:tr>
              <a:tr h="11003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Girls 10-13 (Participatory Workshops)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492033"/>
                  </a:ext>
                </a:extLst>
              </a:tr>
              <a:tr h="11003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Girls 14-17 (Participatory Workshops)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646267"/>
                  </a:ext>
                </a:extLst>
              </a:tr>
              <a:tr h="9673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Totals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217 (181 girls*)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 (99 girls**)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60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E695E7-585E-9440-B800-F7723CD63EEF}"/>
              </a:ext>
            </a:extLst>
          </p:cNvPr>
          <p:cNvSpPr txBox="1"/>
          <p:nvPr/>
        </p:nvSpPr>
        <p:spPr>
          <a:xfrm>
            <a:off x="1904956" y="12469092"/>
            <a:ext cx="5083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*22% married    **10% married</a:t>
            </a:r>
          </a:p>
        </p:txBody>
      </p:sp>
    </p:spTree>
    <p:extLst>
      <p:ext uri="{BB962C8B-B14F-4D97-AF65-F5344CB8AC3E}">
        <p14:creationId xmlns:p14="http://schemas.microsoft.com/office/powerpoint/2010/main" val="174227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880055" y="994125"/>
            <a:ext cx="21390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Community Validation Workshops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0055" y="3479614"/>
            <a:ext cx="776514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600" dirty="0">
                <a:solidFill>
                  <a:srgbClr val="C32321"/>
                </a:solidFill>
                <a:latin typeface="Montserrat Semi" charset="0"/>
                <a:ea typeface="Montserrat Semi" charset="0"/>
                <a:cs typeface="Montserrat Semi" charset="0"/>
              </a:rPr>
              <a:t>CHILD MARRIAGE RESEARCH, PHASE 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0055" y="4649175"/>
            <a:ext cx="207186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b="1" dirty="0">
                <a:ea typeface="Montserrat Light" charset="0"/>
                <a:cs typeface="Montserrat Light" charset="0"/>
              </a:rPr>
              <a:t>Goals: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ea typeface="Montserrat Light" charset="0"/>
                <a:cs typeface="Montserrat Light" charset="0"/>
              </a:rPr>
              <a:t>To share findings back with the community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ea typeface="Montserrat Light" charset="0"/>
                <a:cs typeface="Montserrat Light" charset="0"/>
              </a:rPr>
              <a:t>To validate research findings with community feedback</a:t>
            </a:r>
          </a:p>
          <a:p>
            <a:pPr>
              <a:spcAft>
                <a:spcPts val="1200"/>
              </a:spcAft>
            </a:pPr>
            <a:endParaRPr lang="en-US" sz="2400" dirty="0">
              <a:ea typeface="Montserrat Light" charset="0"/>
              <a:cs typeface="Montserrat Light" charset="0"/>
            </a:endParaRPr>
          </a:p>
          <a:p>
            <a:pPr>
              <a:spcAft>
                <a:spcPts val="1200"/>
              </a:spcAft>
            </a:pPr>
            <a:r>
              <a:rPr lang="en-US" sz="5400" dirty="0">
                <a:ea typeface="Montserrat Light" charset="0"/>
                <a:cs typeface="Montserrat Light" charset="0"/>
              </a:rPr>
              <a:t>Workshops held with girls and caregivers in research sites in Uganda (in-person) and in Jordan (via Zoom). Feedback was incorporated into research findings.</a:t>
            </a:r>
          </a:p>
        </p:txBody>
      </p:sp>
    </p:spTree>
    <p:extLst>
      <p:ext uri="{BB962C8B-B14F-4D97-AF65-F5344CB8AC3E}">
        <p14:creationId xmlns:p14="http://schemas.microsoft.com/office/powerpoint/2010/main" val="6734153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r Light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r - Minimal by Slidedizer" id="{34CD94D4-4AD6-144D-8115-B2C79FD39209}" vid="{006BE063-CA76-C147-A24D-B597824C1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3" ma:contentTypeDescription="Create a new document." ma:contentTypeScope="" ma:versionID="c418049f55abf85f32c04361051a2076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0c9ca75980606e41bb82a43c5814b0e1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E89BD4-281E-481E-B365-E5D04B74C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CAF4F1-19C6-4449-BD86-BA10412F8A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8DC633-97A6-41EA-A1A6-CAABB0354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8fe03-0a70-457d-be20-bb98c727e22e"/>
    <ds:schemaRef ds:uri="375af5b2-8cea-45d5-b184-d6c522a31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19218</TotalTime>
  <Words>665</Words>
  <Application>Microsoft Office PowerPoint</Application>
  <PresentationFormat>Custom</PresentationFormat>
  <Paragraphs>161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Lato Light</vt:lpstr>
      <vt:lpstr>Montserrat Hairline</vt:lpstr>
      <vt:lpstr>Montserrat Light</vt:lpstr>
      <vt:lpstr>Montserrat Semi</vt:lpstr>
      <vt:lpstr>Playfair Display SC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Awesome PPT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Awesome PPT</dc:subject>
  <dc:creator>Audrey Whiting</dc:creator>
  <cp:keywords>Awesome PPT</cp:keywords>
  <dc:description>Awesome PPT</dc:description>
  <cp:lastModifiedBy>Laia Surralles Solsona</cp:lastModifiedBy>
  <cp:revision>453</cp:revision>
  <dcterms:created xsi:type="dcterms:W3CDTF">2018-06-27T18:27:34Z</dcterms:created>
  <dcterms:modified xsi:type="dcterms:W3CDTF">2021-09-15T11:04:07Z</dcterms:modified>
  <cp:category>Awesome 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0x010100DBC617633D9DA1429FD18118B9918E27</vt:lpwstr>
  </property>
</Properties>
</file>