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3969" r:id="rId5"/>
    <p:sldId id="550" r:id="rId6"/>
    <p:sldId id="281" r:id="rId7"/>
    <p:sldId id="3955" r:id="rId8"/>
    <p:sldId id="342" r:id="rId9"/>
    <p:sldId id="421" r:id="rId10"/>
    <p:sldId id="432" r:id="rId11"/>
    <p:sldId id="3968" r:id="rId12"/>
    <p:sldId id="39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3"/>
    <p:restoredTop sz="96327"/>
  </p:normalViewPr>
  <p:slideViewPr>
    <p:cSldViewPr snapToGrid="0" snapToObjects="1">
      <p:cViewPr varScale="1">
        <p:scale>
          <a:sx n="41" d="100"/>
          <a:sy n="41" d="100"/>
        </p:scale>
        <p:origin x="684"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Casey" userId="ca3e6f81-b95c-489e-8428-96e80cada072" providerId="ADAL" clId="{7E5982A7-5AC4-4EA1-BE36-DAE2788B3306}"/>
    <pc:docChg chg="modSld">
      <pc:chgData name="Jean Casey" userId="ca3e6f81-b95c-489e-8428-96e80cada072" providerId="ADAL" clId="{7E5982A7-5AC4-4EA1-BE36-DAE2788B3306}" dt="2021-12-13T15:38:12.818" v="1" actId="1076"/>
      <pc:docMkLst>
        <pc:docMk/>
      </pc:docMkLst>
      <pc:sldChg chg="modSp mod">
        <pc:chgData name="Jean Casey" userId="ca3e6f81-b95c-489e-8428-96e80cada072" providerId="ADAL" clId="{7E5982A7-5AC4-4EA1-BE36-DAE2788B3306}" dt="2021-12-13T15:37:06.929" v="0" actId="1076"/>
        <pc:sldMkLst>
          <pc:docMk/>
          <pc:sldMk cId="1327162311" sldId="421"/>
        </pc:sldMkLst>
        <pc:spChg chg="mod">
          <ac:chgData name="Jean Casey" userId="ca3e6f81-b95c-489e-8428-96e80cada072" providerId="ADAL" clId="{7E5982A7-5AC4-4EA1-BE36-DAE2788B3306}" dt="2021-12-13T15:37:06.929" v="0" actId="1076"/>
          <ac:spMkLst>
            <pc:docMk/>
            <pc:sldMk cId="1327162311" sldId="421"/>
            <ac:spMk id="21" creationId="{EB2829D6-834C-C245-8E07-5F1131014A76}"/>
          </ac:spMkLst>
        </pc:spChg>
      </pc:sldChg>
      <pc:sldChg chg="modSp mod">
        <pc:chgData name="Jean Casey" userId="ca3e6f81-b95c-489e-8428-96e80cada072" providerId="ADAL" clId="{7E5982A7-5AC4-4EA1-BE36-DAE2788B3306}" dt="2021-12-13T15:38:12.818" v="1" actId="1076"/>
        <pc:sldMkLst>
          <pc:docMk/>
          <pc:sldMk cId="3704922178" sldId="432"/>
        </pc:sldMkLst>
        <pc:spChg chg="mod">
          <ac:chgData name="Jean Casey" userId="ca3e6f81-b95c-489e-8428-96e80cada072" providerId="ADAL" clId="{7E5982A7-5AC4-4EA1-BE36-DAE2788B3306}" dt="2021-12-13T15:38:12.818" v="1" actId="1076"/>
          <ac:spMkLst>
            <pc:docMk/>
            <pc:sldMk cId="3704922178" sldId="432"/>
            <ac:spMk id="5" creationId="{4FAF1CEA-2104-6D45-B651-DBA7D577A4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0E0AF-2776-D747-BF2F-1094551EB2DE}"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0C839-FEE0-0B40-A696-378195424034}" type="slidenum">
              <a:rPr lang="en-US" smtClean="0"/>
              <a:t>‹#›</a:t>
            </a:fld>
            <a:endParaRPr lang="en-US"/>
          </a:p>
        </p:txBody>
      </p:sp>
    </p:spTree>
    <p:extLst>
      <p:ext uri="{BB962C8B-B14F-4D97-AF65-F5344CB8AC3E}">
        <p14:creationId xmlns:p14="http://schemas.microsoft.com/office/powerpoint/2010/main" val="1924916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FCC62C-F47A-D54C-85E3-23990CA3FE69}" type="slidenum">
              <a:rPr lang="en-US" smtClean="0"/>
              <a:t>2</a:t>
            </a:fld>
            <a:endParaRPr lang="en-US"/>
          </a:p>
        </p:txBody>
      </p:sp>
    </p:spTree>
    <p:extLst>
      <p:ext uri="{BB962C8B-B14F-4D97-AF65-F5344CB8AC3E}">
        <p14:creationId xmlns:p14="http://schemas.microsoft.com/office/powerpoint/2010/main" val="338879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C7DEBF-6ADB-804B-B37D-CD1E10B0916A}" type="slidenum">
              <a:rPr lang="en-US" smtClean="0"/>
              <a:t>3</a:t>
            </a:fld>
            <a:endParaRPr lang="en-US"/>
          </a:p>
        </p:txBody>
      </p:sp>
    </p:spTree>
    <p:extLst>
      <p:ext uri="{BB962C8B-B14F-4D97-AF65-F5344CB8AC3E}">
        <p14:creationId xmlns:p14="http://schemas.microsoft.com/office/powerpoint/2010/main" val="374196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Originally a linguistic term, the word gender was first appropriated in the late 1950s by clinicians to describe the psychological sense of oneself as male or female separate from one’s genital anatomy (first prompted by patients whose psychological identity did not conform to their sex designation at birth). In the 1980s the term gender caught the attention of social scientists, feminists and others who re-framed it from a psychological state to a system of social relations.[ref]  In this understanding, gender was no longer a perception, trait or identity, but a social system that defines males and females as different and justifies inequality on the basis of that difference.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7C7398D-A3C2-2D4A-BB3F-7B427B5B3260}" type="slidenum">
              <a:rPr lang="en-US" smtClean="0"/>
              <a:t>4</a:t>
            </a:fld>
            <a:endParaRPr lang="en-US"/>
          </a:p>
        </p:txBody>
      </p:sp>
    </p:spTree>
    <p:extLst>
      <p:ext uri="{BB962C8B-B14F-4D97-AF65-F5344CB8AC3E}">
        <p14:creationId xmlns:p14="http://schemas.microsoft.com/office/powerpoint/2010/main" val="403529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664D68-FB8C-49D8-8BF7-F3452B0C3E22}" type="slidenum">
              <a:rPr lang="en-GB" smtClean="0"/>
              <a:t>5</a:t>
            </a:fld>
            <a:endParaRPr lang="en-GB"/>
          </a:p>
        </p:txBody>
      </p:sp>
    </p:spTree>
    <p:extLst>
      <p:ext uri="{BB962C8B-B14F-4D97-AF65-F5344CB8AC3E}">
        <p14:creationId xmlns:p14="http://schemas.microsoft.com/office/powerpoint/2010/main" val="281891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1D1F-5615-6B4B-B17E-AF93634360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B0DE9F-299D-554D-B9D0-A8AC5026A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40116E9-601C-4B40-8E70-BDB4DCCB26CD}"/>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5" name="Footer Placeholder 4">
            <a:extLst>
              <a:ext uri="{FF2B5EF4-FFF2-40B4-BE49-F238E27FC236}">
                <a16:creationId xmlns:a16="http://schemas.microsoft.com/office/drawing/2014/main" id="{2D9A115E-CD97-604D-A7B0-0383FB279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AA2B9-DA7E-674B-A983-C03D32389F81}"/>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3399131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0B7B-E2DF-E846-A61C-2300E0F6E41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5577CF0-FA92-0C43-B877-397E00453D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8BE5D9-6BA1-4643-83E2-20D3033FC65F}"/>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5" name="Footer Placeholder 4">
            <a:extLst>
              <a:ext uri="{FF2B5EF4-FFF2-40B4-BE49-F238E27FC236}">
                <a16:creationId xmlns:a16="http://schemas.microsoft.com/office/drawing/2014/main" id="{4A53131A-7CE0-854E-B8F7-65E5FB7E2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BA74D-73CC-5F4A-8609-87F35E37461F}"/>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8641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80C59A-DBAB-EA41-BE12-544F775051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D4EB4E5-7D36-544C-825D-ABBF04F6D1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1E8F27-0F9D-7E4C-9BF7-630FC08E2DE7}"/>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5" name="Footer Placeholder 4">
            <a:extLst>
              <a:ext uri="{FF2B5EF4-FFF2-40B4-BE49-F238E27FC236}">
                <a16:creationId xmlns:a16="http://schemas.microsoft.com/office/drawing/2014/main" id="{6C996A2D-FC2B-7048-9699-C67746727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A1289-5F0C-A24C-BA43-333BAF2F88D2}"/>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242738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tandard_Slide_Dark_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799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1C4E-1054-6948-B178-697E0F820D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8A7C24-200E-2A48-9E97-57B093BF86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F29D88-BF74-DF4B-A471-87E4E8E5D47B}"/>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5" name="Footer Placeholder 4">
            <a:extLst>
              <a:ext uri="{FF2B5EF4-FFF2-40B4-BE49-F238E27FC236}">
                <a16:creationId xmlns:a16="http://schemas.microsoft.com/office/drawing/2014/main" id="{60FE1080-918A-2349-8202-989F87F67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FD7A5-6377-FE42-BE2E-819C23610FD8}"/>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53128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3E20-575C-0646-BEBB-A646C3E69A7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2606CEE-DB35-6D42-AD57-8980F034E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DEC2A51-43BF-6A40-A719-4920D4478349}"/>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5" name="Footer Placeholder 4">
            <a:extLst>
              <a:ext uri="{FF2B5EF4-FFF2-40B4-BE49-F238E27FC236}">
                <a16:creationId xmlns:a16="http://schemas.microsoft.com/office/drawing/2014/main" id="{5DF4D294-ED7E-B446-AFEE-8C0FCD576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4FB0D-AB8A-0D41-AB95-DD6290FA52C2}"/>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149036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4D1-939E-7643-B6C7-1334D96F5B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BF3675-8A30-5545-85CF-9F5E6D1D2C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0ADB797-DB26-DA48-BE36-9A5D03A905D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1DB1E2-D740-104E-BE05-AF16C20787EA}"/>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6" name="Footer Placeholder 5">
            <a:extLst>
              <a:ext uri="{FF2B5EF4-FFF2-40B4-BE49-F238E27FC236}">
                <a16:creationId xmlns:a16="http://schemas.microsoft.com/office/drawing/2014/main" id="{1B45D91C-F775-194F-81B7-12DC3365E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9364D-97F0-E641-AD32-0360D3B3515E}"/>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138144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9FB23-92FD-5140-AF4C-FE87D087111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E1BA70F-E5EA-9641-A14F-71F96360F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63404A2-EBDA-CE43-B957-283EFA816C0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3DF93CD-6DF9-9A44-899D-A404D35BD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28F148-DBA4-284A-963D-29A76CA2AA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5557288-1F02-5949-9BFD-EBF34D5B1A6D}"/>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8" name="Footer Placeholder 7">
            <a:extLst>
              <a:ext uri="{FF2B5EF4-FFF2-40B4-BE49-F238E27FC236}">
                <a16:creationId xmlns:a16="http://schemas.microsoft.com/office/drawing/2014/main" id="{47FD0D7B-2D11-5047-97F8-C4EE085434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7A3E9E-0FAF-2645-9B8B-B1FDDDC4DB1B}"/>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3395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BF8-7098-BA43-90CD-50CB590199A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66FC08-2ECE-1E46-8AC1-B3488EEC1EB4}"/>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4" name="Footer Placeholder 3">
            <a:extLst>
              <a:ext uri="{FF2B5EF4-FFF2-40B4-BE49-F238E27FC236}">
                <a16:creationId xmlns:a16="http://schemas.microsoft.com/office/drawing/2014/main" id="{B07F3160-62D5-014B-930F-3BD63EE526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84931-E13F-1F45-8F96-C9A032B4ADE3}"/>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333505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BE103-3BF8-944D-A809-FC4F07A807A8}"/>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3" name="Footer Placeholder 2">
            <a:extLst>
              <a:ext uri="{FF2B5EF4-FFF2-40B4-BE49-F238E27FC236}">
                <a16:creationId xmlns:a16="http://schemas.microsoft.com/office/drawing/2014/main" id="{F6F32B2D-0776-D64E-A5E8-8DE767A8B4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14FA9-61D7-F941-8ADB-C12EEBDD478B}"/>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220098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6529-B6F3-344F-AC26-834F478E58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0EE7AE5-DD52-9C45-BCCF-70EC492B2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92043F4-1EC6-5742-A284-B9A7F6ACE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D853DE-5BC3-5A4A-9BF6-1A332657F104}"/>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6" name="Footer Placeholder 5">
            <a:extLst>
              <a:ext uri="{FF2B5EF4-FFF2-40B4-BE49-F238E27FC236}">
                <a16:creationId xmlns:a16="http://schemas.microsoft.com/office/drawing/2014/main" id="{CCF9D13D-BCCC-524B-BB7A-A19128A4C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CF4C7-DAB4-7A41-8789-7DAB31B02DF8}"/>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122737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231C-0552-D440-84B7-406EA941EA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58D0372-91AE-8945-BA3D-18E64C67E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3EFA4C-6D12-EC46-9861-953F8EEA2C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D145CF-522F-1347-B383-D4E831511F01}"/>
              </a:ext>
            </a:extLst>
          </p:cNvPr>
          <p:cNvSpPr>
            <a:spLocks noGrp="1"/>
          </p:cNvSpPr>
          <p:nvPr>
            <p:ph type="dt" sz="half" idx="10"/>
          </p:nvPr>
        </p:nvSpPr>
        <p:spPr/>
        <p:txBody>
          <a:bodyPr/>
          <a:lstStyle/>
          <a:p>
            <a:fld id="{80D4A436-D04D-4742-8EF8-2A3BBCA1F859}" type="datetimeFigureOut">
              <a:rPr lang="en-US" smtClean="0"/>
              <a:t>12/13/2021</a:t>
            </a:fld>
            <a:endParaRPr lang="en-US"/>
          </a:p>
        </p:txBody>
      </p:sp>
      <p:sp>
        <p:nvSpPr>
          <p:cNvPr id="6" name="Footer Placeholder 5">
            <a:extLst>
              <a:ext uri="{FF2B5EF4-FFF2-40B4-BE49-F238E27FC236}">
                <a16:creationId xmlns:a16="http://schemas.microsoft.com/office/drawing/2014/main" id="{422DEA72-7B73-6D43-9324-4D76237EF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ABB32B-4FE1-8E4C-BCC5-DA348C6CE5F2}"/>
              </a:ext>
            </a:extLst>
          </p:cNvPr>
          <p:cNvSpPr>
            <a:spLocks noGrp="1"/>
          </p:cNvSpPr>
          <p:nvPr>
            <p:ph type="sldNum" sz="quarter" idx="12"/>
          </p:nvPr>
        </p:nvSpPr>
        <p:spPr/>
        <p:txBody>
          <a:bodyPr/>
          <a:lstStyle/>
          <a:p>
            <a:fld id="{C33266A5-6932-594C-9C97-CCEE8C776487}" type="slidenum">
              <a:rPr lang="en-US" smtClean="0"/>
              <a:t>‹#›</a:t>
            </a:fld>
            <a:endParaRPr lang="en-US"/>
          </a:p>
        </p:txBody>
      </p:sp>
    </p:spTree>
    <p:extLst>
      <p:ext uri="{BB962C8B-B14F-4D97-AF65-F5344CB8AC3E}">
        <p14:creationId xmlns:p14="http://schemas.microsoft.com/office/powerpoint/2010/main" val="347962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4E8F0-82F0-F94A-99D9-43A763A45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DBEF06-684A-1546-9333-2613AC54E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E2451B-2824-E749-B8C5-B4CBD1759A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4A436-D04D-4742-8EF8-2A3BBCA1F859}" type="datetimeFigureOut">
              <a:rPr lang="en-US" smtClean="0"/>
              <a:t>12/13/2021</a:t>
            </a:fld>
            <a:endParaRPr lang="en-US"/>
          </a:p>
        </p:txBody>
      </p:sp>
      <p:sp>
        <p:nvSpPr>
          <p:cNvPr id="5" name="Footer Placeholder 4">
            <a:extLst>
              <a:ext uri="{FF2B5EF4-FFF2-40B4-BE49-F238E27FC236}">
                <a16:creationId xmlns:a16="http://schemas.microsoft.com/office/drawing/2014/main" id="{22623C0B-CC32-1D43-82CB-60F72AA33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FE4742-EBFD-B342-A8B8-D556669982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266A5-6932-594C-9C97-CCEE8C776487}" type="slidenum">
              <a:rPr lang="en-US" smtClean="0"/>
              <a:t>‹#›</a:t>
            </a:fld>
            <a:endParaRPr lang="en-US"/>
          </a:p>
        </p:txBody>
      </p:sp>
    </p:spTree>
    <p:extLst>
      <p:ext uri="{BB962C8B-B14F-4D97-AF65-F5344CB8AC3E}">
        <p14:creationId xmlns:p14="http://schemas.microsoft.com/office/powerpoint/2010/main" val="1959497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Ben.Cislaghi@lshtm.ac.u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9WqSLf7AdQ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hyperlink" Target="https://sparc.ubc.ca/announcement/cihr-workshop-sex-and-gender-considerations-jan-16-30" TargetMode="Externa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mailto:Ben.Cislaghi@lshtm.ac.uk"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11">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3">
            <a:extLst>
              <a:ext uri="{FF2B5EF4-FFF2-40B4-BE49-F238E27FC236}">
                <a16:creationId xmlns:a16="http://schemas.microsoft.com/office/drawing/2014/main" id="{FEF65CF3-22F1-3544-9CC9-3145142CD943}"/>
              </a:ext>
            </a:extLst>
          </p:cNvPr>
          <p:cNvSpPr>
            <a:spLocks noGrp="1"/>
          </p:cNvSpPr>
          <p:nvPr>
            <p:ph type="ctrTitle"/>
          </p:nvPr>
        </p:nvSpPr>
        <p:spPr>
          <a:xfrm>
            <a:off x="789708" y="666351"/>
            <a:ext cx="10558405" cy="3044335"/>
          </a:xfrm>
        </p:spPr>
        <p:txBody>
          <a:bodyPr anchor="b">
            <a:normAutofit/>
          </a:bodyPr>
          <a:lstStyle/>
          <a:p>
            <a:r>
              <a:rPr lang="en-US" sz="4800">
                <a:solidFill>
                  <a:schemeClr val="bg1"/>
                </a:solidFill>
              </a:rPr>
              <a:t>5 minutes on </a:t>
            </a:r>
            <a:br>
              <a:rPr lang="en-US" sz="4800">
                <a:solidFill>
                  <a:schemeClr val="bg1"/>
                </a:solidFill>
              </a:rPr>
            </a:br>
            <a:r>
              <a:rPr lang="en-US" sz="4800">
                <a:solidFill>
                  <a:schemeClr val="bg1"/>
                </a:solidFill>
              </a:rPr>
              <a:t>Gender Norms and Child Marriage</a:t>
            </a:r>
          </a:p>
        </p:txBody>
      </p:sp>
      <p:sp>
        <p:nvSpPr>
          <p:cNvPr id="5" name="Subtitle 4">
            <a:extLst>
              <a:ext uri="{FF2B5EF4-FFF2-40B4-BE49-F238E27FC236}">
                <a16:creationId xmlns:a16="http://schemas.microsoft.com/office/drawing/2014/main" id="{9589BBC9-4BED-B448-B879-7763E121007D}"/>
              </a:ext>
            </a:extLst>
          </p:cNvPr>
          <p:cNvSpPr>
            <a:spLocks noGrp="1"/>
          </p:cNvSpPr>
          <p:nvPr>
            <p:ph type="subTitle" idx="1"/>
          </p:nvPr>
        </p:nvSpPr>
        <p:spPr>
          <a:xfrm>
            <a:off x="789708" y="3866064"/>
            <a:ext cx="10558405" cy="2234485"/>
          </a:xfrm>
        </p:spPr>
        <p:txBody>
          <a:bodyPr anchor="t">
            <a:normAutofit/>
          </a:bodyPr>
          <a:lstStyle/>
          <a:p>
            <a:r>
              <a:rPr lang="en-US" dirty="0">
                <a:solidFill>
                  <a:schemeClr val="bg1"/>
                </a:solidFill>
              </a:rPr>
              <a:t>Beniamino Cislaghi</a:t>
            </a:r>
          </a:p>
          <a:p>
            <a:r>
              <a:rPr lang="en-US" dirty="0">
                <a:solidFill>
                  <a:schemeClr val="bg1"/>
                </a:solidFill>
                <a:hlinkClick r:id="rId2"/>
              </a:rPr>
              <a:t>Ben.Cislaghi@lshtm.ac.uk</a:t>
            </a:r>
            <a:r>
              <a:rPr lang="en-US" dirty="0">
                <a:solidFill>
                  <a:schemeClr val="bg1"/>
                </a:solidFill>
              </a:rPr>
              <a:t> </a:t>
            </a:r>
          </a:p>
        </p:txBody>
      </p:sp>
    </p:spTree>
    <p:extLst>
      <p:ext uri="{BB962C8B-B14F-4D97-AF65-F5344CB8AC3E}">
        <p14:creationId xmlns:p14="http://schemas.microsoft.com/office/powerpoint/2010/main" val="234558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4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riding a horse&#10;&#10;Description automatically generated with medium confidence">
            <a:extLst>
              <a:ext uri="{FF2B5EF4-FFF2-40B4-BE49-F238E27FC236}">
                <a16:creationId xmlns:a16="http://schemas.microsoft.com/office/drawing/2014/main" id="{9DA0CAE4-BCFC-CF41-909E-ED60B46D4174}"/>
              </a:ext>
            </a:extLst>
          </p:cNvPr>
          <p:cNvPicPr>
            <a:picLocks noChangeAspect="1"/>
          </p:cNvPicPr>
          <p:nvPr/>
        </p:nvPicPr>
        <p:blipFill rotWithShape="1">
          <a:blip r:embed="rId3"/>
          <a:srcRect t="21123" r="1" b="18698"/>
          <a:stretch/>
        </p:blipFill>
        <p:spPr>
          <a:xfrm>
            <a:off x="967853"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2" name="TextBox 1">
            <a:extLst>
              <a:ext uri="{FF2B5EF4-FFF2-40B4-BE49-F238E27FC236}">
                <a16:creationId xmlns:a16="http://schemas.microsoft.com/office/drawing/2014/main" id="{7791C67C-AC8E-064F-8974-26BF2E9E3884}"/>
              </a:ext>
            </a:extLst>
          </p:cNvPr>
          <p:cNvSpPr txBox="1"/>
          <p:nvPr/>
        </p:nvSpPr>
        <p:spPr>
          <a:xfrm>
            <a:off x="79872" y="6362191"/>
            <a:ext cx="6382325" cy="369332"/>
          </a:xfrm>
          <a:prstGeom prst="rect">
            <a:avLst/>
          </a:prstGeom>
          <a:noFill/>
        </p:spPr>
        <p:txBody>
          <a:bodyPr wrap="none" rtlCol="0">
            <a:spAutoFit/>
          </a:bodyPr>
          <a:lstStyle/>
          <a:p>
            <a:r>
              <a:rPr lang="en-US" dirty="0">
                <a:hlinkClick r:id="rId4"/>
              </a:rPr>
              <a:t>Please Watch: https://www.youtube.com/watch?v=9WqSLf7AdQg</a:t>
            </a:r>
            <a:r>
              <a:rPr lang="en-US" dirty="0"/>
              <a:t> </a:t>
            </a:r>
          </a:p>
        </p:txBody>
      </p:sp>
    </p:spTree>
    <p:extLst>
      <p:ext uri="{BB962C8B-B14F-4D97-AF65-F5344CB8AC3E}">
        <p14:creationId xmlns:p14="http://schemas.microsoft.com/office/powerpoint/2010/main" val="218010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ck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604" y="1461468"/>
            <a:ext cx="5720792" cy="4911648"/>
          </a:xfrm>
          <a:prstGeom prst="rect">
            <a:avLst/>
          </a:prstGeom>
        </p:spPr>
      </p:pic>
      <p:sp>
        <p:nvSpPr>
          <p:cNvPr id="5" name="TextBox 4"/>
          <p:cNvSpPr txBox="1"/>
          <p:nvPr/>
        </p:nvSpPr>
        <p:spPr>
          <a:xfrm>
            <a:off x="0" y="484884"/>
            <a:ext cx="12192000" cy="646331"/>
          </a:xfrm>
          <a:prstGeom prst="rect">
            <a:avLst/>
          </a:prstGeom>
          <a:noFill/>
        </p:spPr>
        <p:txBody>
          <a:bodyPr wrap="square" rtlCol="0">
            <a:spAutoFit/>
          </a:bodyPr>
          <a:lstStyle/>
          <a:p>
            <a:pPr algn="ctr"/>
            <a:r>
              <a:rPr lang="en-US" sz="3600" b="1" dirty="0"/>
              <a:t>Social norms regulate what </a:t>
            </a:r>
            <a:r>
              <a:rPr lang="en-US" sz="3600" b="1" dirty="0" err="1"/>
              <a:t>behaviour</a:t>
            </a:r>
            <a:r>
              <a:rPr lang="en-US" sz="3600" b="1" dirty="0"/>
              <a:t> is “</a:t>
            </a:r>
            <a:r>
              <a:rPr lang="en-US" sz="3600" b="1" dirty="0">
                <a:solidFill>
                  <a:srgbClr val="7F64A2"/>
                </a:solidFill>
              </a:rPr>
              <a:t>normal.</a:t>
            </a:r>
            <a:r>
              <a:rPr lang="en-US" sz="3600" b="1" dirty="0"/>
              <a:t>”</a:t>
            </a:r>
          </a:p>
        </p:txBody>
      </p:sp>
    </p:spTree>
    <p:extLst>
      <p:ext uri="{BB962C8B-B14F-4D97-AF65-F5344CB8AC3E}">
        <p14:creationId xmlns:p14="http://schemas.microsoft.com/office/powerpoint/2010/main" val="152443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p:cNvSpPr>
            <a:spLocks noGrp="1"/>
          </p:cNvSpPr>
          <p:nvPr>
            <p:ph type="title"/>
          </p:nvPr>
        </p:nvSpPr>
        <p:spPr>
          <a:xfrm>
            <a:off x="611030" y="279132"/>
            <a:ext cx="9388669" cy="623236"/>
          </a:xfrm>
        </p:spPr>
        <p:txBody>
          <a:bodyPr>
            <a:normAutofit fontScale="90000"/>
          </a:bodyPr>
          <a:lstStyle/>
          <a:p>
            <a:r>
              <a:rPr lang="en-US" dirty="0">
                <a:solidFill>
                  <a:srgbClr val="7F64A2"/>
                </a:solidFill>
              </a:rPr>
              <a:t>Sex and Gender</a:t>
            </a:r>
          </a:p>
        </p:txBody>
      </p:sp>
      <p:grpSp>
        <p:nvGrpSpPr>
          <p:cNvPr id="11" name="Group 10">
            <a:extLst>
              <a:ext uri="{FF2B5EF4-FFF2-40B4-BE49-F238E27FC236}">
                <a16:creationId xmlns:a16="http://schemas.microsoft.com/office/drawing/2014/main" id="{B6936B5B-ED4F-1E4F-B491-DE6DFDB616B6}"/>
              </a:ext>
            </a:extLst>
          </p:cNvPr>
          <p:cNvGrpSpPr/>
          <p:nvPr/>
        </p:nvGrpSpPr>
        <p:grpSpPr>
          <a:xfrm>
            <a:off x="2203423" y="1106263"/>
            <a:ext cx="2706704" cy="5699760"/>
            <a:chOff x="3651868" y="1158240"/>
            <a:chExt cx="2706704" cy="5699760"/>
          </a:xfrm>
        </p:grpSpPr>
        <p:pic>
          <p:nvPicPr>
            <p:cNvPr id="9" name="Picture 8">
              <a:extLst>
                <a:ext uri="{FF2B5EF4-FFF2-40B4-BE49-F238E27FC236}">
                  <a16:creationId xmlns:a16="http://schemas.microsoft.com/office/drawing/2014/main" id="{B3C8BAD5-CDF6-E442-A4A1-1C84C2AFD5E9}"/>
                </a:ext>
              </a:extLst>
            </p:cNvPr>
            <p:cNvPicPr>
              <a:picLocks noChangeAspect="1"/>
            </p:cNvPicPr>
            <p:nvPr/>
          </p:nvPicPr>
          <p:blipFill>
            <a:blip r:embed="rId3"/>
            <a:stretch>
              <a:fillRect/>
            </a:stretch>
          </p:blipFill>
          <p:spPr>
            <a:xfrm flipH="1">
              <a:off x="3651868" y="1158240"/>
              <a:ext cx="2706704" cy="5699760"/>
            </a:xfrm>
            <a:prstGeom prst="rect">
              <a:avLst/>
            </a:prstGeom>
          </p:spPr>
        </p:pic>
        <p:pic>
          <p:nvPicPr>
            <p:cNvPr id="10" name="Picture 9">
              <a:extLst>
                <a:ext uri="{FF2B5EF4-FFF2-40B4-BE49-F238E27FC236}">
                  <a16:creationId xmlns:a16="http://schemas.microsoft.com/office/drawing/2014/main" id="{C9403F71-AD08-6748-B6AA-A0B587E1B312}"/>
                </a:ext>
              </a:extLst>
            </p:cNvPr>
            <p:cNvPicPr>
              <a:picLocks noChangeAspect="1"/>
            </p:cNvPicPr>
            <p:nvPr/>
          </p:nvPicPr>
          <p:blipFill>
            <a:blip r:embed="rId4"/>
            <a:stretch>
              <a:fillRect/>
            </a:stretch>
          </p:blipFill>
          <p:spPr>
            <a:xfrm>
              <a:off x="3783385" y="1158240"/>
              <a:ext cx="2311027" cy="1031215"/>
            </a:xfrm>
            <a:prstGeom prst="rect">
              <a:avLst/>
            </a:prstGeom>
          </p:spPr>
        </p:pic>
      </p:grpSp>
      <p:sp>
        <p:nvSpPr>
          <p:cNvPr id="4" name="TextBox 3">
            <a:extLst>
              <a:ext uri="{FF2B5EF4-FFF2-40B4-BE49-F238E27FC236}">
                <a16:creationId xmlns:a16="http://schemas.microsoft.com/office/drawing/2014/main" id="{BF375FFE-A6AF-EA4F-9E59-77D97EC549C5}"/>
              </a:ext>
            </a:extLst>
          </p:cNvPr>
          <p:cNvSpPr txBox="1"/>
          <p:nvPr/>
        </p:nvSpPr>
        <p:spPr>
          <a:xfrm>
            <a:off x="8635226" y="5328696"/>
            <a:ext cx="3083442" cy="1477328"/>
          </a:xfrm>
          <a:prstGeom prst="rect">
            <a:avLst/>
          </a:prstGeom>
          <a:noFill/>
        </p:spPr>
        <p:txBody>
          <a:bodyPr wrap="square" rtlCol="0">
            <a:spAutoFit/>
          </a:bodyPr>
          <a:lstStyle/>
          <a:p>
            <a:r>
              <a:rPr lang="en-US" dirty="0"/>
              <a:t>Picture source: </a:t>
            </a:r>
          </a:p>
          <a:p>
            <a:r>
              <a:rPr lang="en-US" dirty="0">
                <a:hlinkClick r:id="rId5"/>
              </a:rPr>
              <a:t>https://sparc.ubc.ca/announcement/cihr-workshop-sex-and-gender-considerations-jan-16-30</a:t>
            </a:r>
            <a:r>
              <a:rPr lang="en-US" dirty="0"/>
              <a:t> </a:t>
            </a:r>
          </a:p>
        </p:txBody>
      </p:sp>
      <p:grpSp>
        <p:nvGrpSpPr>
          <p:cNvPr id="6" name="Group 5">
            <a:extLst>
              <a:ext uri="{FF2B5EF4-FFF2-40B4-BE49-F238E27FC236}">
                <a16:creationId xmlns:a16="http://schemas.microsoft.com/office/drawing/2014/main" id="{45094EF9-F179-FC46-9AB5-CAEE88FA8DF7}"/>
              </a:ext>
            </a:extLst>
          </p:cNvPr>
          <p:cNvGrpSpPr/>
          <p:nvPr/>
        </p:nvGrpSpPr>
        <p:grpSpPr>
          <a:xfrm>
            <a:off x="4910128" y="1106264"/>
            <a:ext cx="2706703" cy="5699761"/>
            <a:chOff x="5303775" y="1106263"/>
            <a:chExt cx="2706703" cy="5699761"/>
          </a:xfrm>
        </p:grpSpPr>
        <p:pic>
          <p:nvPicPr>
            <p:cNvPr id="3" name="Picture 2">
              <a:extLst>
                <a:ext uri="{FF2B5EF4-FFF2-40B4-BE49-F238E27FC236}">
                  <a16:creationId xmlns:a16="http://schemas.microsoft.com/office/drawing/2014/main" id="{550BFAF4-95DD-6347-8742-2040EBE0C1F7}"/>
                </a:ext>
              </a:extLst>
            </p:cNvPr>
            <p:cNvPicPr>
              <a:picLocks noChangeAspect="1"/>
            </p:cNvPicPr>
            <p:nvPr/>
          </p:nvPicPr>
          <p:blipFill>
            <a:blip r:embed="rId6"/>
            <a:stretch>
              <a:fillRect/>
            </a:stretch>
          </p:blipFill>
          <p:spPr>
            <a:xfrm flipH="1">
              <a:off x="5303775" y="1106263"/>
              <a:ext cx="2706703" cy="5699761"/>
            </a:xfrm>
            <a:prstGeom prst="rect">
              <a:avLst/>
            </a:prstGeom>
          </p:spPr>
        </p:pic>
        <p:pic>
          <p:nvPicPr>
            <p:cNvPr id="5" name="Picture 4">
              <a:extLst>
                <a:ext uri="{FF2B5EF4-FFF2-40B4-BE49-F238E27FC236}">
                  <a16:creationId xmlns:a16="http://schemas.microsoft.com/office/drawing/2014/main" id="{AAF047D5-60DB-2642-867A-E7827D9A1694}"/>
                </a:ext>
              </a:extLst>
            </p:cNvPr>
            <p:cNvPicPr>
              <a:picLocks noChangeAspect="1"/>
            </p:cNvPicPr>
            <p:nvPr/>
          </p:nvPicPr>
          <p:blipFill>
            <a:blip r:embed="rId7"/>
            <a:stretch>
              <a:fillRect/>
            </a:stretch>
          </p:blipFill>
          <p:spPr>
            <a:xfrm>
              <a:off x="5303775" y="1115376"/>
              <a:ext cx="2706703" cy="1031215"/>
            </a:xfrm>
            <a:prstGeom prst="rect">
              <a:avLst/>
            </a:prstGeom>
          </p:spPr>
        </p:pic>
      </p:grpSp>
    </p:spTree>
    <p:extLst>
      <p:ext uri="{BB962C8B-B14F-4D97-AF65-F5344CB8AC3E}">
        <p14:creationId xmlns:p14="http://schemas.microsoft.com/office/powerpoint/2010/main" val="41568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7F64A2"/>
                </a:solidFill>
              </a:rPr>
              <a:t>Gender Norms</a:t>
            </a:r>
          </a:p>
        </p:txBody>
      </p:sp>
      <p:sp>
        <p:nvSpPr>
          <p:cNvPr id="3" name="Content Placeholder 2"/>
          <p:cNvSpPr>
            <a:spLocks noGrp="1"/>
          </p:cNvSpPr>
          <p:nvPr>
            <p:ph idx="1"/>
          </p:nvPr>
        </p:nvSpPr>
        <p:spPr>
          <a:xfrm>
            <a:off x="678501" y="1448428"/>
            <a:ext cx="8083478" cy="4679301"/>
          </a:xfrm>
        </p:spPr>
        <p:txBody>
          <a:bodyPr>
            <a:normAutofit/>
          </a:bodyPr>
          <a:lstStyle/>
          <a:p>
            <a:pPr marL="0" indent="0">
              <a:lnSpc>
                <a:spcPts val="3359"/>
              </a:lnSpc>
              <a:buNone/>
            </a:pPr>
            <a:r>
              <a:rPr lang="en-GB" dirty="0"/>
              <a:t>Gender norms are social norms defining acceptable and appropriate actions for women and men in a given group or society. They are embedded in formal and informal institutions, nested in the mind, and produced and reproduced through social interaction.  They play a role in shaping women and men’s (often unequal) access to resources and freedoms, thus affecting their voice, power and sense of self.</a:t>
            </a:r>
          </a:p>
        </p:txBody>
      </p:sp>
      <p:sp>
        <p:nvSpPr>
          <p:cNvPr id="4" name="TextBox 3"/>
          <p:cNvSpPr txBox="1"/>
          <p:nvPr/>
        </p:nvSpPr>
        <p:spPr>
          <a:xfrm>
            <a:off x="678501" y="5409572"/>
            <a:ext cx="5471183" cy="1199816"/>
          </a:xfrm>
          <a:prstGeom prst="rect">
            <a:avLst/>
          </a:prstGeom>
          <a:noFill/>
        </p:spPr>
        <p:txBody>
          <a:bodyPr wrap="square" rtlCol="0">
            <a:spAutoFit/>
          </a:bodyPr>
          <a:lstStyle/>
          <a:p>
            <a:r>
              <a:rPr lang="en-US" sz="1799" dirty="0"/>
              <a:t>Cislaghi B, </a:t>
            </a:r>
            <a:r>
              <a:rPr lang="en-US" sz="1799" dirty="0" err="1"/>
              <a:t>Heise</a:t>
            </a:r>
            <a:r>
              <a:rPr lang="en-US" sz="1799" dirty="0"/>
              <a:t> L (2019); Gender norms and social norms: differences, similarities and why they matter for prevention science. Sociology of Health and Illness. https://</a:t>
            </a:r>
            <a:r>
              <a:rPr lang="en-US" sz="1799" dirty="0" err="1"/>
              <a:t>doi.org</a:t>
            </a:r>
            <a:r>
              <a:rPr lang="en-US" sz="1799" dirty="0"/>
              <a:t>/10.1111/1467-9566.13008  </a:t>
            </a:r>
          </a:p>
        </p:txBody>
      </p:sp>
      <p:pic>
        <p:nvPicPr>
          <p:cNvPr id="5" name="Picture 4">
            <a:extLst>
              <a:ext uri="{FF2B5EF4-FFF2-40B4-BE49-F238E27FC236}">
                <a16:creationId xmlns:a16="http://schemas.microsoft.com/office/drawing/2014/main" id="{ABAC31D7-C78F-1D40-9458-1F27FF3A89B0}"/>
              </a:ext>
            </a:extLst>
          </p:cNvPr>
          <p:cNvPicPr>
            <a:picLocks noChangeAspect="1"/>
          </p:cNvPicPr>
          <p:nvPr/>
        </p:nvPicPr>
        <p:blipFill>
          <a:blip r:embed="rId3"/>
          <a:stretch>
            <a:fillRect/>
          </a:stretch>
        </p:blipFill>
        <p:spPr>
          <a:xfrm>
            <a:off x="9060090" y="1380967"/>
            <a:ext cx="2714215" cy="3945080"/>
          </a:xfrm>
          <a:prstGeom prst="rect">
            <a:avLst/>
          </a:prstGeom>
        </p:spPr>
      </p:pic>
    </p:spTree>
    <p:extLst>
      <p:ext uri="{BB962C8B-B14F-4D97-AF65-F5344CB8AC3E}">
        <p14:creationId xmlns:p14="http://schemas.microsoft.com/office/powerpoint/2010/main" val="404942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747FDD5-7B4F-1B46-B8DE-DA099BCC99C0}"/>
              </a:ext>
            </a:extLst>
          </p:cNvPr>
          <p:cNvSpPr txBox="1"/>
          <p:nvPr/>
        </p:nvSpPr>
        <p:spPr>
          <a:xfrm>
            <a:off x="205147" y="6411515"/>
            <a:ext cx="7723717" cy="276999"/>
          </a:xfrm>
          <a:prstGeom prst="rect">
            <a:avLst/>
          </a:prstGeom>
          <a:noFill/>
        </p:spPr>
        <p:txBody>
          <a:bodyPr wrap="none" rtlCol="0">
            <a:spAutoFit/>
          </a:bodyPr>
          <a:lstStyle/>
          <a:p>
            <a:r>
              <a:rPr lang="en-GB" sz="1200" dirty="0" err="1"/>
              <a:t>Shakya</a:t>
            </a:r>
            <a:r>
              <a:rPr lang="en-GB" sz="1200" dirty="0"/>
              <a:t>, </a:t>
            </a:r>
            <a:r>
              <a:rPr lang="en-GB" sz="1200" dirty="0" err="1"/>
              <a:t>Nkwi</a:t>
            </a:r>
            <a:r>
              <a:rPr lang="en-GB" sz="1200" dirty="0"/>
              <a:t>, Mackie, </a:t>
            </a:r>
            <a:r>
              <a:rPr lang="en-GB" sz="1200" dirty="0" err="1"/>
              <a:t>Pereyra</a:t>
            </a:r>
            <a:r>
              <a:rPr lang="en-GB" sz="1200" dirty="0"/>
              <a:t>, </a:t>
            </a:r>
            <a:r>
              <a:rPr lang="en-GB" sz="1200" dirty="0" err="1"/>
              <a:t>Cislaghi</a:t>
            </a:r>
            <a:r>
              <a:rPr lang="en-GB" sz="1200" dirty="0"/>
              <a:t> (2018). Social norms and child marriage in Cameroon: a qualitative study. UNICEF</a:t>
            </a:r>
            <a:endParaRPr lang="en-US" sz="1200" dirty="0"/>
          </a:p>
        </p:txBody>
      </p:sp>
      <p:cxnSp>
        <p:nvCxnSpPr>
          <p:cNvPr id="9" name="Straight Connector 8">
            <a:extLst>
              <a:ext uri="{FF2B5EF4-FFF2-40B4-BE49-F238E27FC236}">
                <a16:creationId xmlns:a16="http://schemas.microsoft.com/office/drawing/2014/main" id="{9175063B-38A5-374D-BA41-020C56F701E2}"/>
              </a:ext>
            </a:extLst>
          </p:cNvPr>
          <p:cNvCxnSpPr>
            <a:cxnSpLocks/>
          </p:cNvCxnSpPr>
          <p:nvPr/>
        </p:nvCxnSpPr>
        <p:spPr>
          <a:xfrm>
            <a:off x="129685" y="356751"/>
            <a:ext cx="11931135" cy="25156"/>
          </a:xfrm>
          <a:prstGeom prst="line">
            <a:avLst/>
          </a:prstGeom>
          <a:ln w="254000" cap="sq" cmpd="thinThick">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Box 21">
            <a:extLst>
              <a:ext uri="{FF2B5EF4-FFF2-40B4-BE49-F238E27FC236}">
                <a16:creationId xmlns:a16="http://schemas.microsoft.com/office/drawing/2014/main" id="{2D21149B-4F84-7C4B-B33E-46E970D1DB61}"/>
              </a:ext>
            </a:extLst>
          </p:cNvPr>
          <p:cNvSpPr txBox="1"/>
          <p:nvPr/>
        </p:nvSpPr>
        <p:spPr>
          <a:xfrm>
            <a:off x="205147" y="498811"/>
            <a:ext cx="11574477" cy="248643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2400" b="1" dirty="0">
                <a:ea typeface="Calibri" panose="020F0502020204030204" pitchFamily="34" charset="0"/>
                <a:cs typeface="Times New Roman" panose="02020603050405020304" pitchFamily="18" charset="0"/>
              </a:rPr>
              <a:t>Norm:</a:t>
            </a:r>
            <a:r>
              <a:rPr lang="en-US" sz="2400" dirty="0">
                <a:ea typeface="Calibri" panose="020F0502020204030204" pitchFamily="34" charset="0"/>
                <a:cs typeface="Times New Roman" panose="02020603050405020304" pitchFamily="18" charset="0"/>
              </a:rPr>
              <a:t> </a:t>
            </a:r>
            <a:r>
              <a:rPr lang="en-US" sz="2400" b="1" dirty="0">
                <a:ea typeface="Calibri" panose="020F0502020204030204" pitchFamily="34" charset="0"/>
                <a:cs typeface="Times New Roman" panose="02020603050405020304" pitchFamily="18" charset="0"/>
              </a:rPr>
              <a:t>Respectable women marry early</a:t>
            </a:r>
            <a:endParaRPr lang="en-GB" sz="2400" dirty="0">
              <a:ea typeface="Calibri" panose="020F0502020204030204" pitchFamily="34" charset="0"/>
              <a:cs typeface="Times New Roman" panose="02020603050405020304" pitchFamily="18" charset="0"/>
            </a:endParaRPr>
          </a:p>
          <a:p>
            <a:pPr>
              <a:spcAft>
                <a:spcPts val="0"/>
              </a:spcAft>
            </a:pPr>
            <a:r>
              <a:rPr lang="en-US" sz="2400" b="1" dirty="0">
                <a:ea typeface="Calibri" panose="020F0502020204030204" pitchFamily="34" charset="0"/>
                <a:cs typeface="Times New Roman" panose="02020603050405020304" pitchFamily="18" charset="0"/>
              </a:rPr>
              <a:t>Subject</a:t>
            </a:r>
            <a:r>
              <a:rPr lang="en-US" sz="2400" dirty="0">
                <a:ea typeface="Calibri" panose="020F0502020204030204" pitchFamily="34" charset="0"/>
                <a:cs typeface="Times New Roman" panose="02020603050405020304" pitchFamily="18" charset="0"/>
              </a:rPr>
              <a:t>: Adolescent girls who reached puberty</a:t>
            </a:r>
            <a:endParaRPr lang="en-GB" sz="2400" dirty="0">
              <a:ea typeface="Calibri" panose="020F0502020204030204" pitchFamily="34" charset="0"/>
              <a:cs typeface="Times New Roman" panose="02020603050405020304" pitchFamily="18" charset="0"/>
            </a:endParaRPr>
          </a:p>
          <a:p>
            <a:pPr>
              <a:spcAft>
                <a:spcPts val="0"/>
              </a:spcAft>
            </a:pPr>
            <a:r>
              <a:rPr lang="en-US" sz="2400" b="1" dirty="0">
                <a:ea typeface="Calibri" panose="020F0502020204030204" pitchFamily="34" charset="0"/>
                <a:cs typeface="Times New Roman" panose="02020603050405020304" pitchFamily="18" charset="0"/>
              </a:rPr>
              <a:t>Sanctions</a:t>
            </a:r>
            <a:r>
              <a:rPr lang="en-US" sz="2400" dirty="0">
                <a:ea typeface="Calibri" panose="020F0502020204030204" pitchFamily="34" charset="0"/>
                <a:cs typeface="Times New Roman" panose="02020603050405020304" pitchFamily="18" charset="0"/>
              </a:rPr>
              <a:t>: Less desirable marriage prospects at age 18 </a:t>
            </a:r>
            <a:endParaRPr lang="en-GB" sz="2400" dirty="0">
              <a:ea typeface="Calibri" panose="020F0502020204030204" pitchFamily="34" charset="0"/>
              <a:cs typeface="Times New Roman" panose="02020603050405020304" pitchFamily="18" charset="0"/>
            </a:endParaRPr>
          </a:p>
          <a:p>
            <a:pPr>
              <a:spcAft>
                <a:spcPts val="0"/>
              </a:spcAft>
            </a:pPr>
            <a:r>
              <a:rPr lang="en-US" sz="2400" b="1" dirty="0">
                <a:ea typeface="Calibri" panose="020F0502020204030204" pitchFamily="34" charset="0"/>
                <a:cs typeface="Times New Roman" panose="02020603050405020304" pitchFamily="18" charset="0"/>
              </a:rPr>
              <a:t>Reference Group</a:t>
            </a:r>
            <a:r>
              <a:rPr lang="en-US" sz="2400" dirty="0">
                <a:ea typeface="Calibri" panose="020F0502020204030204" pitchFamily="34" charset="0"/>
                <a:cs typeface="Times New Roman" panose="02020603050405020304" pitchFamily="18" charset="0"/>
              </a:rPr>
              <a:t>: Community members (future in-laws and husbands)</a:t>
            </a:r>
            <a:endParaRPr lang="en-GB" sz="2400" dirty="0">
              <a:ea typeface="Calibri" panose="020F0502020204030204" pitchFamily="34" charset="0"/>
              <a:cs typeface="Times New Roman" panose="02020603050405020304" pitchFamily="18" charset="0"/>
            </a:endParaRPr>
          </a:p>
          <a:p>
            <a:pPr>
              <a:spcAft>
                <a:spcPts val="0"/>
              </a:spcAft>
            </a:pPr>
            <a:r>
              <a:rPr lang="en-US" sz="2400" b="1" dirty="0">
                <a:ea typeface="Calibri" panose="020F0502020204030204" pitchFamily="34" charset="0"/>
                <a:cs typeface="Times New Roman" panose="02020603050405020304" pitchFamily="18" charset="0"/>
              </a:rPr>
              <a:t>Variations by ethnic group</a:t>
            </a:r>
            <a:r>
              <a:rPr lang="en-US" sz="2400" dirty="0">
                <a:ea typeface="Calibri" panose="020F0502020204030204" pitchFamily="34" charset="0"/>
                <a:cs typeface="Times New Roman" panose="02020603050405020304" pitchFamily="18" charset="0"/>
              </a:rPr>
              <a:t>:</a:t>
            </a:r>
            <a:endParaRPr lang="en-GB" sz="2400" dirty="0">
              <a:ea typeface="Calibri" panose="020F0502020204030204" pitchFamily="34" charset="0"/>
              <a:cs typeface="Times New Roman" panose="02020603050405020304" pitchFamily="18" charset="0"/>
            </a:endParaRPr>
          </a:p>
          <a:p>
            <a:pPr>
              <a:spcAft>
                <a:spcPts val="0"/>
              </a:spcAft>
            </a:pPr>
            <a:r>
              <a:rPr lang="en-US" sz="2400" dirty="0">
                <a:ea typeface="Calibri" panose="020F0502020204030204" pitchFamily="34" charset="0"/>
                <a:cs typeface="Times New Roman" panose="02020603050405020304" pitchFamily="18" charset="0"/>
              </a:rPr>
              <a:t> </a:t>
            </a:r>
            <a:endParaRPr lang="en-GB" sz="2400" dirty="0">
              <a:ea typeface="Calibri" panose="020F0502020204030204" pitchFamily="34" charset="0"/>
              <a:cs typeface="Times New Roman" panose="02020603050405020304" pitchFamily="18" charset="0"/>
            </a:endParaRPr>
          </a:p>
        </p:txBody>
      </p:sp>
      <p:pic>
        <p:nvPicPr>
          <p:cNvPr id="13" name="Picture 12" descr="1%20Models/Images/1girlcommunity.jpg">
            <a:extLst>
              <a:ext uri="{FF2B5EF4-FFF2-40B4-BE49-F238E27FC236}">
                <a16:creationId xmlns:a16="http://schemas.microsoft.com/office/drawing/2014/main" id="{79A59D6E-9BC6-6B41-8F2C-BDFF95731C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0916" y="498811"/>
            <a:ext cx="1356333" cy="1435100"/>
          </a:xfrm>
          <a:prstGeom prst="rect">
            <a:avLst/>
          </a:prstGeom>
          <a:noFill/>
          <a:ln>
            <a:noFill/>
          </a:ln>
        </p:spPr>
      </p:pic>
      <p:sp>
        <p:nvSpPr>
          <p:cNvPr id="18" name="TextBox 17">
            <a:extLst>
              <a:ext uri="{FF2B5EF4-FFF2-40B4-BE49-F238E27FC236}">
                <a16:creationId xmlns:a16="http://schemas.microsoft.com/office/drawing/2014/main" id="{29FAE46B-6D8C-284F-9AA6-467EC337F2FC}"/>
              </a:ext>
            </a:extLst>
          </p:cNvPr>
          <p:cNvSpPr txBox="1"/>
          <p:nvPr/>
        </p:nvSpPr>
        <p:spPr>
          <a:xfrm>
            <a:off x="205147" y="2768066"/>
            <a:ext cx="11177326" cy="646331"/>
          </a:xfrm>
          <a:prstGeom prst="rect">
            <a:avLst/>
          </a:prstGeom>
          <a:noFill/>
        </p:spPr>
        <p:txBody>
          <a:bodyPr wrap="square" rtlCol="0">
            <a:spAutoFit/>
          </a:bodyPr>
          <a:lstStyle/>
          <a:p>
            <a:r>
              <a:rPr lang="en-GB" b="1" dirty="0" err="1"/>
              <a:t>Maka</a:t>
            </a:r>
            <a:r>
              <a:rPr lang="en-GB" b="1" dirty="0"/>
              <a:t>. </a:t>
            </a:r>
            <a:r>
              <a:rPr lang="en-GB" dirty="0"/>
              <a:t>Uncommon, Acceptable</a:t>
            </a:r>
          </a:p>
          <a:p>
            <a:r>
              <a:rPr lang="en-GB" dirty="0"/>
              <a:t>“Is marriage a race? Marriage comes at its time, we don’t force it. She will get married one day”</a:t>
            </a:r>
            <a:endParaRPr lang="en-US" dirty="0"/>
          </a:p>
        </p:txBody>
      </p:sp>
      <p:sp>
        <p:nvSpPr>
          <p:cNvPr id="19" name="TextBox 18">
            <a:extLst>
              <a:ext uri="{FF2B5EF4-FFF2-40B4-BE49-F238E27FC236}">
                <a16:creationId xmlns:a16="http://schemas.microsoft.com/office/drawing/2014/main" id="{149CBF0B-313B-C244-9C41-30D80CACBC5B}"/>
              </a:ext>
            </a:extLst>
          </p:cNvPr>
          <p:cNvSpPr txBox="1"/>
          <p:nvPr/>
        </p:nvSpPr>
        <p:spPr>
          <a:xfrm>
            <a:off x="205147" y="3580947"/>
            <a:ext cx="10504206" cy="923330"/>
          </a:xfrm>
          <a:prstGeom prst="rect">
            <a:avLst/>
          </a:prstGeom>
          <a:noFill/>
        </p:spPr>
        <p:txBody>
          <a:bodyPr wrap="square" rtlCol="0">
            <a:spAutoFit/>
          </a:bodyPr>
          <a:lstStyle/>
          <a:p>
            <a:r>
              <a:rPr lang="en-GB" b="1" dirty="0" err="1"/>
              <a:t>Mafa</a:t>
            </a:r>
            <a:r>
              <a:rPr lang="en-GB" b="1" dirty="0"/>
              <a:t>. </a:t>
            </a:r>
            <a:r>
              <a:rPr lang="en-GB" dirty="0"/>
              <a:t>Common, Acceptable and Appropriate</a:t>
            </a:r>
          </a:p>
          <a:p>
            <a:r>
              <a:rPr lang="en-GB" dirty="0"/>
              <a:t>“It is easy for her to find a husband [now that she’s 22], but she will not likely find the type of husband she ever dreamed of when she was 17 or 18 years old” </a:t>
            </a:r>
            <a:endParaRPr lang="en-US" dirty="0"/>
          </a:p>
        </p:txBody>
      </p:sp>
      <p:sp>
        <p:nvSpPr>
          <p:cNvPr id="20" name="TextBox 19">
            <a:extLst>
              <a:ext uri="{FF2B5EF4-FFF2-40B4-BE49-F238E27FC236}">
                <a16:creationId xmlns:a16="http://schemas.microsoft.com/office/drawing/2014/main" id="{3B59AD3B-6916-FD49-8B2C-114AABDCD86D}"/>
              </a:ext>
            </a:extLst>
          </p:cNvPr>
          <p:cNvSpPr txBox="1"/>
          <p:nvPr/>
        </p:nvSpPr>
        <p:spPr>
          <a:xfrm>
            <a:off x="205147" y="4671315"/>
            <a:ext cx="11284902" cy="923330"/>
          </a:xfrm>
          <a:prstGeom prst="rect">
            <a:avLst/>
          </a:prstGeom>
          <a:noFill/>
        </p:spPr>
        <p:txBody>
          <a:bodyPr wrap="square" rtlCol="0">
            <a:spAutoFit/>
          </a:bodyPr>
          <a:lstStyle/>
          <a:p>
            <a:r>
              <a:rPr lang="en-GB" b="1" dirty="0" err="1"/>
              <a:t>Mbororo</a:t>
            </a:r>
            <a:r>
              <a:rPr lang="en-GB" b="1" dirty="0"/>
              <a:t>. </a:t>
            </a:r>
            <a:r>
              <a:rPr lang="en-GB" dirty="0"/>
              <a:t>Common, Acceptable, Appropriate, and Obligatory</a:t>
            </a:r>
          </a:p>
          <a:p>
            <a:r>
              <a:rPr lang="en-GB" dirty="0"/>
              <a:t>“To me, it will be very difficult for a girl to get married [when she’s 20]. At that age, all her sisters would be in their marital homes”</a:t>
            </a:r>
            <a:endParaRPr lang="en-US" dirty="0"/>
          </a:p>
        </p:txBody>
      </p:sp>
      <p:sp>
        <p:nvSpPr>
          <p:cNvPr id="21" name="TextBox 20">
            <a:extLst>
              <a:ext uri="{FF2B5EF4-FFF2-40B4-BE49-F238E27FC236}">
                <a16:creationId xmlns:a16="http://schemas.microsoft.com/office/drawing/2014/main" id="{EB2829D6-834C-C245-8E07-5F1131014A76}"/>
              </a:ext>
            </a:extLst>
          </p:cNvPr>
          <p:cNvSpPr txBox="1"/>
          <p:nvPr/>
        </p:nvSpPr>
        <p:spPr>
          <a:xfrm>
            <a:off x="129685" y="5594645"/>
            <a:ext cx="9509526" cy="646331"/>
          </a:xfrm>
          <a:prstGeom prst="rect">
            <a:avLst/>
          </a:prstGeom>
          <a:noFill/>
        </p:spPr>
        <p:txBody>
          <a:bodyPr wrap="none" rtlCol="0">
            <a:spAutoFit/>
          </a:bodyPr>
          <a:lstStyle/>
          <a:p>
            <a:r>
              <a:rPr lang="en-GB" b="1" dirty="0" err="1"/>
              <a:t>Musgum</a:t>
            </a:r>
            <a:r>
              <a:rPr lang="en-GB" b="1" dirty="0"/>
              <a:t>. </a:t>
            </a:r>
            <a:r>
              <a:rPr lang="en-GB" dirty="0"/>
              <a:t>Common, Acceptable, Appropriate, and Obligatory</a:t>
            </a:r>
          </a:p>
          <a:p>
            <a:r>
              <a:rPr lang="en-GB" dirty="0"/>
              <a:t>“It will be difficult for her to find a husband, because she is stigmatised by the people in the village”</a:t>
            </a:r>
            <a:endParaRPr lang="en-US" dirty="0"/>
          </a:p>
        </p:txBody>
      </p:sp>
    </p:spTree>
    <p:extLst>
      <p:ext uri="{BB962C8B-B14F-4D97-AF65-F5344CB8AC3E}">
        <p14:creationId xmlns:p14="http://schemas.microsoft.com/office/powerpoint/2010/main" val="1327162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BC43A5-9C8A-FF40-B3FC-D89E5B9D1A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8648" y="-245842"/>
            <a:ext cx="7526139" cy="7289715"/>
          </a:xfrm>
          <a:prstGeom prst="rect">
            <a:avLst/>
          </a:prstGeom>
        </p:spPr>
      </p:pic>
      <p:sp>
        <p:nvSpPr>
          <p:cNvPr id="5" name="TextBox 4">
            <a:extLst>
              <a:ext uri="{FF2B5EF4-FFF2-40B4-BE49-F238E27FC236}">
                <a16:creationId xmlns:a16="http://schemas.microsoft.com/office/drawing/2014/main" id="{4FAF1CEA-2104-6D45-B651-DBA7D577A4A5}"/>
              </a:ext>
            </a:extLst>
          </p:cNvPr>
          <p:cNvSpPr txBox="1"/>
          <p:nvPr/>
        </p:nvSpPr>
        <p:spPr>
          <a:xfrm>
            <a:off x="685541" y="6480049"/>
            <a:ext cx="9910918" cy="307777"/>
          </a:xfrm>
          <a:prstGeom prst="rect">
            <a:avLst/>
          </a:prstGeom>
          <a:noFill/>
        </p:spPr>
        <p:txBody>
          <a:bodyPr wrap="none" rtlCol="0">
            <a:spAutoFit/>
          </a:bodyPr>
          <a:lstStyle/>
          <a:p>
            <a:r>
              <a:rPr lang="en-US" sz="1400" dirty="0"/>
              <a:t>Cislaghi B, </a:t>
            </a:r>
            <a:r>
              <a:rPr lang="en-US" sz="1400" dirty="0" err="1"/>
              <a:t>Heise</a:t>
            </a:r>
            <a:r>
              <a:rPr lang="en-US" sz="1400" dirty="0"/>
              <a:t> L (2018); Using social norms for health promotion in low and mid-income countries. </a:t>
            </a:r>
            <a:r>
              <a:rPr lang="en-US" sz="1400" i="1" dirty="0"/>
              <a:t>Health Promotion International.</a:t>
            </a:r>
          </a:p>
        </p:txBody>
      </p:sp>
    </p:spTree>
    <p:extLst>
      <p:ext uri="{BB962C8B-B14F-4D97-AF65-F5344CB8AC3E}">
        <p14:creationId xmlns:p14="http://schemas.microsoft.com/office/powerpoint/2010/main" val="370492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9FAD78-0950-5542-8D24-7064A396FD40}"/>
              </a:ext>
            </a:extLst>
          </p:cNvPr>
          <p:cNvPicPr>
            <a:picLocks noChangeAspect="1"/>
          </p:cNvPicPr>
          <p:nvPr/>
        </p:nvPicPr>
        <p:blipFill rotWithShape="1">
          <a:blip r:embed="rId2"/>
          <a:srcRect l="4693" r="13884" b="1"/>
          <a:stretch/>
        </p:blipFill>
        <p:spPr>
          <a:xfrm>
            <a:off x="6472238" y="555625"/>
            <a:ext cx="4570413" cy="4629150"/>
          </a:xfrm>
          <a:prstGeom prst="rect">
            <a:avLst/>
          </a:prstGeom>
        </p:spPr>
      </p:pic>
      <p:pic>
        <p:nvPicPr>
          <p:cNvPr id="3" name="Picture 2">
            <a:extLst>
              <a:ext uri="{FF2B5EF4-FFF2-40B4-BE49-F238E27FC236}">
                <a16:creationId xmlns:a16="http://schemas.microsoft.com/office/drawing/2014/main" id="{5C38E457-ED34-4140-A231-97426AAA0C47}"/>
              </a:ext>
            </a:extLst>
          </p:cNvPr>
          <p:cNvPicPr>
            <a:picLocks noChangeAspect="1"/>
          </p:cNvPicPr>
          <p:nvPr/>
        </p:nvPicPr>
        <p:blipFill rotWithShape="1">
          <a:blip r:embed="rId3"/>
          <a:srcRect l="13017" r="11923" b="-1"/>
          <a:stretch/>
        </p:blipFill>
        <p:spPr>
          <a:xfrm>
            <a:off x="1278392" y="555625"/>
            <a:ext cx="4570413" cy="4629150"/>
          </a:xfrm>
          <a:prstGeom prst="rect">
            <a:avLst/>
          </a:prstGeom>
        </p:spPr>
      </p:pic>
      <p:sp>
        <p:nvSpPr>
          <p:cNvPr id="5" name="Title 4">
            <a:extLst>
              <a:ext uri="{FF2B5EF4-FFF2-40B4-BE49-F238E27FC236}">
                <a16:creationId xmlns:a16="http://schemas.microsoft.com/office/drawing/2014/main" id="{CD0C377E-1F17-8943-8A43-857A60A36342}"/>
              </a:ext>
            </a:extLst>
          </p:cNvPr>
          <p:cNvSpPr>
            <a:spLocks noGrp="1"/>
          </p:cNvSpPr>
          <p:nvPr>
            <p:ph type="title"/>
          </p:nvPr>
        </p:nvSpPr>
        <p:spPr>
          <a:xfrm>
            <a:off x="838200" y="5459739"/>
            <a:ext cx="10515600" cy="942664"/>
          </a:xfrm>
        </p:spPr>
        <p:txBody>
          <a:bodyPr vert="horz" lIns="91440" tIns="45720" rIns="91440" bIns="45720" rtlCol="0" anchor="ctr">
            <a:normAutofit fontScale="90000"/>
          </a:bodyPr>
          <a:lstStyle/>
          <a:p>
            <a:pPr algn="ctr"/>
            <a:r>
              <a:rPr lang="en-US" kern="1200" dirty="0">
                <a:solidFill>
                  <a:schemeClr val="tx1"/>
                </a:solidFill>
                <a:latin typeface="+mj-lt"/>
                <a:ea typeface="+mj-ea"/>
                <a:cs typeface="+mj-cs"/>
              </a:rPr>
              <a:t>Who controls norms of acceptable intellectual hegemony</a:t>
            </a:r>
          </a:p>
        </p:txBody>
      </p:sp>
    </p:spTree>
    <p:extLst>
      <p:ext uri="{BB962C8B-B14F-4D97-AF65-F5344CB8AC3E}">
        <p14:creationId xmlns:p14="http://schemas.microsoft.com/office/powerpoint/2010/main" val="3664176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3">
            <a:extLst>
              <a:ext uri="{FF2B5EF4-FFF2-40B4-BE49-F238E27FC236}">
                <a16:creationId xmlns:a16="http://schemas.microsoft.com/office/drawing/2014/main" id="{FEF65CF3-22F1-3544-9CC9-3145142CD943}"/>
              </a:ext>
            </a:extLst>
          </p:cNvPr>
          <p:cNvSpPr>
            <a:spLocks noGrp="1"/>
          </p:cNvSpPr>
          <p:nvPr>
            <p:ph type="ctrTitle"/>
          </p:nvPr>
        </p:nvSpPr>
        <p:spPr>
          <a:xfrm>
            <a:off x="789708" y="666351"/>
            <a:ext cx="10558405" cy="3044335"/>
          </a:xfrm>
        </p:spPr>
        <p:txBody>
          <a:bodyPr anchor="b">
            <a:normAutofit/>
          </a:bodyPr>
          <a:lstStyle/>
          <a:p>
            <a:r>
              <a:rPr lang="en-US" sz="4800">
                <a:solidFill>
                  <a:schemeClr val="bg1"/>
                </a:solidFill>
              </a:rPr>
              <a:t>5 minutes on </a:t>
            </a:r>
            <a:br>
              <a:rPr lang="en-US" sz="4800">
                <a:solidFill>
                  <a:schemeClr val="bg1"/>
                </a:solidFill>
              </a:rPr>
            </a:br>
            <a:r>
              <a:rPr lang="en-US" sz="4800">
                <a:solidFill>
                  <a:schemeClr val="bg1"/>
                </a:solidFill>
              </a:rPr>
              <a:t>Gender Norms and Child Marriage</a:t>
            </a:r>
          </a:p>
        </p:txBody>
      </p:sp>
      <p:sp>
        <p:nvSpPr>
          <p:cNvPr id="5" name="Subtitle 4">
            <a:extLst>
              <a:ext uri="{FF2B5EF4-FFF2-40B4-BE49-F238E27FC236}">
                <a16:creationId xmlns:a16="http://schemas.microsoft.com/office/drawing/2014/main" id="{9589BBC9-4BED-B448-B879-7763E121007D}"/>
              </a:ext>
            </a:extLst>
          </p:cNvPr>
          <p:cNvSpPr>
            <a:spLocks noGrp="1"/>
          </p:cNvSpPr>
          <p:nvPr>
            <p:ph type="subTitle" idx="1"/>
          </p:nvPr>
        </p:nvSpPr>
        <p:spPr>
          <a:xfrm>
            <a:off x="789708" y="3866064"/>
            <a:ext cx="10558405" cy="2234485"/>
          </a:xfrm>
        </p:spPr>
        <p:txBody>
          <a:bodyPr anchor="t">
            <a:normAutofit/>
          </a:bodyPr>
          <a:lstStyle/>
          <a:p>
            <a:r>
              <a:rPr lang="en-US" dirty="0">
                <a:solidFill>
                  <a:schemeClr val="bg1"/>
                </a:solidFill>
              </a:rPr>
              <a:t>Beniamino Cislaghi</a:t>
            </a:r>
          </a:p>
          <a:p>
            <a:r>
              <a:rPr lang="en-US" dirty="0">
                <a:solidFill>
                  <a:schemeClr val="bg1"/>
                </a:solidFill>
                <a:hlinkClick r:id="rId2"/>
              </a:rPr>
              <a:t>Ben.Cislaghi@lshtm.ac.uk</a:t>
            </a:r>
            <a:r>
              <a:rPr lang="en-US" dirty="0">
                <a:solidFill>
                  <a:schemeClr val="bg1"/>
                </a:solidFill>
              </a:rPr>
              <a:t> </a:t>
            </a:r>
          </a:p>
        </p:txBody>
      </p:sp>
    </p:spTree>
    <p:extLst>
      <p:ext uri="{BB962C8B-B14F-4D97-AF65-F5344CB8AC3E}">
        <p14:creationId xmlns:p14="http://schemas.microsoft.com/office/powerpoint/2010/main" val="407355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4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3" ma:contentTypeDescription="Create a new document." ma:contentTypeScope="" ma:versionID="c418049f55abf85f32c04361051a2076">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0c9ca75980606e41bb82a43c5814b0e1"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8A717F-F4FF-47C9-876E-74E9EF1576B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A28282-467A-41D4-B558-D049DAAFF7BF}">
  <ds:schemaRefs>
    <ds:schemaRef ds:uri="http://schemas.microsoft.com/sharepoint/v3/contenttype/forms"/>
  </ds:schemaRefs>
</ds:datastoreItem>
</file>

<file path=customXml/itemProps3.xml><?xml version="1.0" encoding="utf-8"?>
<ds:datastoreItem xmlns:ds="http://schemas.openxmlformats.org/officeDocument/2006/customXml" ds:itemID="{A15AE216-6AC7-4D6B-BDD5-FA4D5177C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b8fe03-0a70-457d-be20-bb98c727e22e"/>
    <ds:schemaRef ds:uri="375af5b2-8cea-45d5-b184-d6c522a311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TotalTime>
  <Words>565</Words>
  <Application>Microsoft Office PowerPoint</Application>
  <PresentationFormat>Widescreen</PresentationFormat>
  <Paragraphs>36</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5 minutes on  Gender Norms and Child Marriage</vt:lpstr>
      <vt:lpstr>PowerPoint Presentation</vt:lpstr>
      <vt:lpstr>PowerPoint Presentation</vt:lpstr>
      <vt:lpstr>Sex and Gender</vt:lpstr>
      <vt:lpstr>Gender Norms</vt:lpstr>
      <vt:lpstr>PowerPoint Presentation</vt:lpstr>
      <vt:lpstr>PowerPoint Presentation</vt:lpstr>
      <vt:lpstr>Who controls norms of acceptable intellectual hegemony</vt:lpstr>
      <vt:lpstr>5 minutes on  Gender Norms and Child Marriage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minutes on  Gender Norms and Child Marriage</dc:title>
  <dc:creator>Ben  Cislaghi</dc:creator>
  <cp:lastModifiedBy>Jean Casey</cp:lastModifiedBy>
  <cp:revision>1</cp:revision>
  <dcterms:created xsi:type="dcterms:W3CDTF">2021-12-01T18:20:40Z</dcterms:created>
  <dcterms:modified xsi:type="dcterms:W3CDTF">2021-12-13T15:38:39Z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ies>
</file>