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diagrams/drawing10.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0" r:id="rId4"/>
  </p:sldMasterIdLst>
  <p:notesMasterIdLst>
    <p:notesMasterId r:id="rId30"/>
  </p:notesMasterIdLst>
  <p:sldIdLst>
    <p:sldId id="313" r:id="rId5"/>
    <p:sldId id="320" r:id="rId6"/>
    <p:sldId id="307" r:id="rId7"/>
    <p:sldId id="309" r:id="rId8"/>
    <p:sldId id="310" r:id="rId9"/>
    <p:sldId id="297" r:id="rId10"/>
    <p:sldId id="270" r:id="rId11"/>
    <p:sldId id="292" r:id="rId12"/>
    <p:sldId id="273" r:id="rId13"/>
    <p:sldId id="280" r:id="rId14"/>
    <p:sldId id="312" r:id="rId15"/>
    <p:sldId id="322" r:id="rId16"/>
    <p:sldId id="294" r:id="rId17"/>
    <p:sldId id="314" r:id="rId18"/>
    <p:sldId id="256" r:id="rId19"/>
    <p:sldId id="315" r:id="rId20"/>
    <p:sldId id="279" r:id="rId21"/>
    <p:sldId id="316" r:id="rId22"/>
    <p:sldId id="277" r:id="rId23"/>
    <p:sldId id="282" r:id="rId24"/>
    <p:sldId id="276" r:id="rId25"/>
    <p:sldId id="275" r:id="rId26"/>
    <p:sldId id="274" r:id="rId27"/>
    <p:sldId id="296"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a Surralles Solsona" userId="5b079a50-c30e-426c-81c1-9a1baf43d982" providerId="ADAL" clId="{C124E80F-3837-4670-9AC0-880F4302B0E2}"/>
    <pc:docChg chg="modShowInfo">
      <pc:chgData name="Laia Surralles Solsona" userId="5b079a50-c30e-426c-81c1-9a1baf43d982" providerId="ADAL" clId="{C124E80F-3837-4670-9AC0-880F4302B0E2}" dt="2022-07-28T10:48:40.594" v="1" actId="2744"/>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0F17D-36A5-44EC-8B69-016E1B508E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7C7E640-86AB-406B-AFD7-BEBA0BF203A8}">
      <dgm:prSet custT="1"/>
      <dgm:spPr/>
      <dgm:t>
        <a:bodyPr/>
        <a:lstStyle/>
        <a:p>
          <a:pPr algn="just"/>
          <a:r>
            <a:rPr lang="en-GB" sz="2000" dirty="0"/>
            <a:t>According to the recent data from the 2016 Demographic and Health Survey (DHS), prevalence of child marriage in Ethiopia is decreasing. </a:t>
          </a:r>
          <a:endParaRPr lang="en-US" sz="2000" dirty="0"/>
        </a:p>
      </dgm:t>
    </dgm:pt>
    <dgm:pt modelId="{2282E275-C5FE-443F-AAE8-9770BF071B09}" type="parTrans" cxnId="{183E8A70-5434-476C-9D56-25EC173A68BB}">
      <dgm:prSet/>
      <dgm:spPr/>
      <dgm:t>
        <a:bodyPr/>
        <a:lstStyle/>
        <a:p>
          <a:endParaRPr lang="en-US"/>
        </a:p>
      </dgm:t>
    </dgm:pt>
    <dgm:pt modelId="{20FD3CDB-F6BC-4F86-A236-4DF21E7521F7}" type="sibTrans" cxnId="{183E8A70-5434-476C-9D56-25EC173A68BB}">
      <dgm:prSet/>
      <dgm:spPr/>
      <dgm:t>
        <a:bodyPr/>
        <a:lstStyle/>
        <a:p>
          <a:endParaRPr lang="en-US"/>
        </a:p>
      </dgm:t>
    </dgm:pt>
    <dgm:pt modelId="{DFB9FB4E-07EF-40D6-9F01-DE62A4B6D735}">
      <dgm:prSet custT="1"/>
      <dgm:spPr/>
      <dgm:t>
        <a:bodyPr/>
        <a:lstStyle/>
        <a:p>
          <a:pPr algn="just"/>
          <a:r>
            <a:rPr lang="en-GB" sz="2000" dirty="0"/>
            <a:t>The percentage of girls married before age 18 decreased from 59 per cent in 2005 to 40 per cent in 2015.</a:t>
          </a:r>
          <a:endParaRPr lang="en-US" sz="2000" dirty="0"/>
        </a:p>
      </dgm:t>
    </dgm:pt>
    <dgm:pt modelId="{A07B218D-9828-40F4-80AF-3C4CFFA541E8}" type="parTrans" cxnId="{BB3C24D0-6E0C-4017-8B3A-122494342A3E}">
      <dgm:prSet/>
      <dgm:spPr/>
      <dgm:t>
        <a:bodyPr/>
        <a:lstStyle/>
        <a:p>
          <a:endParaRPr lang="en-US"/>
        </a:p>
      </dgm:t>
    </dgm:pt>
    <dgm:pt modelId="{8259A897-98CB-496F-84CB-47E9DD384896}" type="sibTrans" cxnId="{BB3C24D0-6E0C-4017-8B3A-122494342A3E}">
      <dgm:prSet/>
      <dgm:spPr/>
      <dgm:t>
        <a:bodyPr/>
        <a:lstStyle/>
        <a:p>
          <a:endParaRPr lang="en-US"/>
        </a:p>
      </dgm:t>
    </dgm:pt>
    <dgm:pt modelId="{68B213B4-AC36-40D6-84B0-D10CFB8C103A}">
      <dgm:prSet custT="1"/>
      <dgm:spPr/>
      <dgm:t>
        <a:bodyPr/>
        <a:lstStyle/>
        <a:p>
          <a:pPr algn="just"/>
          <a:r>
            <a:rPr lang="en-GB" sz="2000" dirty="0"/>
            <a:t>The percentage of girls married before age 15 dropped between 2011 and 2016 from eight per cent to six per cent</a:t>
          </a:r>
          <a:endParaRPr lang="en-US" sz="2000" dirty="0"/>
        </a:p>
      </dgm:t>
    </dgm:pt>
    <dgm:pt modelId="{88DC6217-6FFF-4BB2-BD84-835A6861DAB3}" type="parTrans" cxnId="{C5DF7064-4F1C-4DAF-9BB3-4C4C10284BF2}">
      <dgm:prSet/>
      <dgm:spPr/>
      <dgm:t>
        <a:bodyPr/>
        <a:lstStyle/>
        <a:p>
          <a:endParaRPr lang="en-US"/>
        </a:p>
      </dgm:t>
    </dgm:pt>
    <dgm:pt modelId="{F3680225-446E-4ACD-B809-683DBCBB2369}" type="sibTrans" cxnId="{C5DF7064-4F1C-4DAF-9BB3-4C4C10284BF2}">
      <dgm:prSet/>
      <dgm:spPr/>
      <dgm:t>
        <a:bodyPr/>
        <a:lstStyle/>
        <a:p>
          <a:endParaRPr lang="en-US"/>
        </a:p>
      </dgm:t>
    </dgm:pt>
    <dgm:pt modelId="{5B85E1B2-16EA-4FB7-8B03-000EF02BC26C}" type="pres">
      <dgm:prSet presAssocID="{2650F17D-36A5-44EC-8B69-016E1B508E4D}" presName="vert0" presStyleCnt="0">
        <dgm:presLayoutVars>
          <dgm:dir/>
          <dgm:animOne val="branch"/>
          <dgm:animLvl val="lvl"/>
        </dgm:presLayoutVars>
      </dgm:prSet>
      <dgm:spPr/>
    </dgm:pt>
    <dgm:pt modelId="{E38C4BE0-EA67-4D0C-B612-D082B2AE2A7F}" type="pres">
      <dgm:prSet presAssocID="{A7C7E640-86AB-406B-AFD7-BEBA0BF203A8}" presName="thickLine" presStyleLbl="alignNode1" presStyleIdx="0" presStyleCnt="3"/>
      <dgm:spPr/>
    </dgm:pt>
    <dgm:pt modelId="{55D0844B-D8BA-4852-97F8-B7040AB356FB}" type="pres">
      <dgm:prSet presAssocID="{A7C7E640-86AB-406B-AFD7-BEBA0BF203A8}" presName="horz1" presStyleCnt="0"/>
      <dgm:spPr/>
    </dgm:pt>
    <dgm:pt modelId="{1E1956DA-7D94-422C-B745-5654AE1DB90D}" type="pres">
      <dgm:prSet presAssocID="{A7C7E640-86AB-406B-AFD7-BEBA0BF203A8}" presName="tx1" presStyleLbl="revTx" presStyleIdx="0" presStyleCnt="3"/>
      <dgm:spPr/>
    </dgm:pt>
    <dgm:pt modelId="{D2F53C08-278E-48D2-AB96-DFF94F02EEEC}" type="pres">
      <dgm:prSet presAssocID="{A7C7E640-86AB-406B-AFD7-BEBA0BF203A8}" presName="vert1" presStyleCnt="0"/>
      <dgm:spPr/>
    </dgm:pt>
    <dgm:pt modelId="{6843602C-CDF0-4013-9042-34DF1F7F68BC}" type="pres">
      <dgm:prSet presAssocID="{DFB9FB4E-07EF-40D6-9F01-DE62A4B6D735}" presName="thickLine" presStyleLbl="alignNode1" presStyleIdx="1" presStyleCnt="3"/>
      <dgm:spPr/>
    </dgm:pt>
    <dgm:pt modelId="{5D6ACBC9-1C57-4713-B954-3F5FC0137C32}" type="pres">
      <dgm:prSet presAssocID="{DFB9FB4E-07EF-40D6-9F01-DE62A4B6D735}" presName="horz1" presStyleCnt="0"/>
      <dgm:spPr/>
    </dgm:pt>
    <dgm:pt modelId="{969C473A-9FF3-4D03-9E1F-08C26107E3D2}" type="pres">
      <dgm:prSet presAssocID="{DFB9FB4E-07EF-40D6-9F01-DE62A4B6D735}" presName="tx1" presStyleLbl="revTx" presStyleIdx="1" presStyleCnt="3"/>
      <dgm:spPr/>
    </dgm:pt>
    <dgm:pt modelId="{065FBFC1-BEB4-4F9B-BBA3-ED837AB0BE2F}" type="pres">
      <dgm:prSet presAssocID="{DFB9FB4E-07EF-40D6-9F01-DE62A4B6D735}" presName="vert1" presStyleCnt="0"/>
      <dgm:spPr/>
    </dgm:pt>
    <dgm:pt modelId="{6619B40F-667F-49B8-97C3-4D428E78E6F1}" type="pres">
      <dgm:prSet presAssocID="{68B213B4-AC36-40D6-84B0-D10CFB8C103A}" presName="thickLine" presStyleLbl="alignNode1" presStyleIdx="2" presStyleCnt="3"/>
      <dgm:spPr/>
    </dgm:pt>
    <dgm:pt modelId="{3FAB5EA0-1479-4CF0-8074-080018C1E93A}" type="pres">
      <dgm:prSet presAssocID="{68B213B4-AC36-40D6-84B0-D10CFB8C103A}" presName="horz1" presStyleCnt="0"/>
      <dgm:spPr/>
    </dgm:pt>
    <dgm:pt modelId="{3E38A4D2-1564-434F-829A-046725E9B696}" type="pres">
      <dgm:prSet presAssocID="{68B213B4-AC36-40D6-84B0-D10CFB8C103A}" presName="tx1" presStyleLbl="revTx" presStyleIdx="2" presStyleCnt="3"/>
      <dgm:spPr/>
    </dgm:pt>
    <dgm:pt modelId="{A8DD1EFB-C0F3-45AE-A724-26BC17FF7AFA}" type="pres">
      <dgm:prSet presAssocID="{68B213B4-AC36-40D6-84B0-D10CFB8C103A}" presName="vert1" presStyleCnt="0"/>
      <dgm:spPr/>
    </dgm:pt>
  </dgm:ptLst>
  <dgm:cxnLst>
    <dgm:cxn modelId="{7C4ACB12-C2DF-42CD-9165-D4B8AD00EA79}" type="presOf" srcId="{A7C7E640-86AB-406B-AFD7-BEBA0BF203A8}" destId="{1E1956DA-7D94-422C-B745-5654AE1DB90D}" srcOrd="0" destOrd="0" presId="urn:microsoft.com/office/officeart/2008/layout/LinedList"/>
    <dgm:cxn modelId="{99EFE120-B861-42DA-A4EE-DA6499E21F3D}" type="presOf" srcId="{2650F17D-36A5-44EC-8B69-016E1B508E4D}" destId="{5B85E1B2-16EA-4FB7-8B03-000EF02BC26C}" srcOrd="0" destOrd="0" presId="urn:microsoft.com/office/officeart/2008/layout/LinedList"/>
    <dgm:cxn modelId="{29798360-5087-4B1A-87F2-93BD4A3FD2BC}" type="presOf" srcId="{68B213B4-AC36-40D6-84B0-D10CFB8C103A}" destId="{3E38A4D2-1564-434F-829A-046725E9B696}" srcOrd="0" destOrd="0" presId="urn:microsoft.com/office/officeart/2008/layout/LinedList"/>
    <dgm:cxn modelId="{2AFFBF42-9A71-4D67-BE93-C211E244FD7B}" type="presOf" srcId="{DFB9FB4E-07EF-40D6-9F01-DE62A4B6D735}" destId="{969C473A-9FF3-4D03-9E1F-08C26107E3D2}" srcOrd="0" destOrd="0" presId="urn:microsoft.com/office/officeart/2008/layout/LinedList"/>
    <dgm:cxn modelId="{C5DF7064-4F1C-4DAF-9BB3-4C4C10284BF2}" srcId="{2650F17D-36A5-44EC-8B69-016E1B508E4D}" destId="{68B213B4-AC36-40D6-84B0-D10CFB8C103A}" srcOrd="2" destOrd="0" parTransId="{88DC6217-6FFF-4BB2-BD84-835A6861DAB3}" sibTransId="{F3680225-446E-4ACD-B809-683DBCBB2369}"/>
    <dgm:cxn modelId="{183E8A70-5434-476C-9D56-25EC173A68BB}" srcId="{2650F17D-36A5-44EC-8B69-016E1B508E4D}" destId="{A7C7E640-86AB-406B-AFD7-BEBA0BF203A8}" srcOrd="0" destOrd="0" parTransId="{2282E275-C5FE-443F-AAE8-9770BF071B09}" sibTransId="{20FD3CDB-F6BC-4F86-A236-4DF21E7521F7}"/>
    <dgm:cxn modelId="{BB3C24D0-6E0C-4017-8B3A-122494342A3E}" srcId="{2650F17D-36A5-44EC-8B69-016E1B508E4D}" destId="{DFB9FB4E-07EF-40D6-9F01-DE62A4B6D735}" srcOrd="1" destOrd="0" parTransId="{A07B218D-9828-40F4-80AF-3C4CFFA541E8}" sibTransId="{8259A897-98CB-496F-84CB-47E9DD384896}"/>
    <dgm:cxn modelId="{FB16E488-47D6-4752-AF73-44CC0414EA66}" type="presParOf" srcId="{5B85E1B2-16EA-4FB7-8B03-000EF02BC26C}" destId="{E38C4BE0-EA67-4D0C-B612-D082B2AE2A7F}" srcOrd="0" destOrd="0" presId="urn:microsoft.com/office/officeart/2008/layout/LinedList"/>
    <dgm:cxn modelId="{BF64FB4C-58F3-4643-B074-DBC442F9758D}" type="presParOf" srcId="{5B85E1B2-16EA-4FB7-8B03-000EF02BC26C}" destId="{55D0844B-D8BA-4852-97F8-B7040AB356FB}" srcOrd="1" destOrd="0" presId="urn:microsoft.com/office/officeart/2008/layout/LinedList"/>
    <dgm:cxn modelId="{496F3482-1039-4386-90E4-D7E833E28177}" type="presParOf" srcId="{55D0844B-D8BA-4852-97F8-B7040AB356FB}" destId="{1E1956DA-7D94-422C-B745-5654AE1DB90D}" srcOrd="0" destOrd="0" presId="urn:microsoft.com/office/officeart/2008/layout/LinedList"/>
    <dgm:cxn modelId="{0D37B963-4449-41A7-8369-2ECA2F233821}" type="presParOf" srcId="{55D0844B-D8BA-4852-97F8-B7040AB356FB}" destId="{D2F53C08-278E-48D2-AB96-DFF94F02EEEC}" srcOrd="1" destOrd="0" presId="urn:microsoft.com/office/officeart/2008/layout/LinedList"/>
    <dgm:cxn modelId="{BDD193DF-6971-45A4-91E2-78EE009B797F}" type="presParOf" srcId="{5B85E1B2-16EA-4FB7-8B03-000EF02BC26C}" destId="{6843602C-CDF0-4013-9042-34DF1F7F68BC}" srcOrd="2" destOrd="0" presId="urn:microsoft.com/office/officeart/2008/layout/LinedList"/>
    <dgm:cxn modelId="{F4B50AAB-42AE-477A-A98D-975398737978}" type="presParOf" srcId="{5B85E1B2-16EA-4FB7-8B03-000EF02BC26C}" destId="{5D6ACBC9-1C57-4713-B954-3F5FC0137C32}" srcOrd="3" destOrd="0" presId="urn:microsoft.com/office/officeart/2008/layout/LinedList"/>
    <dgm:cxn modelId="{6F4369BB-9368-4D91-881A-5FDAF9727129}" type="presParOf" srcId="{5D6ACBC9-1C57-4713-B954-3F5FC0137C32}" destId="{969C473A-9FF3-4D03-9E1F-08C26107E3D2}" srcOrd="0" destOrd="0" presId="urn:microsoft.com/office/officeart/2008/layout/LinedList"/>
    <dgm:cxn modelId="{ED3CC4E6-0FFF-46EF-829D-AEFE346BC6E4}" type="presParOf" srcId="{5D6ACBC9-1C57-4713-B954-3F5FC0137C32}" destId="{065FBFC1-BEB4-4F9B-BBA3-ED837AB0BE2F}" srcOrd="1" destOrd="0" presId="urn:microsoft.com/office/officeart/2008/layout/LinedList"/>
    <dgm:cxn modelId="{2FEAC00A-8962-4C12-B009-21939556FD7B}" type="presParOf" srcId="{5B85E1B2-16EA-4FB7-8B03-000EF02BC26C}" destId="{6619B40F-667F-49B8-97C3-4D428E78E6F1}" srcOrd="4" destOrd="0" presId="urn:microsoft.com/office/officeart/2008/layout/LinedList"/>
    <dgm:cxn modelId="{10ACF15D-9918-4A38-8096-3B6C765EC011}" type="presParOf" srcId="{5B85E1B2-16EA-4FB7-8B03-000EF02BC26C}" destId="{3FAB5EA0-1479-4CF0-8074-080018C1E93A}" srcOrd="5" destOrd="0" presId="urn:microsoft.com/office/officeart/2008/layout/LinedList"/>
    <dgm:cxn modelId="{3216F089-E074-422B-89B9-050494E70DFE}" type="presParOf" srcId="{3FAB5EA0-1479-4CF0-8074-080018C1E93A}" destId="{3E38A4D2-1564-434F-829A-046725E9B696}" srcOrd="0" destOrd="0" presId="urn:microsoft.com/office/officeart/2008/layout/LinedList"/>
    <dgm:cxn modelId="{1ED5E4C7-C1D0-4BAE-9D13-D67DC304E1B2}" type="presParOf" srcId="{3FAB5EA0-1479-4CF0-8074-080018C1E93A}" destId="{A8DD1EFB-C0F3-45AE-A724-26BC17FF7A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C4BE0-EA67-4D0C-B612-D082B2AE2A7F}">
      <dsp:nvSpPr>
        <dsp:cNvPr id="0" name=""/>
        <dsp:cNvSpPr/>
      </dsp:nvSpPr>
      <dsp:spPr>
        <a:xfrm>
          <a:off x="0" y="2673"/>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956DA-7D94-422C-B745-5654AE1DB90D}">
      <dsp:nvSpPr>
        <dsp:cNvPr id="0" name=""/>
        <dsp:cNvSpPr/>
      </dsp:nvSpPr>
      <dsp:spPr>
        <a:xfrm>
          <a:off x="0" y="2673"/>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According to the recent data from the 2016 Demographic and Health Survey (DHS), prevalence of child marriage in Ethiopia is decreasing. </a:t>
          </a:r>
          <a:endParaRPr lang="en-US" sz="2000" kern="1200" dirty="0"/>
        </a:p>
      </dsp:txBody>
      <dsp:txXfrm>
        <a:off x="0" y="2673"/>
        <a:ext cx="5278040" cy="1823313"/>
      </dsp:txXfrm>
    </dsp:sp>
    <dsp:sp modelId="{6843602C-CDF0-4013-9042-34DF1F7F68BC}">
      <dsp:nvSpPr>
        <dsp:cNvPr id="0" name=""/>
        <dsp:cNvSpPr/>
      </dsp:nvSpPr>
      <dsp:spPr>
        <a:xfrm>
          <a:off x="0" y="1825986"/>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C473A-9FF3-4D03-9E1F-08C26107E3D2}">
      <dsp:nvSpPr>
        <dsp:cNvPr id="0" name=""/>
        <dsp:cNvSpPr/>
      </dsp:nvSpPr>
      <dsp:spPr>
        <a:xfrm>
          <a:off x="0" y="1825986"/>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The percentage of girls married before age 18 decreased from 59 per cent in 2005 to 40 per cent in 2015.</a:t>
          </a:r>
          <a:endParaRPr lang="en-US" sz="2000" kern="1200" dirty="0"/>
        </a:p>
      </dsp:txBody>
      <dsp:txXfrm>
        <a:off x="0" y="1825986"/>
        <a:ext cx="5278040" cy="1823313"/>
      </dsp:txXfrm>
    </dsp:sp>
    <dsp:sp modelId="{6619B40F-667F-49B8-97C3-4D428E78E6F1}">
      <dsp:nvSpPr>
        <dsp:cNvPr id="0" name=""/>
        <dsp:cNvSpPr/>
      </dsp:nvSpPr>
      <dsp:spPr>
        <a:xfrm>
          <a:off x="0" y="3649300"/>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8A4D2-1564-434F-829A-046725E9B696}">
      <dsp:nvSpPr>
        <dsp:cNvPr id="0" name=""/>
        <dsp:cNvSpPr/>
      </dsp:nvSpPr>
      <dsp:spPr>
        <a:xfrm>
          <a:off x="0" y="3649300"/>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The percentage of girls married before age 15 dropped between 2011 and 2016 from eight per cent to six per cent</a:t>
          </a:r>
          <a:endParaRPr lang="en-US" sz="2000" kern="1200" dirty="0"/>
        </a:p>
      </dsp:txBody>
      <dsp:txXfrm>
        <a:off x="0" y="3649300"/>
        <a:ext cx="5278040" cy="1823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C4BE0-EA67-4D0C-B612-D082B2AE2A7F}">
      <dsp:nvSpPr>
        <dsp:cNvPr id="0" name=""/>
        <dsp:cNvSpPr/>
      </dsp:nvSpPr>
      <dsp:spPr>
        <a:xfrm>
          <a:off x="0" y="2673"/>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956DA-7D94-422C-B745-5654AE1DB90D}">
      <dsp:nvSpPr>
        <dsp:cNvPr id="0" name=""/>
        <dsp:cNvSpPr/>
      </dsp:nvSpPr>
      <dsp:spPr>
        <a:xfrm>
          <a:off x="0" y="2673"/>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According to the recent data from the 2016 Demographic and Health Survey (DHS), prevalence of child marriage in Ethiopia is decreasing. </a:t>
          </a:r>
          <a:endParaRPr lang="en-US" sz="2000" kern="1200" dirty="0"/>
        </a:p>
      </dsp:txBody>
      <dsp:txXfrm>
        <a:off x="0" y="2673"/>
        <a:ext cx="5278040" cy="1823313"/>
      </dsp:txXfrm>
    </dsp:sp>
    <dsp:sp modelId="{6843602C-CDF0-4013-9042-34DF1F7F68BC}">
      <dsp:nvSpPr>
        <dsp:cNvPr id="0" name=""/>
        <dsp:cNvSpPr/>
      </dsp:nvSpPr>
      <dsp:spPr>
        <a:xfrm>
          <a:off x="0" y="1825986"/>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C473A-9FF3-4D03-9E1F-08C26107E3D2}">
      <dsp:nvSpPr>
        <dsp:cNvPr id="0" name=""/>
        <dsp:cNvSpPr/>
      </dsp:nvSpPr>
      <dsp:spPr>
        <a:xfrm>
          <a:off x="0" y="1825986"/>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The percentage of girls married before age 18 decreased from 59 per cent in 2005 to 40 per cent in 2015.</a:t>
          </a:r>
          <a:endParaRPr lang="en-US" sz="2000" kern="1200" dirty="0"/>
        </a:p>
      </dsp:txBody>
      <dsp:txXfrm>
        <a:off x="0" y="1825986"/>
        <a:ext cx="5278040" cy="1823313"/>
      </dsp:txXfrm>
    </dsp:sp>
    <dsp:sp modelId="{6619B40F-667F-49B8-97C3-4D428E78E6F1}">
      <dsp:nvSpPr>
        <dsp:cNvPr id="0" name=""/>
        <dsp:cNvSpPr/>
      </dsp:nvSpPr>
      <dsp:spPr>
        <a:xfrm>
          <a:off x="0" y="3649300"/>
          <a:ext cx="52780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8A4D2-1564-434F-829A-046725E9B696}">
      <dsp:nvSpPr>
        <dsp:cNvPr id="0" name=""/>
        <dsp:cNvSpPr/>
      </dsp:nvSpPr>
      <dsp:spPr>
        <a:xfrm>
          <a:off x="0" y="3649300"/>
          <a:ext cx="5278040"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The percentage of girls married before age 15 dropped between 2011 and 2016 from eight per cent to six per cent</a:t>
          </a:r>
          <a:endParaRPr lang="en-US" sz="2000" kern="1200" dirty="0"/>
        </a:p>
      </dsp:txBody>
      <dsp:txXfrm>
        <a:off x="0" y="3649300"/>
        <a:ext cx="5278040" cy="18233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D5B51-AFDF-426E-AEA0-01D0344C190E}" type="datetimeFigureOut">
              <a:rPr lang="en-US" smtClean="0"/>
              <a:t>7/28/2022</a:t>
            </a:fld>
            <a:endParaRPr lang="en-US"/>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AA06B-5754-4033-8AA4-F59DBE3F5F5B}" type="slidenum">
              <a:rPr lang="en-US" smtClean="0"/>
              <a:t>‹#›</a:t>
            </a:fld>
            <a:endParaRPr lang="en-US"/>
          </a:p>
        </p:txBody>
      </p:sp>
    </p:spTree>
    <p:extLst>
      <p:ext uri="{BB962C8B-B14F-4D97-AF65-F5344CB8AC3E}">
        <p14:creationId xmlns:p14="http://schemas.microsoft.com/office/powerpoint/2010/main" val="2970243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B092238-BEA8-43E7-84DF-7EE95615FA1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009AA06B-5754-4033-8AA4-F59DBE3F5F5B}"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p:cNvSpPr>
            <a:spLocks noGrp="1" noEditPoints="1"/>
          </p:cNvSpPr>
          <p:nvPr>
            <p:ph type="body" idx="1"/>
          </p:nvPr>
        </p:nvSpPr>
        <p:spPr bwMode="auto">
          <a:xfrm>
            <a:off x="-1610612736" y="-2147483648"/>
            <a:ext cx="0" cy="0"/>
          </a:xfrm>
          <a:prstGeom prst="rect">
            <a:avLst/>
          </a:prstGeom>
          <a:noFill/>
        </p:spPr>
        <p:txBody>
          <a:bodyPr>
            <a:normAutofit fontScale="25000" lnSpcReduction="20000"/>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noEditPoints="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noEditPoints="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noEditPoints="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noEditPoints="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noEditPoints="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noEditPoints="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EditPoints="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a:p>
        </p:txBody>
      </p:sp>
      <p:sp>
        <p:nvSpPr>
          <p:cNvPr id="4" name="Text Placeholder 3"/>
          <p:cNvSpPr>
            <a:spLocks noGrp="1" noEditPoints="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30B77C0F-2712-4DAB-B2B9-E6BFD8EAE1EA}"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Text Placeholder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p>
        </p:txBody>
      </p:sp>
      <p:sp>
        <p:nvSpPr>
          <p:cNvPr id="4" name="Text Placeholder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9201AB34-90DA-48D6-B442-28DAF9D1481A}" type="datetimeFigureOut">
              <a:rPr lang="en-US" smtClean="0"/>
              <a:t>7/28/2022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162509A4-F008-4715-A931-8EB8A63CE6BD}"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1AB34-90DA-48D6-B442-28DAF9D1481A}" type="datetimeFigureOut">
              <a:rPr lang="en-US" smtClean="0"/>
              <a:t>7/28/2022</a:t>
            </a:fld>
            <a:endParaRPr lang="en-US"/>
          </a:p>
        </p:txBody>
      </p:sp>
      <p:sp>
        <p:nvSpPr>
          <p:cNvPr id="5" name="Footer Placeholder 4"/>
          <p:cNvSpPr>
            <a:spLocks noGrp="1" noEditPoints="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509A4-F008-4715-A931-8EB8A63CE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6C2F70-06B6-4B59-B93D-7D87FD5B4DB2}" type="datetimeFigureOut">
              <a:rPr lang="en-US" smtClean="0"/>
              <a:t>7/28/2022</a:t>
            </a:fld>
            <a:endParaRPr lang="en-US"/>
          </a:p>
        </p:txBody>
      </p:sp>
      <p:sp>
        <p:nvSpPr>
          <p:cNvPr id="5" name="Footer Placeholder 4"/>
          <p:cNvSpPr>
            <a:spLocks noGrp="1" noEditPoints="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B77C0F-2712-4DAB-B2B9-E6BFD8EAE1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diagramDrawing" Target="../diagrams/drawing10.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type="subTitle" idx="1"/>
          </p:nvPr>
        </p:nvSpPr>
        <p:spPr>
          <a:xfrm>
            <a:off x="4357566" y="1219200"/>
            <a:ext cx="4634034" cy="4806211"/>
          </a:xfrm>
        </p:spPr>
        <p:txBody>
          <a:bodyPr>
            <a:normAutofit/>
          </a:bodyPr>
          <a:lstStyle/>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Ministry of Women and Social Affairs,</a:t>
            </a:r>
          </a:p>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 Democratic Republic of Ethiopia  </a:t>
            </a:r>
            <a:b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Contribution of PSNP in ending child marriage and promoting gender equality</a:t>
            </a:r>
            <a:b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Seleshi</a:t>
            </a:r>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Tadesse</a:t>
            </a:r>
            <a:endPar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7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Executive- Prevention and Response</a:t>
            </a:r>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a:t>
            </a:r>
          </a:p>
          <a:p>
            <a:r>
              <a:rPr lang="en-US" sz="1700" dirty="0" err="1">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Fantahun</a:t>
            </a:r>
            <a:r>
              <a:rPr lang="en-US" sz="17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 Gobezie, </a:t>
            </a:r>
            <a:br>
              <a:rPr lang="en-US" sz="17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br>
            <a:r>
              <a:rPr lang="en-US" sz="17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M &amp; E Specialist </a:t>
            </a:r>
            <a:endParaRPr lang="en-US" sz="1700" dirty="0">
              <a:latin typeface="Times New Roman" panose="02020603050405020304" pitchFamily="18" charset="0"/>
              <a:cs typeface="Times New Roman" panose="02020603050405020304" pitchFamily="18" charset="0"/>
            </a:endParaRPr>
          </a:p>
          <a:p>
            <a:endPar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July 28, 2022</a:t>
            </a:r>
          </a:p>
          <a:p>
            <a:r>
              <a:rPr lang="en-US" sz="1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MoWSA</a:t>
            </a:r>
            <a:endPar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reeform: Shape 10"/>
          <p:cNvSpPr>
            <a:spLocks noGrp="1" noRot="1" noChangeAspect="1" noMove="1" noResize="1" noEditPoints="1" noAdjustHandles="1" noChangeArrowheads="1" noChangeShapeType="1" noTextEdit="1"/>
          </p:cNvSpPr>
          <p:nvPr/>
        </p:nvSpPr>
        <p:spPr>
          <a:xfrm flipH="1">
            <a:off x="397896" y="1"/>
            <a:ext cx="866357" cy="591009"/>
          </a:xfrm>
          <a:custGeom>
            <a:avLst/>
            <a:gdLst/>
            <a:ahLst/>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lnTo>
                  <a:pt x="135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a:spLocks noGrp="1" noRot="1" noChangeAspect="1" noMove="1" noResize="1" noEditPoints="1" noAdjustHandles="1" noChangeArrowheads="1" noChangeShapeType="1" noTextEdit="1"/>
          </p:cNvSpPr>
          <p:nvPr/>
        </p:nvSpPr>
        <p:spPr>
          <a:xfrm flipH="1">
            <a:off x="3261789" y="0"/>
            <a:ext cx="1303050"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lnTo>
                  <a:pt x="0" y="0"/>
                </a:lnTo>
                <a:close/>
              </a:path>
            </a:pathLst>
          </a:custGeom>
          <a:solidFill>
            <a:schemeClr val="accent6"/>
          </a:solidFill>
          <a:ln w="9525" cap="flat">
            <a:noFill/>
            <a:prstDash val="solid"/>
            <a:miter/>
          </a:ln>
        </p:spPr>
        <p:txBody>
          <a:bodyPr rtlCol="0" anchor="ctr"/>
          <a:lstStyle/>
          <a:p>
            <a:endParaRPr lang="en-US"/>
          </a:p>
        </p:txBody>
      </p:sp>
      <p:sp>
        <p:nvSpPr>
          <p:cNvPr id="15" name="Freeform: Shape 14"/>
          <p:cNvSpPr>
            <a:spLocks noGrp="1" noRot="1" noChangeAspect="1" noMove="1" noResize="1" noEditPoints="1" noAdjustHandles="1" noChangeArrowheads="1" noChangeShapeType="1" noTextEdit="1"/>
          </p:cNvSpPr>
          <p:nvPr/>
        </p:nvSpPr>
        <p:spPr>
          <a:xfrm flipH="1">
            <a:off x="0" y="2916245"/>
            <a:ext cx="119805" cy="552996"/>
          </a:xfrm>
          <a:custGeom>
            <a:avLst/>
            <a:gdLst/>
            <a:ahLst/>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lnTo>
                  <a:pt x="159741" y="0"/>
                </a:ln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a:spLocks noGrp="1" noRot="1" noChangeAspect="1" noMove="1" noResize="1" noEditPoints="1" noAdjustHandles="1" noChangeArrowheads="1" noChangeShapeType="1" noTextEdit="1"/>
          </p:cNvSpPr>
          <p:nvPr/>
        </p:nvSpPr>
        <p:spPr>
          <a:xfrm flipH="1">
            <a:off x="0" y="5835649"/>
            <a:ext cx="1161135" cy="1022351"/>
          </a:xfrm>
          <a:custGeom>
            <a:avLst/>
            <a:gdLst/>
            <a:ahLst/>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p:cNvSpPr>
            <a:spLocks noGrp="1" noRot="1" noChangeAspect="1" noMove="1" noResize="1" noEditPoints="1" noAdjustHandles="1" noChangeArrowheads="1" noChangeShapeType="1" noTextEdit="1"/>
          </p:cNvSpPr>
          <p:nvPr/>
        </p:nvSpPr>
        <p:spPr>
          <a:xfrm flipH="1">
            <a:off x="2773320" y="5717906"/>
            <a:ext cx="1328707"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C:\Users\Fantahun\Downloads\finalLogoWithBG (2).png"/>
          <p:cNvPicPr/>
          <p:nvPr/>
        </p:nvPicPr>
        <p:blipFill>
          <a:blip r:embed="rId3"/>
          <a:srcRect l="14116" r="18946" b="1"/>
          <a:stretch/>
        </p:blipFill>
        <p:spPr bwMode="auto">
          <a:xfrm>
            <a:off x="473880" y="598720"/>
            <a:ext cx="3883686" cy="5178249"/>
          </a:xfrm>
          <a:prstGeom prst="rect">
            <a:avLst/>
          </a:prstGeom>
          <a:noFill/>
        </p:spPr>
      </p:pic>
      <p:sp>
        <p:nvSpPr>
          <p:cNvPr id="21" name="Freeform: Shape 20"/>
          <p:cNvSpPr>
            <a:spLocks noGrp="1" noRot="1" noChangeAspect="1" noMove="1" noResize="1" noEditPoints="1" noAdjustHandles="1" noChangeArrowheads="1" noChangeShapeType="1" noTextEdit="1"/>
          </p:cNvSpPr>
          <p:nvPr/>
        </p:nvSpPr>
        <p:spPr>
          <a:xfrm flipH="1">
            <a:off x="3390384" y="6258756"/>
            <a:ext cx="1174455" cy="599245"/>
          </a:xfrm>
          <a:custGeom>
            <a:avLst/>
            <a:gdLst/>
            <a:ahLst/>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4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iterate type="lt">
                                    <p:tmPct val="10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4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0"/>
                                  </p:stCondLst>
                                  <p:iterate type="lt">
                                    <p:tmPct val="10000"/>
                                  </p:iterate>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4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GB" sz="3300">
                <a:solidFill>
                  <a:srgbClr val="FFFFFF"/>
                </a:solidFill>
              </a:rPr>
              <a:t>Social Protection and Child Marriage</a:t>
            </a:r>
            <a:endParaRPr lang="en-US" sz="3300">
              <a:solidFill>
                <a:srgbClr val="FFFFFF"/>
              </a:solidFill>
            </a:endParaRPr>
          </a:p>
        </p:txBody>
      </p:sp>
      <p:sp>
        <p:nvSpPr>
          <p:cNvPr id="19" name="Rectangle 18"/>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284781" y="686862"/>
            <a:ext cx="5278194" cy="5475129"/>
          </a:xfrm>
        </p:spPr>
        <p:txBody>
          <a:bodyPr anchor="ctr">
            <a:normAutofit/>
          </a:bodyPr>
          <a:lstStyle/>
          <a:p>
            <a:pPr algn="just">
              <a:lnSpc>
                <a:spcPct val="90000"/>
              </a:lnSpc>
            </a:pPr>
            <a:r>
              <a:rPr lang="en-GB" sz="2000" dirty="0"/>
              <a:t>While the PSNP in Ethiopia does not have explicit objectives related to prevention of child marriage, </a:t>
            </a:r>
          </a:p>
          <a:p>
            <a:pPr algn="just">
              <a:lnSpc>
                <a:spcPct val="90000"/>
              </a:lnSpc>
            </a:pPr>
            <a:endParaRPr lang="en-GB" sz="2000" dirty="0"/>
          </a:p>
          <a:p>
            <a:pPr algn="just">
              <a:lnSpc>
                <a:spcPct val="90000"/>
              </a:lnSpc>
            </a:pPr>
            <a:r>
              <a:rPr lang="en-US" sz="2000" dirty="0"/>
              <a:t>It is increasingly argued that social protection </a:t>
            </a:r>
            <a:r>
              <a:rPr lang="en-US" sz="2000" dirty="0" err="1"/>
              <a:t>programmes</a:t>
            </a:r>
            <a:r>
              <a:rPr lang="en-US" sz="2000" dirty="0"/>
              <a:t>, and cash transfers in particular, can delay child marriage.</a:t>
            </a:r>
          </a:p>
          <a:p>
            <a:pPr algn="just">
              <a:lnSpc>
                <a:spcPct val="90000"/>
              </a:lnSpc>
            </a:pPr>
            <a:endParaRPr lang="en-US" sz="2000" dirty="0"/>
          </a:p>
          <a:p>
            <a:pPr algn="just">
              <a:lnSpc>
                <a:spcPct val="90000"/>
              </a:lnSpc>
            </a:pPr>
            <a:r>
              <a:rPr lang="en-US" sz="2000" dirty="0"/>
              <a:t>Based on the available evidence of linkages between child marriage and the PSNP, further research is needed to understand better the potential role that PSNP, and complementary interventions can play in delaying child marriage and unpack the channels through which these outcomes emerge.</a:t>
            </a:r>
          </a:p>
          <a:p>
            <a:pPr algn="just">
              <a:lnSpc>
                <a:spcPct val="90000"/>
              </a:lnSpc>
            </a:pPr>
            <a:endParaRPr lang="en-US" sz="2000" dirty="0"/>
          </a:p>
          <a:p>
            <a:pPr>
              <a:lnSpc>
                <a:spcPct val="90000"/>
              </a:lnSpc>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EditPoints="1"/>
          </p:cNvSpPr>
          <p:nvPr>
            <p:ph type="title"/>
          </p:nvPr>
        </p:nvSpPr>
        <p:spPr>
          <a:xfrm>
            <a:off x="381000" y="274638"/>
            <a:ext cx="8305800" cy="785812"/>
          </a:xfrm>
        </p:spPr>
        <p:txBody>
          <a:bodyPr tIns="468768" rtlCol="0">
            <a:normAutofit fontScale="90000"/>
          </a:bodyPr>
          <a:lstStyle/>
          <a:p>
            <a:pPr marL="297180" eaLnBrk="1" fontAlgn="auto" hangingPunct="1">
              <a:spcBef>
                <a:spcPts val="0"/>
              </a:spcBef>
              <a:spcAft>
                <a:spcPts val="0"/>
              </a:spcAft>
            </a:pPr>
            <a:r>
              <a:rPr sz="3200" spc="-20" dirty="0"/>
              <a:t>Key</a:t>
            </a:r>
            <a:r>
              <a:rPr sz="3200" spc="110" dirty="0">
                <a:latin typeface="Times New Roman" panose="02020603050405020304" pitchFamily="18" charset="0"/>
                <a:cs typeface="Times New Roman" panose="02020603050405020304" pitchFamily="18" charset="0"/>
              </a:rPr>
              <a:t> </a:t>
            </a:r>
            <a:r>
              <a:rPr sz="3200" spc="-30" dirty="0"/>
              <a:t>p</a:t>
            </a:r>
            <a:r>
              <a:rPr sz="3200" spc="-15" dirty="0"/>
              <a:t>i</a:t>
            </a:r>
            <a:r>
              <a:rPr sz="3200" spc="-5" dirty="0"/>
              <a:t>l</a:t>
            </a:r>
            <a:r>
              <a:rPr sz="3200" spc="-15" dirty="0"/>
              <a:t>l</a:t>
            </a:r>
            <a:r>
              <a:rPr sz="3200" spc="-10" dirty="0"/>
              <a:t>a</a:t>
            </a:r>
            <a:r>
              <a:rPr sz="3200" spc="-15" dirty="0"/>
              <a:t>rs</a:t>
            </a:r>
            <a:r>
              <a:rPr sz="3200" spc="90" dirty="0">
                <a:latin typeface="Times New Roman" panose="02020603050405020304" pitchFamily="18" charset="0"/>
                <a:cs typeface="Times New Roman" panose="02020603050405020304" pitchFamily="18" charset="0"/>
              </a:rPr>
              <a:t> </a:t>
            </a:r>
            <a:r>
              <a:rPr sz="3200" spc="-25" dirty="0"/>
              <a:t>o</a:t>
            </a:r>
            <a:r>
              <a:rPr sz="3200" spc="-15" dirty="0"/>
              <a:t>f</a:t>
            </a:r>
            <a:r>
              <a:rPr sz="3200" spc="105" dirty="0">
                <a:latin typeface="Times New Roman" panose="02020603050405020304" pitchFamily="18" charset="0"/>
                <a:cs typeface="Times New Roman" panose="02020603050405020304" pitchFamily="18" charset="0"/>
              </a:rPr>
              <a:t> </a:t>
            </a:r>
            <a:r>
              <a:rPr sz="3200" spc="-25" dirty="0"/>
              <a:t>th</a:t>
            </a:r>
            <a:r>
              <a:rPr sz="3200" spc="-20" dirty="0"/>
              <a:t>e</a:t>
            </a:r>
            <a:r>
              <a:rPr sz="3200" spc="114" dirty="0">
                <a:latin typeface="Times New Roman" panose="02020603050405020304" pitchFamily="18" charset="0"/>
                <a:cs typeface="Times New Roman" panose="02020603050405020304" pitchFamily="18" charset="0"/>
              </a:rPr>
              <a:t> </a:t>
            </a:r>
            <a:r>
              <a:rPr lang="en-US" sz="3200" spc="114" dirty="0">
                <a:latin typeface="Times New Roman" panose="02020603050405020304" pitchFamily="18" charset="0"/>
                <a:cs typeface="Times New Roman" panose="02020603050405020304" pitchFamily="18" charset="0"/>
              </a:rPr>
              <a:t>Road map </a:t>
            </a:r>
            <a:r>
              <a:rPr sz="3200" spc="-10" dirty="0"/>
              <a:t>s</a:t>
            </a:r>
            <a:r>
              <a:rPr sz="3200" spc="-20" dirty="0"/>
              <a:t>tr</a:t>
            </a:r>
            <a:r>
              <a:rPr sz="3200" spc="-5" dirty="0"/>
              <a:t>a</a:t>
            </a:r>
            <a:r>
              <a:rPr sz="3200" spc="-25" dirty="0"/>
              <a:t>tegy</a:t>
            </a:r>
            <a:endParaRPr sz="3200" dirty="0">
              <a:latin typeface="Times New Roman" panose="02020603050405020304" pitchFamily="18" charset="0"/>
              <a:cs typeface="Times New Roman" panose="02020603050405020304" pitchFamily="18" charset="0"/>
            </a:endParaRPr>
          </a:p>
        </p:txBody>
      </p:sp>
      <p:sp>
        <p:nvSpPr>
          <p:cNvPr id="13316" name="object 4"/>
          <p:cNvSpPr/>
          <p:nvPr/>
        </p:nvSpPr>
        <p:spPr bwMode="auto">
          <a:xfrm>
            <a:off x="990600" y="1447800"/>
            <a:ext cx="5257800" cy="2401888"/>
          </a:xfrm>
          <a:custGeom>
            <a:avLst/>
            <a:gdLst/>
            <a:ahLst/>
            <a:cxnLst/>
            <a:rect l="l" t="t" r="r" b="b"/>
            <a:pathLst>
              <a:path w="5257800" h="2402204">
                <a:moveTo>
                  <a:pt x="5257799" y="0"/>
                </a:moveTo>
                <a:lnTo>
                  <a:pt x="400299" y="0"/>
                </a:lnTo>
                <a:lnTo>
                  <a:pt x="367469" y="1326"/>
                </a:lnTo>
                <a:lnTo>
                  <a:pt x="304104" y="11632"/>
                </a:lnTo>
                <a:lnTo>
                  <a:pt x="244487" y="31453"/>
                </a:lnTo>
                <a:lnTo>
                  <a:pt x="189441" y="59967"/>
                </a:lnTo>
                <a:lnTo>
                  <a:pt x="139791" y="96349"/>
                </a:lnTo>
                <a:lnTo>
                  <a:pt x="96361" y="139776"/>
                </a:lnTo>
                <a:lnTo>
                  <a:pt x="59975" y="189424"/>
                </a:lnTo>
                <a:lnTo>
                  <a:pt x="31458" y="244470"/>
                </a:lnTo>
                <a:lnTo>
                  <a:pt x="11634" y="304090"/>
                </a:lnTo>
                <a:lnTo>
                  <a:pt x="1327" y="367460"/>
                </a:lnTo>
                <a:lnTo>
                  <a:pt x="0" y="400293"/>
                </a:lnTo>
                <a:lnTo>
                  <a:pt x="0" y="2401823"/>
                </a:lnTo>
                <a:lnTo>
                  <a:pt x="5257799" y="2401823"/>
                </a:lnTo>
                <a:lnTo>
                  <a:pt x="5257799" y="0"/>
                </a:lnTo>
                <a:close/>
              </a:path>
            </a:pathLst>
          </a:custGeom>
          <a:solidFill>
            <a:srgbClr val="4F80BC"/>
          </a:solidFill>
          <a:ln w="9525">
            <a:noFill/>
            <a:round/>
          </a:ln>
        </p:spPr>
        <p:txBody>
          <a:bodyPr lIns="0" tIns="0" rIns="0" bIns="0"/>
          <a:lstStyle/>
          <a:p>
            <a:endParaRPr lang="en-US"/>
          </a:p>
        </p:txBody>
      </p:sp>
      <p:sp>
        <p:nvSpPr>
          <p:cNvPr id="5" name="object 5"/>
          <p:cNvSpPr txBox="1"/>
          <p:nvPr/>
        </p:nvSpPr>
        <p:spPr>
          <a:xfrm>
            <a:off x="1390650" y="2025650"/>
            <a:ext cx="4454525" cy="666750"/>
          </a:xfrm>
          <a:prstGeom prst="rect">
            <a:avLst/>
          </a:prstGeom>
        </p:spPr>
        <p:txBody>
          <a:bodyPr lIns="0" tIns="0" rIns="0" bIns="0">
            <a:spAutoFit/>
          </a:bodyPr>
          <a:lstStyle/>
          <a:p>
            <a:pPr marL="466725" indent="-454025">
              <a:lnSpc>
                <a:spcPts val="2638"/>
              </a:lnSpc>
            </a:pPr>
            <a:r>
              <a:rPr lang="en-US" sz="2400" b="1" dirty="0">
                <a:solidFill>
                  <a:srgbClr val="FFFFFF"/>
                </a:solidFill>
                <a:ea typeface="Calibri" panose="020F0502020204030204" pitchFamily="34" charset="0"/>
                <a:cs typeface="Calibri" panose="020F0502020204030204" pitchFamily="34" charset="0"/>
              </a:rPr>
              <a:t>Community</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engagement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(including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faith</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and</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traditional</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ea typeface="Calibri" panose="020F0502020204030204" pitchFamily="34" charset="0"/>
                <a:cs typeface="Calibri" panose="020F0502020204030204" pitchFamily="34" charset="0"/>
              </a:rPr>
              <a:t>leaders</a:t>
            </a:r>
            <a:endParaRPr lang="en-US" sz="2400" dirty="0">
              <a:ea typeface="Calibri" panose="020F0502020204030204" pitchFamily="34" charset="0"/>
              <a:cs typeface="Calibri" panose="020F0502020204030204" pitchFamily="34" charset="0"/>
            </a:endParaRPr>
          </a:p>
        </p:txBody>
      </p:sp>
      <p:sp>
        <p:nvSpPr>
          <p:cNvPr id="13318" name="object 6"/>
          <p:cNvSpPr/>
          <p:nvPr/>
        </p:nvSpPr>
        <p:spPr bwMode="auto">
          <a:xfrm>
            <a:off x="5715000" y="1447800"/>
            <a:ext cx="3124200" cy="2401888"/>
          </a:xfrm>
          <a:custGeom>
            <a:avLst/>
            <a:gdLst/>
            <a:ahLst/>
            <a:cxnLst/>
            <a:rect l="l" t="t" r="r" b="b"/>
            <a:pathLst>
              <a:path w="3124200" h="2402204">
                <a:moveTo>
                  <a:pt x="2723906" y="0"/>
                </a:moveTo>
                <a:lnTo>
                  <a:pt x="0" y="0"/>
                </a:lnTo>
                <a:lnTo>
                  <a:pt x="0" y="2401823"/>
                </a:lnTo>
                <a:lnTo>
                  <a:pt x="3124199" y="2401823"/>
                </a:lnTo>
                <a:lnTo>
                  <a:pt x="3124199" y="400293"/>
                </a:lnTo>
                <a:lnTo>
                  <a:pt x="3118961" y="335357"/>
                </a:lnTo>
                <a:lnTo>
                  <a:pt x="3103795" y="273760"/>
                </a:lnTo>
                <a:lnTo>
                  <a:pt x="3079524" y="216324"/>
                </a:lnTo>
                <a:lnTo>
                  <a:pt x="3046973" y="163874"/>
                </a:lnTo>
                <a:lnTo>
                  <a:pt x="3006966" y="117233"/>
                </a:lnTo>
                <a:lnTo>
                  <a:pt x="2960325" y="77226"/>
                </a:lnTo>
                <a:lnTo>
                  <a:pt x="2907875" y="44675"/>
                </a:lnTo>
                <a:lnTo>
                  <a:pt x="2850439" y="20404"/>
                </a:lnTo>
                <a:lnTo>
                  <a:pt x="2788842" y="5238"/>
                </a:lnTo>
                <a:lnTo>
                  <a:pt x="2723906" y="0"/>
                </a:lnTo>
                <a:close/>
              </a:path>
            </a:pathLst>
          </a:custGeom>
          <a:solidFill>
            <a:srgbClr val="4F80BC"/>
          </a:solidFill>
          <a:ln w="9525">
            <a:noFill/>
            <a:round/>
          </a:ln>
        </p:spPr>
        <p:txBody>
          <a:bodyPr lIns="0" tIns="0" rIns="0" bIns="0"/>
          <a:lstStyle/>
          <a:p>
            <a:endParaRPr lang="en-US"/>
          </a:p>
        </p:txBody>
      </p:sp>
      <p:sp>
        <p:nvSpPr>
          <p:cNvPr id="13319" name="object 7"/>
          <p:cNvSpPr/>
          <p:nvPr/>
        </p:nvSpPr>
        <p:spPr bwMode="auto">
          <a:xfrm>
            <a:off x="5715000" y="1447800"/>
            <a:ext cx="3124200" cy="2401888"/>
          </a:xfrm>
          <a:custGeom>
            <a:avLst/>
            <a:gdLst/>
            <a:ahLst/>
            <a:cxnLst/>
            <a:rect l="l" t="t" r="r" b="b"/>
            <a:pathLst>
              <a:path w="3124200" h="2402204">
                <a:moveTo>
                  <a:pt x="0" y="0"/>
                </a:moveTo>
                <a:lnTo>
                  <a:pt x="2723906" y="0"/>
                </a:lnTo>
                <a:lnTo>
                  <a:pt x="2756739" y="1326"/>
                </a:lnTo>
                <a:lnTo>
                  <a:pt x="2820109" y="11632"/>
                </a:lnTo>
                <a:lnTo>
                  <a:pt x="2879729" y="31453"/>
                </a:lnTo>
                <a:lnTo>
                  <a:pt x="2934775" y="59967"/>
                </a:lnTo>
                <a:lnTo>
                  <a:pt x="2984423" y="96349"/>
                </a:lnTo>
                <a:lnTo>
                  <a:pt x="3027850" y="139776"/>
                </a:lnTo>
                <a:lnTo>
                  <a:pt x="3064232" y="189424"/>
                </a:lnTo>
                <a:lnTo>
                  <a:pt x="3092746" y="244470"/>
                </a:lnTo>
                <a:lnTo>
                  <a:pt x="3112567" y="304090"/>
                </a:lnTo>
                <a:lnTo>
                  <a:pt x="3122873" y="367460"/>
                </a:lnTo>
                <a:lnTo>
                  <a:pt x="3124199" y="400293"/>
                </a:lnTo>
                <a:lnTo>
                  <a:pt x="3124199" y="2401823"/>
                </a:lnTo>
                <a:lnTo>
                  <a:pt x="0" y="2401823"/>
                </a:lnTo>
                <a:lnTo>
                  <a:pt x="0" y="0"/>
                </a:lnTo>
                <a:close/>
              </a:path>
            </a:pathLst>
          </a:custGeom>
          <a:noFill/>
          <a:ln w="24383">
            <a:solidFill>
              <a:srgbClr val="FFFFFF"/>
            </a:solidFill>
            <a:round/>
          </a:ln>
        </p:spPr>
        <p:txBody>
          <a:bodyPr lIns="0" tIns="0" rIns="0" bIns="0"/>
          <a:lstStyle/>
          <a:p>
            <a:endParaRPr lang="en-US"/>
          </a:p>
        </p:txBody>
      </p:sp>
      <p:sp>
        <p:nvSpPr>
          <p:cNvPr id="8" name="object 8"/>
          <p:cNvSpPr txBox="1"/>
          <p:nvPr/>
        </p:nvSpPr>
        <p:spPr>
          <a:xfrm>
            <a:off x="6194425" y="1690688"/>
            <a:ext cx="2165350" cy="1336675"/>
          </a:xfrm>
          <a:prstGeom prst="rect">
            <a:avLst/>
          </a:prstGeom>
        </p:spPr>
        <p:txBody>
          <a:bodyPr lIns="0" tIns="0" rIns="0" bIns="0">
            <a:spAutoFit/>
          </a:bodyPr>
          <a:lstStyle/>
          <a:p>
            <a:pPr marL="11113" algn="ctr">
              <a:lnSpc>
                <a:spcPct val="92000"/>
              </a:lnSpc>
            </a:pPr>
            <a:r>
              <a:rPr lang="en-US" sz="2400" b="1">
                <a:solidFill>
                  <a:srgbClr val="FFFFFF"/>
                </a:solidFill>
                <a:ea typeface="Calibri" panose="020F0502020204030204" pitchFamily="34" charset="0"/>
                <a:cs typeface="Calibri" panose="020F0502020204030204" pitchFamily="34" charset="0"/>
              </a:rPr>
              <a:t>Creating</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and</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strengthening</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an</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enabling</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environment</a:t>
            </a:r>
            <a:endParaRPr lang="en-US" sz="2400">
              <a:ea typeface="Calibri" panose="020F0502020204030204" pitchFamily="34" charset="0"/>
              <a:cs typeface="Calibri" panose="020F0502020204030204" pitchFamily="34" charset="0"/>
            </a:endParaRPr>
          </a:p>
        </p:txBody>
      </p:sp>
      <p:sp>
        <p:nvSpPr>
          <p:cNvPr id="13321" name="object 9"/>
          <p:cNvSpPr/>
          <p:nvPr/>
        </p:nvSpPr>
        <p:spPr bwMode="auto">
          <a:xfrm>
            <a:off x="987424" y="3849688"/>
            <a:ext cx="3889375" cy="2398712"/>
          </a:xfrm>
          <a:custGeom>
            <a:avLst/>
            <a:gdLst/>
            <a:ahLst/>
            <a:cxnLst/>
            <a:rect l="l" t="t" r="r" b="b"/>
            <a:pathLst>
              <a:path w="4343400" h="2399029">
                <a:moveTo>
                  <a:pt x="4343399" y="0"/>
                </a:moveTo>
                <a:lnTo>
                  <a:pt x="0" y="0"/>
                </a:lnTo>
                <a:lnTo>
                  <a:pt x="0" y="1998963"/>
                </a:lnTo>
                <a:lnTo>
                  <a:pt x="5232" y="2063815"/>
                </a:lnTo>
                <a:lnTo>
                  <a:pt x="20382" y="2125336"/>
                </a:lnTo>
                <a:lnTo>
                  <a:pt x="44625" y="2182701"/>
                </a:lnTo>
                <a:lnTo>
                  <a:pt x="77139" y="2235088"/>
                </a:lnTo>
                <a:lnTo>
                  <a:pt x="117101" y="2281674"/>
                </a:lnTo>
                <a:lnTo>
                  <a:pt x="163687" y="2321635"/>
                </a:lnTo>
                <a:lnTo>
                  <a:pt x="216074" y="2354150"/>
                </a:lnTo>
                <a:lnTo>
                  <a:pt x="273439" y="2378393"/>
                </a:lnTo>
                <a:lnTo>
                  <a:pt x="334960" y="2393543"/>
                </a:lnTo>
                <a:lnTo>
                  <a:pt x="399812" y="2398775"/>
                </a:lnTo>
                <a:lnTo>
                  <a:pt x="4343399" y="2398775"/>
                </a:lnTo>
                <a:lnTo>
                  <a:pt x="4343399" y="0"/>
                </a:lnTo>
                <a:close/>
              </a:path>
            </a:pathLst>
          </a:custGeom>
          <a:solidFill>
            <a:srgbClr val="4F80BC"/>
          </a:solidFill>
          <a:ln w="9525">
            <a:noFill/>
            <a:round/>
          </a:ln>
        </p:spPr>
        <p:txBody>
          <a:bodyPr lIns="0" tIns="0" rIns="0" bIns="0"/>
          <a:lstStyle/>
          <a:p>
            <a:endParaRPr lang="en-US"/>
          </a:p>
        </p:txBody>
      </p:sp>
      <p:sp>
        <p:nvSpPr>
          <p:cNvPr id="13322" name="object 10"/>
          <p:cNvSpPr/>
          <p:nvPr/>
        </p:nvSpPr>
        <p:spPr bwMode="auto">
          <a:xfrm>
            <a:off x="533400" y="3849688"/>
            <a:ext cx="4343400" cy="2398712"/>
          </a:xfrm>
          <a:custGeom>
            <a:avLst/>
            <a:gdLst/>
            <a:ahLst/>
            <a:cxnLst/>
            <a:rect l="l" t="t" r="r" b="b"/>
            <a:pathLst>
              <a:path w="4343400" h="2399029">
                <a:moveTo>
                  <a:pt x="4343399" y="2398775"/>
                </a:moveTo>
                <a:lnTo>
                  <a:pt x="399812" y="2398775"/>
                </a:lnTo>
                <a:lnTo>
                  <a:pt x="367021" y="2397450"/>
                </a:lnTo>
                <a:lnTo>
                  <a:pt x="303732" y="2387156"/>
                </a:lnTo>
                <a:lnTo>
                  <a:pt x="244186" y="2367357"/>
                </a:lnTo>
                <a:lnTo>
                  <a:pt x="189207" y="2338875"/>
                </a:lnTo>
                <a:lnTo>
                  <a:pt x="139617" y="2302534"/>
                </a:lnTo>
                <a:lnTo>
                  <a:pt x="96241" y="2259158"/>
                </a:lnTo>
                <a:lnTo>
                  <a:pt x="59900" y="2209568"/>
                </a:lnTo>
                <a:lnTo>
                  <a:pt x="31418" y="2154589"/>
                </a:lnTo>
                <a:lnTo>
                  <a:pt x="11619" y="2095043"/>
                </a:lnTo>
                <a:lnTo>
                  <a:pt x="1325" y="2031754"/>
                </a:lnTo>
                <a:lnTo>
                  <a:pt x="0" y="1998963"/>
                </a:lnTo>
                <a:lnTo>
                  <a:pt x="0" y="0"/>
                </a:lnTo>
                <a:lnTo>
                  <a:pt x="4343399" y="0"/>
                </a:lnTo>
                <a:lnTo>
                  <a:pt x="4343399" y="2398775"/>
                </a:lnTo>
                <a:close/>
              </a:path>
            </a:pathLst>
          </a:custGeom>
          <a:noFill/>
          <a:ln w="24383">
            <a:solidFill>
              <a:srgbClr val="FFFFFF"/>
            </a:solidFill>
            <a:round/>
          </a:ln>
        </p:spPr>
        <p:txBody>
          <a:bodyPr lIns="0" tIns="0" rIns="0" bIns="0"/>
          <a:lstStyle/>
          <a:p>
            <a:endParaRPr lang="en-US"/>
          </a:p>
        </p:txBody>
      </p:sp>
      <p:sp>
        <p:nvSpPr>
          <p:cNvPr id="11" name="object 11"/>
          <p:cNvSpPr txBox="1"/>
          <p:nvPr/>
        </p:nvSpPr>
        <p:spPr>
          <a:xfrm>
            <a:off x="987425" y="4860925"/>
            <a:ext cx="3432175" cy="1000125"/>
          </a:xfrm>
          <a:prstGeom prst="rect">
            <a:avLst/>
          </a:prstGeom>
        </p:spPr>
        <p:txBody>
          <a:bodyPr lIns="0" tIns="0" rIns="0" bIns="0">
            <a:spAutoFit/>
          </a:bodyPr>
          <a:lstStyle/>
          <a:p>
            <a:pPr marL="11113" indent="1588" algn="ctr">
              <a:lnSpc>
                <a:spcPct val="92000"/>
              </a:lnSpc>
            </a:pPr>
            <a:r>
              <a:rPr lang="en-US" sz="2400" b="1">
                <a:solidFill>
                  <a:srgbClr val="FFFFFF"/>
                </a:solidFill>
                <a:ea typeface="Calibri" panose="020F0502020204030204" pitchFamily="34" charset="0"/>
                <a:cs typeface="Calibri" panose="020F0502020204030204" pitchFamily="34" charset="0"/>
              </a:rPr>
              <a:t>Enhancing</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systems,</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accountability</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and</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services</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across</a:t>
            </a:r>
            <a:r>
              <a:rPr lang="en-US" sz="2400" b="1">
                <a:solidFill>
                  <a:srgbClr val="FFFFFF"/>
                </a:solidFill>
                <a:latin typeface="Times New Roman" panose="02020603050405020304" pitchFamily="18" charset="0"/>
                <a:cs typeface="Times New Roman" panose="02020603050405020304" pitchFamily="18" charset="0"/>
              </a:rPr>
              <a:t> </a:t>
            </a:r>
            <a:r>
              <a:rPr lang="en-US" sz="2400" b="1">
                <a:solidFill>
                  <a:srgbClr val="FFFFFF"/>
                </a:solidFill>
                <a:ea typeface="Calibri" panose="020F0502020204030204" pitchFamily="34" charset="0"/>
                <a:cs typeface="Calibri" panose="020F0502020204030204" pitchFamily="34" charset="0"/>
              </a:rPr>
              <a:t>sectors</a:t>
            </a:r>
            <a:endParaRPr lang="en-US" sz="2400">
              <a:ea typeface="Calibri" panose="020F0502020204030204" pitchFamily="34" charset="0"/>
              <a:cs typeface="Calibri" panose="020F0502020204030204" pitchFamily="34" charset="0"/>
            </a:endParaRPr>
          </a:p>
        </p:txBody>
      </p:sp>
      <p:sp>
        <p:nvSpPr>
          <p:cNvPr id="13324" name="object 12"/>
          <p:cNvSpPr/>
          <p:nvPr/>
        </p:nvSpPr>
        <p:spPr bwMode="auto">
          <a:xfrm>
            <a:off x="4876800" y="3846513"/>
            <a:ext cx="3962400" cy="2401887"/>
          </a:xfrm>
          <a:custGeom>
            <a:avLst/>
            <a:gdLst/>
            <a:ahLst/>
            <a:cxnLst/>
            <a:rect l="l" t="t" r="r" b="b"/>
            <a:pathLst>
              <a:path w="4267200" h="2402204">
                <a:moveTo>
                  <a:pt x="4267200" y="0"/>
                </a:moveTo>
                <a:lnTo>
                  <a:pt x="0" y="0"/>
                </a:lnTo>
                <a:lnTo>
                  <a:pt x="0" y="2401823"/>
                </a:lnTo>
                <a:lnTo>
                  <a:pt x="3943106" y="2401823"/>
                </a:lnTo>
                <a:lnTo>
                  <a:pt x="3975939" y="2400496"/>
                </a:lnTo>
                <a:lnTo>
                  <a:pt x="4039309" y="2390189"/>
                </a:lnTo>
                <a:lnTo>
                  <a:pt x="4098929" y="2370365"/>
                </a:lnTo>
                <a:lnTo>
                  <a:pt x="4153975" y="2341848"/>
                </a:lnTo>
                <a:lnTo>
                  <a:pt x="4203623" y="2305461"/>
                </a:lnTo>
                <a:lnTo>
                  <a:pt x="4247050" y="2262030"/>
                </a:lnTo>
                <a:lnTo>
                  <a:pt x="4267200" y="2236411"/>
                </a:lnTo>
                <a:lnTo>
                  <a:pt x="4267200" y="0"/>
                </a:lnTo>
              </a:path>
            </a:pathLst>
          </a:custGeom>
          <a:solidFill>
            <a:srgbClr val="4F80BC"/>
          </a:solidFill>
          <a:ln w="9525">
            <a:noFill/>
            <a:round/>
          </a:ln>
        </p:spPr>
        <p:txBody>
          <a:bodyPr lIns="0" tIns="0" rIns="0" bIns="0"/>
          <a:lstStyle/>
          <a:p>
            <a:endParaRPr lang="en-US"/>
          </a:p>
        </p:txBody>
      </p:sp>
      <p:sp>
        <p:nvSpPr>
          <p:cNvPr id="13325" name="object 13"/>
          <p:cNvSpPr/>
          <p:nvPr/>
        </p:nvSpPr>
        <p:spPr bwMode="auto">
          <a:xfrm>
            <a:off x="4876800" y="3846513"/>
            <a:ext cx="4267200" cy="2401887"/>
          </a:xfrm>
          <a:custGeom>
            <a:avLst/>
            <a:gdLst/>
            <a:ahLst/>
            <a:cxnLst/>
            <a:rect l="l" t="t" r="r" b="b"/>
            <a:pathLst>
              <a:path w="4267200" h="2402204">
                <a:moveTo>
                  <a:pt x="4267200" y="2236411"/>
                </a:moveTo>
                <a:lnTo>
                  <a:pt x="4226166" y="2284575"/>
                </a:lnTo>
                <a:lnTo>
                  <a:pt x="4179525" y="2324587"/>
                </a:lnTo>
                <a:lnTo>
                  <a:pt x="4127075" y="2357141"/>
                </a:lnTo>
                <a:lnTo>
                  <a:pt x="4069639" y="2381415"/>
                </a:lnTo>
                <a:lnTo>
                  <a:pt x="4008042" y="2396584"/>
                </a:lnTo>
                <a:lnTo>
                  <a:pt x="3943106" y="2401823"/>
                </a:lnTo>
                <a:lnTo>
                  <a:pt x="0" y="2401823"/>
                </a:lnTo>
                <a:lnTo>
                  <a:pt x="0" y="0"/>
                </a:lnTo>
                <a:lnTo>
                  <a:pt x="4267200" y="0"/>
                </a:lnTo>
              </a:path>
            </a:pathLst>
          </a:custGeom>
          <a:noFill/>
          <a:ln w="24383">
            <a:solidFill>
              <a:srgbClr val="FFFFFF"/>
            </a:solidFill>
            <a:round/>
          </a:ln>
        </p:spPr>
        <p:txBody>
          <a:bodyPr lIns="0" tIns="0" rIns="0" bIns="0"/>
          <a:lstStyle/>
          <a:p>
            <a:endParaRPr lang="en-US"/>
          </a:p>
        </p:txBody>
      </p:sp>
      <p:sp>
        <p:nvSpPr>
          <p:cNvPr id="14" name="object 14"/>
          <p:cNvSpPr txBox="1"/>
          <p:nvPr/>
        </p:nvSpPr>
        <p:spPr>
          <a:xfrm>
            <a:off x="5200650" y="5027613"/>
            <a:ext cx="3695700" cy="665162"/>
          </a:xfrm>
          <a:prstGeom prst="rect">
            <a:avLst/>
          </a:prstGeom>
        </p:spPr>
        <p:txBody>
          <a:bodyPr lIns="0" tIns="0" rIns="0" bIns="0">
            <a:spAutoFit/>
          </a:bodyPr>
          <a:lstStyle/>
          <a:p>
            <a:pPr algn="ctr" fontAlgn="auto">
              <a:lnSpc>
                <a:spcPts val="2760"/>
              </a:lnSpc>
              <a:spcBef>
                <a:spcPts val="0"/>
              </a:spcBef>
              <a:spcAft>
                <a:spcPts val="0"/>
              </a:spcAft>
            </a:pPr>
            <a:r>
              <a:rPr sz="2400" b="1" dirty="0">
                <a:solidFill>
                  <a:srgbClr val="FFFFFF"/>
                </a:solidFill>
                <a:latin typeface="Calibri" panose="020F0502020204030204" pitchFamily="34" charset="0"/>
                <a:cs typeface="Calibri" panose="020F0502020204030204" pitchFamily="34" charset="0"/>
              </a:rPr>
              <a:t>I</a:t>
            </a:r>
            <a:r>
              <a:rPr sz="2400" b="1" spc="10" dirty="0">
                <a:solidFill>
                  <a:srgbClr val="FFFFFF"/>
                </a:solidFill>
                <a:latin typeface="Calibri" panose="020F0502020204030204" pitchFamily="34" charset="0"/>
                <a:cs typeface="Calibri" panose="020F0502020204030204" pitchFamily="34" charset="0"/>
              </a:rPr>
              <a:t>n</a:t>
            </a:r>
            <a:r>
              <a:rPr sz="2400" b="1" spc="-5" dirty="0">
                <a:solidFill>
                  <a:srgbClr val="FFFFFF"/>
                </a:solidFill>
                <a:latin typeface="Calibri" panose="020F0502020204030204" pitchFamily="34" charset="0"/>
                <a:cs typeface="Calibri" panose="020F0502020204030204" pitchFamily="34" charset="0"/>
              </a:rPr>
              <a:t>c</a:t>
            </a:r>
            <a:r>
              <a:rPr sz="2400" b="1" spc="-15" dirty="0">
                <a:solidFill>
                  <a:srgbClr val="FFFFFF"/>
                </a:solidFill>
                <a:latin typeface="Calibri" panose="020F0502020204030204" pitchFamily="34" charset="0"/>
                <a:cs typeface="Calibri" panose="020F0502020204030204" pitchFamily="34" charset="0"/>
              </a:rPr>
              <a:t>r</a:t>
            </a:r>
            <a:r>
              <a:rPr sz="2400" b="1" spc="-10" dirty="0">
                <a:solidFill>
                  <a:srgbClr val="FFFFFF"/>
                </a:solidFill>
                <a:latin typeface="Calibri" panose="020F0502020204030204" pitchFamily="34" charset="0"/>
                <a:cs typeface="Calibri" panose="020F0502020204030204" pitchFamily="34" charset="0"/>
              </a:rPr>
              <a:t>ea</a:t>
            </a:r>
            <a:r>
              <a:rPr sz="2400" b="1" dirty="0">
                <a:solidFill>
                  <a:srgbClr val="FFFFFF"/>
                </a:solidFill>
                <a:latin typeface="Calibri" panose="020F0502020204030204" pitchFamily="34" charset="0"/>
                <a:cs typeface="Calibri" panose="020F0502020204030204" pitchFamily="34" charset="0"/>
              </a:rPr>
              <a:t>s</a:t>
            </a:r>
            <a:r>
              <a:rPr sz="2400" b="1" spc="5" dirty="0">
                <a:solidFill>
                  <a:srgbClr val="FFFFFF"/>
                </a:solidFill>
                <a:latin typeface="Calibri" panose="020F0502020204030204" pitchFamily="34" charset="0"/>
                <a:cs typeface="Calibri" panose="020F0502020204030204" pitchFamily="34" charset="0"/>
              </a:rPr>
              <a:t>i</a:t>
            </a:r>
            <a:r>
              <a:rPr sz="2400" b="1" dirty="0">
                <a:solidFill>
                  <a:srgbClr val="FFFFFF"/>
                </a:solidFill>
                <a:latin typeface="Calibri" panose="020F0502020204030204" pitchFamily="34" charset="0"/>
                <a:cs typeface="Calibri" panose="020F0502020204030204" pitchFamily="34" charset="0"/>
              </a:rPr>
              <a:t>ng</a:t>
            </a:r>
            <a:r>
              <a:rPr sz="2400" b="1" spc="-105" dirty="0">
                <a:solidFill>
                  <a:srgbClr val="FFFFFF"/>
                </a:solidFill>
                <a:latin typeface="Times New Roman" panose="02020603050405020304" pitchFamily="18" charset="0"/>
                <a:cs typeface="Times New Roman" panose="02020603050405020304" pitchFamily="18" charset="0"/>
              </a:rPr>
              <a:t> </a:t>
            </a:r>
            <a:r>
              <a:rPr sz="2400" b="1" dirty="0">
                <a:solidFill>
                  <a:srgbClr val="FFFFFF"/>
                </a:solidFill>
                <a:latin typeface="Calibri" panose="020F0502020204030204" pitchFamily="34" charset="0"/>
                <a:cs typeface="Calibri" panose="020F0502020204030204" pitchFamily="34" charset="0"/>
              </a:rPr>
              <a:t>d</a:t>
            </a:r>
            <a:r>
              <a:rPr sz="2400" b="1" spc="-30" dirty="0">
                <a:solidFill>
                  <a:srgbClr val="FFFFFF"/>
                </a:solidFill>
                <a:latin typeface="Calibri" panose="020F0502020204030204" pitchFamily="34" charset="0"/>
                <a:cs typeface="Calibri" panose="020F0502020204030204" pitchFamily="34" charset="0"/>
              </a:rPr>
              <a:t>a</a:t>
            </a:r>
            <a:r>
              <a:rPr sz="2400" b="1" spc="-20" dirty="0">
                <a:solidFill>
                  <a:srgbClr val="FFFFFF"/>
                </a:solidFill>
                <a:latin typeface="Calibri" panose="020F0502020204030204" pitchFamily="34" charset="0"/>
                <a:cs typeface="Calibri" panose="020F0502020204030204" pitchFamily="34" charset="0"/>
              </a:rPr>
              <a:t>t</a:t>
            </a:r>
            <a:r>
              <a:rPr sz="2400" b="1" dirty="0">
                <a:solidFill>
                  <a:srgbClr val="FFFFFF"/>
                </a:solidFill>
                <a:latin typeface="Calibri" panose="020F0502020204030204" pitchFamily="34" charset="0"/>
                <a:cs typeface="Calibri" panose="020F0502020204030204" pitchFamily="34" charset="0"/>
              </a:rPr>
              <a:t>a</a:t>
            </a:r>
            <a:r>
              <a:rPr sz="2400" b="1" spc="-60" dirty="0">
                <a:solidFill>
                  <a:srgbClr val="FFFFFF"/>
                </a:solidFill>
                <a:latin typeface="Times New Roman" panose="02020603050405020304" pitchFamily="18" charset="0"/>
                <a:cs typeface="Times New Roman" panose="02020603050405020304" pitchFamily="18" charset="0"/>
              </a:rPr>
              <a:t> </a:t>
            </a:r>
            <a:r>
              <a:rPr sz="2400" b="1" spc="-10" dirty="0">
                <a:solidFill>
                  <a:srgbClr val="FFFFFF"/>
                </a:solidFill>
                <a:latin typeface="Calibri" panose="020F0502020204030204" pitchFamily="34" charset="0"/>
                <a:cs typeface="Calibri" panose="020F0502020204030204" pitchFamily="34" charset="0"/>
              </a:rPr>
              <a:t>a</a:t>
            </a:r>
            <a:r>
              <a:rPr sz="2400" b="1" dirty="0">
                <a:solidFill>
                  <a:srgbClr val="FFFFFF"/>
                </a:solidFill>
                <a:latin typeface="Calibri" panose="020F0502020204030204" pitchFamily="34" charset="0"/>
                <a:cs typeface="Calibri" panose="020F0502020204030204" pitchFamily="34" charset="0"/>
              </a:rPr>
              <a:t>nd</a:t>
            </a:r>
            <a:r>
              <a:rPr sz="2400" b="1" spc="-40" dirty="0">
                <a:solidFill>
                  <a:srgbClr val="FFFFFF"/>
                </a:solidFill>
                <a:latin typeface="Times New Roman" panose="02020603050405020304" pitchFamily="18" charset="0"/>
                <a:cs typeface="Times New Roman" panose="02020603050405020304" pitchFamily="18" charset="0"/>
              </a:rPr>
              <a:t> </a:t>
            </a:r>
            <a:r>
              <a:rPr sz="2400" b="1" spc="-10" dirty="0">
                <a:solidFill>
                  <a:srgbClr val="FFFFFF"/>
                </a:solidFill>
                <a:latin typeface="Calibri" panose="020F0502020204030204" pitchFamily="34" charset="0"/>
                <a:cs typeface="Calibri" panose="020F0502020204030204" pitchFamily="34" charset="0"/>
              </a:rPr>
              <a:t>ev</a:t>
            </a:r>
            <a:r>
              <a:rPr sz="2400" b="1" spc="-5" dirty="0">
                <a:solidFill>
                  <a:srgbClr val="FFFFFF"/>
                </a:solidFill>
                <a:latin typeface="Calibri" panose="020F0502020204030204" pitchFamily="34" charset="0"/>
                <a:cs typeface="Calibri" panose="020F0502020204030204" pitchFamily="34" charset="0"/>
              </a:rPr>
              <a:t>i</a:t>
            </a:r>
            <a:r>
              <a:rPr sz="2400" b="1" dirty="0">
                <a:solidFill>
                  <a:srgbClr val="FFFFFF"/>
                </a:solidFill>
                <a:latin typeface="Calibri" panose="020F0502020204030204" pitchFamily="34" charset="0"/>
                <a:cs typeface="Calibri" panose="020F0502020204030204" pitchFamily="34" charset="0"/>
              </a:rPr>
              <a:t>dence</a:t>
            </a:r>
            <a:endParaRPr sz="2400">
              <a:latin typeface="Calibri" panose="020F0502020204030204" pitchFamily="34" charset="0"/>
              <a:cs typeface="Calibri" panose="020F0502020204030204" pitchFamily="34" charset="0"/>
            </a:endParaRPr>
          </a:p>
          <a:p>
            <a:pPr algn="ctr" fontAlgn="auto">
              <a:lnSpc>
                <a:spcPts val="2760"/>
              </a:lnSpc>
              <a:spcBef>
                <a:spcPts val="0"/>
              </a:spcBef>
              <a:spcAft>
                <a:spcPts val="0"/>
              </a:spcAft>
            </a:pPr>
            <a:r>
              <a:rPr sz="2400" b="1" spc="-35" dirty="0">
                <a:solidFill>
                  <a:srgbClr val="FFFFFF"/>
                </a:solidFill>
                <a:latin typeface="Calibri" panose="020F0502020204030204" pitchFamily="34" charset="0"/>
                <a:cs typeface="Calibri" panose="020F0502020204030204" pitchFamily="34" charset="0"/>
              </a:rPr>
              <a:t>g</a:t>
            </a:r>
            <a:r>
              <a:rPr sz="2400" b="1" spc="-10" dirty="0">
                <a:solidFill>
                  <a:srgbClr val="FFFFFF"/>
                </a:solidFill>
                <a:latin typeface="Calibri" panose="020F0502020204030204" pitchFamily="34" charset="0"/>
                <a:cs typeface="Calibri" panose="020F0502020204030204" pitchFamily="34" charset="0"/>
              </a:rPr>
              <a:t>ene</a:t>
            </a:r>
            <a:r>
              <a:rPr sz="2400" b="1" spc="-40" dirty="0">
                <a:solidFill>
                  <a:srgbClr val="FFFFFF"/>
                </a:solidFill>
                <a:latin typeface="Calibri" panose="020F0502020204030204" pitchFamily="34" charset="0"/>
                <a:cs typeface="Calibri" panose="020F0502020204030204" pitchFamily="34" charset="0"/>
              </a:rPr>
              <a:t>r</a:t>
            </a:r>
            <a:r>
              <a:rPr sz="2400" b="1" spc="-50" dirty="0">
                <a:solidFill>
                  <a:srgbClr val="FFFFFF"/>
                </a:solidFill>
                <a:latin typeface="Calibri" panose="020F0502020204030204" pitchFamily="34" charset="0"/>
                <a:cs typeface="Calibri" panose="020F0502020204030204" pitchFamily="34" charset="0"/>
              </a:rPr>
              <a:t>a</a:t>
            </a:r>
            <a:r>
              <a:rPr sz="2400" b="1" spc="-10" dirty="0">
                <a:solidFill>
                  <a:srgbClr val="FFFFFF"/>
                </a:solidFill>
                <a:latin typeface="Calibri" panose="020F0502020204030204" pitchFamily="34" charset="0"/>
                <a:cs typeface="Calibri" panose="020F0502020204030204" pitchFamily="34" charset="0"/>
              </a:rPr>
              <a:t>t</a:t>
            </a:r>
            <a:r>
              <a:rPr sz="2400" b="1" dirty="0">
                <a:solidFill>
                  <a:srgbClr val="FFFFFF"/>
                </a:solidFill>
                <a:latin typeface="Calibri" panose="020F0502020204030204" pitchFamily="34" charset="0"/>
                <a:cs typeface="Calibri" panose="020F0502020204030204" pitchFamily="34" charset="0"/>
              </a:rPr>
              <a:t>i</a:t>
            </a:r>
            <a:r>
              <a:rPr sz="2400" b="1" spc="-15" dirty="0">
                <a:solidFill>
                  <a:srgbClr val="FFFFFF"/>
                </a:solidFill>
                <a:latin typeface="Calibri" panose="020F0502020204030204" pitchFamily="34" charset="0"/>
                <a:cs typeface="Calibri" panose="020F0502020204030204" pitchFamily="34" charset="0"/>
              </a:rPr>
              <a:t>on</a:t>
            </a:r>
            <a:r>
              <a:rPr sz="2400" b="1" spc="-65" dirty="0">
                <a:solidFill>
                  <a:srgbClr val="FFFFFF"/>
                </a:solidFill>
                <a:latin typeface="Times New Roman" panose="02020603050405020304" pitchFamily="18" charset="0"/>
                <a:cs typeface="Times New Roman" panose="02020603050405020304" pitchFamily="18" charset="0"/>
              </a:rPr>
              <a:t> </a:t>
            </a:r>
            <a:r>
              <a:rPr sz="2400" b="1" spc="-25" dirty="0">
                <a:solidFill>
                  <a:srgbClr val="FFFFFF"/>
                </a:solidFill>
                <a:latin typeface="Calibri" panose="020F0502020204030204" pitchFamily="34" charset="0"/>
                <a:cs typeface="Calibri" panose="020F0502020204030204" pitchFamily="34" charset="0"/>
              </a:rPr>
              <a:t>a</a:t>
            </a:r>
            <a:r>
              <a:rPr sz="2400" b="1" spc="-10" dirty="0">
                <a:solidFill>
                  <a:srgbClr val="FFFFFF"/>
                </a:solidFill>
                <a:latin typeface="Calibri" panose="020F0502020204030204" pitchFamily="34" charset="0"/>
                <a:cs typeface="Calibri" panose="020F0502020204030204" pitchFamily="34" charset="0"/>
              </a:rPr>
              <a:t>n</a:t>
            </a:r>
            <a:r>
              <a:rPr sz="2400" b="1" spc="-15" dirty="0">
                <a:solidFill>
                  <a:srgbClr val="FFFFFF"/>
                </a:solidFill>
                <a:latin typeface="Calibri" panose="020F0502020204030204" pitchFamily="34" charset="0"/>
                <a:cs typeface="Calibri" panose="020F0502020204030204" pitchFamily="34" charset="0"/>
              </a:rPr>
              <a:t>d</a:t>
            </a:r>
            <a:r>
              <a:rPr sz="2400" b="1" spc="-70" dirty="0">
                <a:solidFill>
                  <a:srgbClr val="FFFFFF"/>
                </a:solidFill>
                <a:latin typeface="Times New Roman" panose="02020603050405020304" pitchFamily="18" charset="0"/>
                <a:cs typeface="Times New Roman" panose="02020603050405020304" pitchFamily="18" charset="0"/>
              </a:rPr>
              <a:t> </a:t>
            </a:r>
            <a:r>
              <a:rPr sz="2400" b="1" spc="-10" dirty="0">
                <a:solidFill>
                  <a:srgbClr val="FFFFFF"/>
                </a:solidFill>
                <a:latin typeface="Calibri" panose="020F0502020204030204" pitchFamily="34" charset="0"/>
                <a:cs typeface="Calibri" panose="020F0502020204030204" pitchFamily="34" charset="0"/>
              </a:rPr>
              <a:t>u</a:t>
            </a:r>
            <a:r>
              <a:rPr sz="2400" b="1" dirty="0">
                <a:solidFill>
                  <a:srgbClr val="FFFFFF"/>
                </a:solidFill>
                <a:latin typeface="Calibri" panose="020F0502020204030204" pitchFamily="34" charset="0"/>
                <a:cs typeface="Calibri" panose="020F0502020204030204" pitchFamily="34" charset="0"/>
              </a:rPr>
              <a:t>se.</a:t>
            </a:r>
            <a:endParaRPr sz="2400">
              <a:latin typeface="Calibri" panose="020F0502020204030204" pitchFamily="34" charset="0"/>
              <a:cs typeface="Calibri" panose="020F0502020204030204" pitchFamily="34" charset="0"/>
            </a:endParaRPr>
          </a:p>
        </p:txBody>
      </p:sp>
      <p:sp>
        <p:nvSpPr>
          <p:cNvPr id="13327" name="object 15"/>
          <p:cNvSpPr/>
          <p:nvPr/>
        </p:nvSpPr>
        <p:spPr bwMode="auto">
          <a:xfrm>
            <a:off x="3124200" y="3249613"/>
            <a:ext cx="3048000" cy="1198562"/>
          </a:xfrm>
          <a:custGeom>
            <a:avLst/>
            <a:gdLst/>
            <a:ahLst/>
            <a:cxnLst/>
            <a:rect l="l" t="t" r="r" b="b"/>
            <a:pathLst>
              <a:path w="3048000" h="1198245">
                <a:moveTo>
                  <a:pt x="2848355" y="0"/>
                </a:moveTo>
                <a:lnTo>
                  <a:pt x="199643" y="0"/>
                </a:lnTo>
                <a:lnTo>
                  <a:pt x="183272" y="661"/>
                </a:lnTo>
                <a:lnTo>
                  <a:pt x="136546" y="10179"/>
                </a:lnTo>
                <a:lnTo>
                  <a:pt x="94486" y="29914"/>
                </a:lnTo>
                <a:lnTo>
                  <a:pt x="58479" y="58479"/>
                </a:lnTo>
                <a:lnTo>
                  <a:pt x="29914" y="94486"/>
                </a:lnTo>
                <a:lnTo>
                  <a:pt x="10179" y="136546"/>
                </a:lnTo>
                <a:lnTo>
                  <a:pt x="661" y="183272"/>
                </a:lnTo>
                <a:lnTo>
                  <a:pt x="0" y="199643"/>
                </a:lnTo>
                <a:lnTo>
                  <a:pt x="0" y="998219"/>
                </a:lnTo>
                <a:lnTo>
                  <a:pt x="5802" y="1046190"/>
                </a:lnTo>
                <a:lnTo>
                  <a:pt x="22286" y="1089958"/>
                </a:lnTo>
                <a:lnTo>
                  <a:pt x="48062" y="1128137"/>
                </a:lnTo>
                <a:lnTo>
                  <a:pt x="81742" y="1159338"/>
                </a:lnTo>
                <a:lnTo>
                  <a:pt x="121939" y="1182172"/>
                </a:lnTo>
                <a:lnTo>
                  <a:pt x="167264" y="1195250"/>
                </a:lnTo>
                <a:lnTo>
                  <a:pt x="199643" y="1197863"/>
                </a:lnTo>
                <a:lnTo>
                  <a:pt x="2848355" y="1197863"/>
                </a:lnTo>
                <a:lnTo>
                  <a:pt x="2896328" y="1192060"/>
                </a:lnTo>
                <a:lnTo>
                  <a:pt x="2940097" y="1175576"/>
                </a:lnTo>
                <a:lnTo>
                  <a:pt x="2978276" y="1149799"/>
                </a:lnTo>
                <a:lnTo>
                  <a:pt x="3009476" y="1116118"/>
                </a:lnTo>
                <a:lnTo>
                  <a:pt x="3032308" y="1075921"/>
                </a:lnTo>
                <a:lnTo>
                  <a:pt x="3045386" y="1030598"/>
                </a:lnTo>
                <a:lnTo>
                  <a:pt x="3047999" y="998219"/>
                </a:lnTo>
                <a:lnTo>
                  <a:pt x="3047999" y="199643"/>
                </a:lnTo>
                <a:lnTo>
                  <a:pt x="3042196" y="151671"/>
                </a:lnTo>
                <a:lnTo>
                  <a:pt x="3025713" y="107902"/>
                </a:lnTo>
                <a:lnTo>
                  <a:pt x="2999937" y="69723"/>
                </a:lnTo>
                <a:lnTo>
                  <a:pt x="2966256" y="38523"/>
                </a:lnTo>
                <a:lnTo>
                  <a:pt x="2926060" y="15691"/>
                </a:lnTo>
                <a:lnTo>
                  <a:pt x="2880735" y="2613"/>
                </a:lnTo>
                <a:lnTo>
                  <a:pt x="2848355" y="0"/>
                </a:lnTo>
                <a:close/>
              </a:path>
            </a:pathLst>
          </a:custGeom>
          <a:solidFill>
            <a:srgbClr val="B1C1DB"/>
          </a:solidFill>
          <a:ln w="9525">
            <a:noFill/>
            <a:round/>
          </a:ln>
        </p:spPr>
        <p:txBody>
          <a:bodyPr lIns="0" tIns="0" rIns="0" bIns="0"/>
          <a:lstStyle/>
          <a:p>
            <a:endParaRPr lang="en-US"/>
          </a:p>
        </p:txBody>
      </p:sp>
      <p:sp>
        <p:nvSpPr>
          <p:cNvPr id="13328" name="object 16"/>
          <p:cNvSpPr/>
          <p:nvPr/>
        </p:nvSpPr>
        <p:spPr bwMode="auto">
          <a:xfrm>
            <a:off x="3124200" y="3249613"/>
            <a:ext cx="3048000" cy="1198562"/>
          </a:xfrm>
          <a:custGeom>
            <a:avLst/>
            <a:gdLst/>
            <a:ahLst/>
            <a:cxnLst/>
            <a:rect l="l" t="t" r="r" b="b"/>
            <a:pathLst>
              <a:path w="3048000" h="1198245">
                <a:moveTo>
                  <a:pt x="0" y="199643"/>
                </a:moveTo>
                <a:lnTo>
                  <a:pt x="5802" y="151671"/>
                </a:lnTo>
                <a:lnTo>
                  <a:pt x="22286" y="107902"/>
                </a:lnTo>
                <a:lnTo>
                  <a:pt x="48062" y="69723"/>
                </a:lnTo>
                <a:lnTo>
                  <a:pt x="81742" y="38523"/>
                </a:lnTo>
                <a:lnTo>
                  <a:pt x="121939" y="15691"/>
                </a:lnTo>
                <a:lnTo>
                  <a:pt x="167264" y="2613"/>
                </a:lnTo>
                <a:lnTo>
                  <a:pt x="199643" y="0"/>
                </a:lnTo>
                <a:lnTo>
                  <a:pt x="2848355" y="0"/>
                </a:lnTo>
                <a:lnTo>
                  <a:pt x="2896328" y="5802"/>
                </a:lnTo>
                <a:lnTo>
                  <a:pt x="2940097" y="22286"/>
                </a:lnTo>
                <a:lnTo>
                  <a:pt x="2978276" y="48062"/>
                </a:lnTo>
                <a:lnTo>
                  <a:pt x="3009476" y="81742"/>
                </a:lnTo>
                <a:lnTo>
                  <a:pt x="3032308" y="121939"/>
                </a:lnTo>
                <a:lnTo>
                  <a:pt x="3045386" y="167264"/>
                </a:lnTo>
                <a:lnTo>
                  <a:pt x="3047999" y="199643"/>
                </a:lnTo>
                <a:lnTo>
                  <a:pt x="3047999" y="998219"/>
                </a:lnTo>
                <a:lnTo>
                  <a:pt x="3042196" y="1046190"/>
                </a:lnTo>
                <a:lnTo>
                  <a:pt x="3025713" y="1089958"/>
                </a:lnTo>
                <a:lnTo>
                  <a:pt x="2999937" y="1128137"/>
                </a:lnTo>
                <a:lnTo>
                  <a:pt x="2966256" y="1159338"/>
                </a:lnTo>
                <a:lnTo>
                  <a:pt x="2926060" y="1182172"/>
                </a:lnTo>
                <a:lnTo>
                  <a:pt x="2880735" y="1195250"/>
                </a:lnTo>
                <a:lnTo>
                  <a:pt x="2848355" y="1197863"/>
                </a:lnTo>
                <a:lnTo>
                  <a:pt x="199643" y="1197863"/>
                </a:lnTo>
                <a:lnTo>
                  <a:pt x="151671" y="1192060"/>
                </a:lnTo>
                <a:lnTo>
                  <a:pt x="107902" y="1175576"/>
                </a:lnTo>
                <a:lnTo>
                  <a:pt x="69723" y="1149799"/>
                </a:lnTo>
                <a:lnTo>
                  <a:pt x="38523" y="1116118"/>
                </a:lnTo>
                <a:lnTo>
                  <a:pt x="15691" y="1075921"/>
                </a:lnTo>
                <a:lnTo>
                  <a:pt x="2613" y="1030598"/>
                </a:lnTo>
                <a:lnTo>
                  <a:pt x="0" y="998219"/>
                </a:lnTo>
                <a:lnTo>
                  <a:pt x="0" y="199643"/>
                </a:lnTo>
                <a:close/>
              </a:path>
            </a:pathLst>
          </a:custGeom>
          <a:noFill/>
          <a:ln w="24383">
            <a:solidFill>
              <a:srgbClr val="FFFFFF"/>
            </a:solidFill>
            <a:round/>
          </a:ln>
        </p:spPr>
        <p:txBody>
          <a:bodyPr lIns="0" tIns="0" rIns="0" bIns="0"/>
          <a:lstStyle/>
          <a:p>
            <a:endParaRPr lang="en-US"/>
          </a:p>
        </p:txBody>
      </p:sp>
      <p:sp>
        <p:nvSpPr>
          <p:cNvPr id="17" name="object 17"/>
          <p:cNvSpPr txBox="1"/>
          <p:nvPr/>
        </p:nvSpPr>
        <p:spPr>
          <a:xfrm>
            <a:off x="3378200" y="3359150"/>
            <a:ext cx="2538413" cy="1001713"/>
          </a:xfrm>
          <a:prstGeom prst="rect">
            <a:avLst/>
          </a:prstGeom>
        </p:spPr>
        <p:txBody>
          <a:bodyPr lIns="0" tIns="0" rIns="0" bIns="0">
            <a:spAutoFit/>
          </a:bodyPr>
          <a:lstStyle/>
          <a:p>
            <a:pPr marL="11113" indent="4763" algn="ctr">
              <a:lnSpc>
                <a:spcPct val="92000"/>
              </a:lnSpc>
            </a:pPr>
            <a:r>
              <a:rPr lang="en-US" sz="2400" b="1">
                <a:ea typeface="Calibri" panose="020F0502020204030204" pitchFamily="34" charset="0"/>
                <a:cs typeface="Calibri" panose="020F0502020204030204" pitchFamily="34" charset="0"/>
              </a:rPr>
              <a:t>Empowering</a:t>
            </a:r>
            <a:r>
              <a:rPr lang="en-US" sz="2400" b="1">
                <a:latin typeface="Times New Roman" panose="02020603050405020304" pitchFamily="18" charset="0"/>
                <a:cs typeface="Times New Roman" panose="02020603050405020304" pitchFamily="18" charset="0"/>
              </a:rPr>
              <a:t> </a:t>
            </a:r>
            <a:r>
              <a:rPr lang="en-US" sz="2400" b="1">
                <a:ea typeface="Calibri" panose="020F0502020204030204" pitchFamily="34" charset="0"/>
                <a:cs typeface="Calibri" panose="020F0502020204030204" pitchFamily="34" charset="0"/>
              </a:rPr>
              <a:t>adolescent</a:t>
            </a:r>
            <a:r>
              <a:rPr lang="en-US" sz="2400" b="1">
                <a:latin typeface="Times New Roman" panose="02020603050405020304" pitchFamily="18" charset="0"/>
                <a:cs typeface="Times New Roman" panose="02020603050405020304" pitchFamily="18" charset="0"/>
              </a:rPr>
              <a:t> </a:t>
            </a:r>
            <a:r>
              <a:rPr lang="en-US" sz="2400" b="1">
                <a:ea typeface="Calibri" panose="020F0502020204030204" pitchFamily="34" charset="0"/>
                <a:cs typeface="Calibri" panose="020F0502020204030204" pitchFamily="34" charset="0"/>
              </a:rPr>
              <a:t>girls</a:t>
            </a:r>
            <a:r>
              <a:rPr lang="en-US" sz="2400" b="1">
                <a:latin typeface="Times New Roman" panose="02020603050405020304" pitchFamily="18" charset="0"/>
                <a:cs typeface="Times New Roman" panose="02020603050405020304" pitchFamily="18" charset="0"/>
              </a:rPr>
              <a:t> </a:t>
            </a:r>
            <a:r>
              <a:rPr lang="en-US" sz="2400" b="1">
                <a:ea typeface="Calibri" panose="020F0502020204030204" pitchFamily="34" charset="0"/>
                <a:cs typeface="Calibri" panose="020F0502020204030204" pitchFamily="34" charset="0"/>
              </a:rPr>
              <a:t>and</a:t>
            </a:r>
            <a:r>
              <a:rPr lang="en-US" sz="2400" b="1">
                <a:latin typeface="Times New Roman" panose="02020603050405020304" pitchFamily="18" charset="0"/>
                <a:cs typeface="Times New Roman" panose="02020603050405020304" pitchFamily="18" charset="0"/>
              </a:rPr>
              <a:t> </a:t>
            </a:r>
            <a:r>
              <a:rPr lang="en-US" sz="2400" b="1">
                <a:ea typeface="Calibri" panose="020F0502020204030204" pitchFamily="34" charset="0"/>
                <a:cs typeface="Calibri" panose="020F0502020204030204" pitchFamily="34" charset="0"/>
              </a:rPr>
              <a:t>their</a:t>
            </a:r>
            <a:r>
              <a:rPr lang="en-US" sz="2400" b="1">
                <a:latin typeface="Times New Roman" panose="02020603050405020304" pitchFamily="18" charset="0"/>
                <a:cs typeface="Times New Roman" panose="02020603050405020304" pitchFamily="18" charset="0"/>
              </a:rPr>
              <a:t> </a:t>
            </a:r>
            <a:r>
              <a:rPr lang="en-US" sz="2400" b="1">
                <a:ea typeface="Calibri" panose="020F0502020204030204" pitchFamily="34" charset="0"/>
                <a:cs typeface="Calibri" panose="020F0502020204030204" pitchFamily="34" charset="0"/>
              </a:rPr>
              <a:t>families</a:t>
            </a:r>
            <a:endParaRPr lang="en-US" sz="240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346543" y="450220"/>
            <a:ext cx="2928366"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404040"/>
              </a:solidFill>
              <a:effectLst/>
              <a:uLnTx/>
              <a:latin typeface="Calibri" panose="020F0502020204030204" pitchFamily="34" charset="0"/>
              <a:ea typeface="+mn-ea"/>
              <a:cs typeface="+mn-cs"/>
            </a:endParaRPr>
          </a:p>
        </p:txBody>
      </p:sp>
      <p:sp>
        <p:nvSpPr>
          <p:cNvPr id="2" name="Title 1"/>
          <p:cNvSpPr>
            <a:spLocks noGrp="1" noEditPoints="1"/>
          </p:cNvSpPr>
          <p:nvPr>
            <p:ph type="title"/>
          </p:nvPr>
        </p:nvSpPr>
        <p:spPr>
          <a:xfrm>
            <a:off x="346544" y="609600"/>
            <a:ext cx="2928366" cy="4236720"/>
          </a:xfrm>
        </p:spPr>
        <p:txBody>
          <a:bodyPr vert="horz" lIns="91440" tIns="45720" rIns="91440" bIns="45720" rtlCol="0" anchor="ctr">
            <a:normAutofit fontScale="90000"/>
          </a:bodyPr>
          <a:lstStyle/>
          <a:p>
            <a:pPr marL="0" indent="0"/>
            <a:r>
              <a:rPr lang="en-US" sz="3600" b="1" dirty="0">
                <a:solidFill>
                  <a:schemeClr val="tx2">
                    <a:lumMod val="40000"/>
                    <a:lumOff val="60000"/>
                  </a:schemeClr>
                </a:solidFill>
                <a:latin typeface="Times New Roman" pitchFamily="18" charset="0"/>
                <a:cs typeface="Times New Roman" pitchFamily="18" charset="0"/>
              </a:rPr>
              <a:t>PSNP vs. Child Marriage </a:t>
            </a:r>
            <a:br>
              <a:rPr lang="en-US" sz="3600" b="1" dirty="0">
                <a:solidFill>
                  <a:schemeClr val="tx2">
                    <a:lumMod val="40000"/>
                    <a:lumOff val="60000"/>
                  </a:schemeClr>
                </a:solidFill>
                <a:latin typeface="Times New Roman" pitchFamily="18" charset="0"/>
                <a:cs typeface="Times New Roman" pitchFamily="18" charset="0"/>
              </a:rPr>
            </a:br>
            <a:br>
              <a:rPr lang="en-US" sz="3600" b="1" dirty="0">
                <a:solidFill>
                  <a:schemeClr val="tx2">
                    <a:lumMod val="40000"/>
                    <a:lumOff val="60000"/>
                  </a:schemeClr>
                </a:solidFill>
                <a:latin typeface="Times New Roman" pitchFamily="18" charset="0"/>
                <a:cs typeface="Times New Roman" pitchFamily="18" charset="0"/>
              </a:rPr>
            </a:br>
            <a:r>
              <a:rPr lang="en-US" sz="3600" b="1" dirty="0">
                <a:solidFill>
                  <a:schemeClr val="tx2">
                    <a:lumMod val="40000"/>
                    <a:lumOff val="60000"/>
                  </a:schemeClr>
                </a:solidFill>
                <a:latin typeface="Times New Roman" pitchFamily="18" charset="0"/>
                <a:cs typeface="Times New Roman" pitchFamily="18" charset="0"/>
              </a:rPr>
              <a:t>Niches of opportunities to curb child marriage in Ethiopia  </a:t>
            </a:r>
          </a:p>
        </p:txBody>
      </p:sp>
      <p:sp>
        <p:nvSpPr>
          <p:cNvPr id="22" name="Rectangle 21"/>
          <p:cNvSpPr>
            <a:spLocks noGrp="1" noRot="1" noChangeAspect="1" noMove="1" noResize="1" noEditPoints="1" noAdjustHandles="1" noChangeArrowheads="1" noChangeShapeType="1" noTextEdit="1"/>
          </p:cNvSpPr>
          <p:nvPr/>
        </p:nvSpPr>
        <p:spPr>
          <a:xfrm>
            <a:off x="349758" y="4846320"/>
            <a:ext cx="1796796"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
        <p:nvSpPr>
          <p:cNvPr id="24" name="Rectangle 23"/>
          <p:cNvSpPr>
            <a:spLocks noGrp="1" noRot="1" noChangeAspect="1" noMove="1" noResize="1" noEditPoints="1" noAdjustHandles="1" noChangeArrowheads="1" noChangeShapeType="1" noTextEdit="1"/>
          </p:cNvSpPr>
          <p:nvPr/>
        </p:nvSpPr>
        <p:spPr>
          <a:xfrm>
            <a:off x="3391496" y="450221"/>
            <a:ext cx="5405961"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By </a:t>
            </a:r>
            <a:r>
              <a:rPr lang="en-US" sz="3200" b="1" dirty="0" err="1">
                <a:solidFill>
                  <a:srgbClr val="FF0000"/>
                </a:solidFill>
                <a:latin typeface="Times New Roman" pitchFamily="18" charset="0"/>
                <a:cs typeface="Times New Roman" pitchFamily="18" charset="0"/>
              </a:rPr>
              <a:t>Fantahun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Gobezie</a:t>
            </a:r>
            <a:r>
              <a:rPr lang="en-US" sz="3200" b="1" dirty="0">
                <a:solidFill>
                  <a:srgbClr val="FF0000"/>
                </a:solidFill>
                <a:latin typeface="Times New Roman" pitchFamily="18" charset="0"/>
                <a:cs typeface="Times New Roman" pitchFamily="18" charset="0"/>
              </a:rPr>
              <a:t> </a:t>
            </a:r>
          </a:p>
          <a:p>
            <a:pPr algn="ctr"/>
            <a:r>
              <a:rPr lang="en-US" sz="3200" b="1" dirty="0">
                <a:solidFill>
                  <a:srgbClr val="FF0000"/>
                </a:solidFill>
                <a:latin typeface="Times New Roman" pitchFamily="18" charset="0"/>
                <a:cs typeface="Times New Roman" pitchFamily="18" charset="0"/>
              </a:rPr>
              <a:t>M &amp; E Specialist-PSNP</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a:spLocks noGrp="1" noRot="1" noChangeAspect="1" noMove="1" noResize="1" noEditPoints="1" noAdjustHandles="1" noChangeArrowheads="1" noChangeShapeType="1" noTextEdit="1"/>
          </p:cNvSpPr>
          <p:nvPr/>
        </p:nvSpPr>
        <p:spPr>
          <a:xfrm>
            <a:off x="2263140" y="4835010"/>
            <a:ext cx="1011769"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Tree>
    <p:extLst>
      <p:ext uri="{BB962C8B-B14F-4D97-AF65-F5344CB8AC3E}">
        <p14:creationId xmlns:p14="http://schemas.microsoft.com/office/powerpoint/2010/main" val="389989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p:cNvSpPr>
            <a:spLocks noGrp="1" noEditPoints="1"/>
          </p:cNvSpPr>
          <p:nvPr>
            <p:ph type="title"/>
          </p:nvPr>
        </p:nvSpPr>
        <p:spPr>
          <a:xfrm>
            <a:off x="582930" y="731519"/>
            <a:ext cx="2133893" cy="3237579"/>
          </a:xfrm>
        </p:spPr>
        <p:txBody>
          <a:bodyPr>
            <a:normAutofit/>
          </a:bodyPr>
          <a:lstStyle/>
          <a:p>
            <a:r>
              <a:rPr lang="en-US" sz="2600" b="1" dirty="0">
                <a:solidFill>
                  <a:srgbClr val="FFFFFF"/>
                </a:solidFill>
                <a:latin typeface="+mn-lt"/>
                <a:cs typeface="Times New Roman" panose="02020603050405020304" pitchFamily="18" charset="0"/>
              </a:rPr>
              <a:t>PSNP vs. Child Marriage </a:t>
            </a:r>
            <a:br>
              <a:rPr lang="en-US" sz="2600" b="1" dirty="0">
                <a:solidFill>
                  <a:srgbClr val="FFFFFF"/>
                </a:solidFill>
                <a:latin typeface="+mn-lt"/>
                <a:cs typeface="Times New Roman" panose="02020603050405020304" pitchFamily="18" charset="0"/>
              </a:rPr>
            </a:br>
            <a:br>
              <a:rPr lang="en-US" sz="2600" b="1" dirty="0">
                <a:solidFill>
                  <a:srgbClr val="FFFFFF"/>
                </a:solidFill>
                <a:latin typeface="+mn-lt"/>
                <a:cs typeface="Times New Roman" panose="02020603050405020304" pitchFamily="18" charset="0"/>
              </a:rPr>
            </a:br>
            <a:br>
              <a:rPr lang="en-US" sz="2600" b="1" dirty="0">
                <a:solidFill>
                  <a:srgbClr val="FFFFFF"/>
                </a:solidFill>
                <a:latin typeface="+mn-lt"/>
                <a:cs typeface="Times New Roman" panose="02020603050405020304" pitchFamily="18" charset="0"/>
              </a:rPr>
            </a:br>
            <a:r>
              <a:rPr lang="en-US" sz="2600" b="1" dirty="0">
                <a:solidFill>
                  <a:srgbClr val="FFFFFF"/>
                </a:solidFill>
                <a:latin typeface="+mn-lt"/>
                <a:cs typeface="Times New Roman" panose="02020603050405020304" pitchFamily="18" charset="0"/>
              </a:rPr>
              <a:t>Background-Pre-PSNP-5 </a:t>
            </a:r>
            <a:br>
              <a:rPr lang="en-US" sz="2600" b="1" dirty="0">
                <a:solidFill>
                  <a:srgbClr val="FFFFFF"/>
                </a:solidFill>
                <a:latin typeface="Times New Roman" panose="02020603050405020304" pitchFamily="18" charset="0"/>
                <a:cs typeface="Times New Roman" panose="02020603050405020304" pitchFamily="18" charset="0"/>
              </a:rPr>
            </a:br>
            <a:endParaRPr lang="en-US" sz="2600" dirty="0">
              <a:solidFill>
                <a:srgbClr val="FFFFFF"/>
              </a:solidFill>
            </a:endParaRPr>
          </a:p>
        </p:txBody>
      </p:sp>
      <p:sp>
        <p:nvSpPr>
          <p:cNvPr id="34" name="Rectangle 33"/>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033452" y="448055"/>
            <a:ext cx="5766356" cy="6161991"/>
          </a:xfrm>
        </p:spPr>
        <p:txBody>
          <a:bodyPr anchor="ctr">
            <a:normAutofit/>
          </a:bodyPr>
          <a:lstStyle/>
          <a:p>
            <a:pPr marL="257175" indent="-257175" algn="just">
              <a:buFont typeface="Wingdings" panose="05000000000000000000" pitchFamily="2" charset="2"/>
              <a:buChar char="§"/>
            </a:pPr>
            <a:endParaRPr lang="en-US" sz="2300" dirty="0">
              <a:cs typeface="Times New Roman" panose="02020603050405020304" pitchFamily="18" charset="0"/>
            </a:endParaRPr>
          </a:p>
          <a:p>
            <a:pPr marL="257175" indent="-257175" algn="just">
              <a:buFont typeface="Wingdings" panose="05000000000000000000" pitchFamily="2" charset="2"/>
              <a:buChar char="§"/>
            </a:pPr>
            <a:r>
              <a:rPr lang="en-US" sz="2300" dirty="0">
                <a:cs typeface="Times New Roman" panose="02020603050405020304" pitchFamily="18" charset="0"/>
              </a:rPr>
              <a:t>In PSNP-4, Gender Mainstreaming (as a cross-cutting intervention) was boldly included in the Design, but interventions were not as such clearly stipulated and not successful ( refer the PSNP-5 design document lesson part),</a:t>
            </a:r>
          </a:p>
          <a:p>
            <a:pPr marL="257175" indent="-257175" algn="just">
              <a:buFont typeface="Wingdings" panose="05000000000000000000" pitchFamily="2" charset="2"/>
              <a:buChar char="§"/>
            </a:pPr>
            <a:endParaRPr lang="en-US" sz="2300" dirty="0">
              <a:cs typeface="Times New Roman" panose="02020603050405020304" pitchFamily="18" charset="0"/>
            </a:endParaRPr>
          </a:p>
          <a:p>
            <a:pPr marL="257175" indent="-257175" algn="just">
              <a:buFont typeface="Wingdings" panose="05000000000000000000" pitchFamily="2" charset="2"/>
              <a:buChar char="§"/>
            </a:pPr>
            <a:r>
              <a:rPr lang="en-US" sz="2300" dirty="0">
                <a:cs typeface="Times New Roman" panose="02020603050405020304" pitchFamily="18" charset="0"/>
              </a:rPr>
              <a:t>Lessons from PSNNP-4 revealed that implementing agencies were not sufficiently responsive and accountable for Gender provisions,</a:t>
            </a:r>
          </a:p>
          <a:p>
            <a:pPr marL="257175" indent="-257175" algn="just">
              <a:buFont typeface="Wingdings" panose="05000000000000000000" pitchFamily="2" charset="2"/>
              <a:buChar char="§"/>
            </a:pPr>
            <a:r>
              <a:rPr lang="en-US" sz="2300" dirty="0">
                <a:cs typeface="Times New Roman" panose="02020603050405020304" pitchFamily="18" charset="0"/>
              </a:rPr>
              <a:t>More than 900,000 girls can be reached in this program only as about 11.5% of Ethiopian population is estimated to be adolescents girls since the Rural PSNP serves about 8 million people ,</a:t>
            </a:r>
          </a:p>
          <a:p>
            <a:pPr marL="257175" indent="-257175">
              <a:buFont typeface="Wingdings" panose="05000000000000000000" pitchFamily="2" charset="2"/>
              <a:buChar char="§"/>
            </a:pPr>
            <a:endParaRPr lang="en-US" sz="2300"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b="1" dirty="0">
                <a:solidFill>
                  <a:srgbClr val="FFFFFF"/>
                </a:solidFill>
                <a:latin typeface="+mn-lt"/>
                <a:cs typeface="Times New Roman" panose="02020603050405020304" pitchFamily="18" charset="0"/>
              </a:rPr>
              <a:t>What we learnt from the Cash Plus PSNP </a:t>
            </a:r>
            <a:br>
              <a:rPr lang="en-US" b="1" dirty="0">
                <a:solidFill>
                  <a:srgbClr val="FFFFFF"/>
                </a:solidFill>
                <a:latin typeface="Times New Roman" panose="02020603050405020304" pitchFamily="18" charset="0"/>
                <a:cs typeface="Times New Roman" panose="02020603050405020304" pitchFamily="18" charset="0"/>
              </a:rPr>
            </a:br>
            <a:endParaRPr lang="en-US" dirty="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637944" cy="5723083"/>
          </a:xfrm>
        </p:spPr>
        <p:txBody>
          <a:bodyPr anchor="ctr">
            <a:normAutofit lnSpcReduction="10000"/>
          </a:bodyPr>
          <a:lstStyle/>
          <a:p>
            <a:endParaRPr lang="en-US" sz="1600" b="1" dirty="0">
              <a:cs typeface="Times New Roman" panose="02020603050405020304" pitchFamily="18" charset="0"/>
            </a:endParaRPr>
          </a:p>
          <a:p>
            <a:pPr marL="257175" indent="-257175">
              <a:buFont typeface="Wingdings" panose="05000000000000000000" pitchFamily="2" charset="2"/>
              <a:buChar char="§"/>
            </a:pPr>
            <a:r>
              <a:rPr lang="en-US" sz="1600" dirty="0">
                <a:cs typeface="Times New Roman" panose="02020603050405020304" pitchFamily="18" charset="0"/>
              </a:rPr>
              <a:t>Cash transfers positively contributed to delay child marriage as it improves income and empower them to push aside economic factors for child marriage, </a:t>
            </a:r>
          </a:p>
          <a:p>
            <a:pPr marL="257175" indent="-257175">
              <a:buFont typeface="Wingdings" panose="05000000000000000000" pitchFamily="2" charset="2"/>
              <a:buChar char="§"/>
            </a:pPr>
            <a:endParaRPr lang="en-US" sz="1600" dirty="0">
              <a:cs typeface="Times New Roman" panose="02020603050405020304" pitchFamily="18" charset="0"/>
            </a:endParaRPr>
          </a:p>
          <a:p>
            <a:pPr marL="257175" indent="-257175">
              <a:buFont typeface="Wingdings" panose="05000000000000000000" pitchFamily="2" charset="2"/>
              <a:buChar char="§"/>
            </a:pPr>
            <a:r>
              <a:rPr lang="en-US" sz="1600" dirty="0">
                <a:cs typeface="Times New Roman" panose="02020603050405020304" pitchFamily="18" charset="0"/>
              </a:rPr>
              <a:t>Importance of access of PSNP clients to social services:</a:t>
            </a:r>
          </a:p>
          <a:p>
            <a:pPr marL="1504950" lvl="2">
              <a:buFont typeface="Wingdings" panose="05000000000000000000" pitchFamily="2" charset="2"/>
              <a:buChar char="ü"/>
            </a:pPr>
            <a:r>
              <a:rPr lang="en-US" sz="1600" dirty="0">
                <a:cs typeface="Times New Roman" panose="02020603050405020304" pitchFamily="18" charset="0"/>
              </a:rPr>
              <a:t>  Health  (linking clients into Community based health insurances, fee waivers, NGOs etc., </a:t>
            </a:r>
          </a:p>
          <a:p>
            <a:pPr marL="1504950" lvl="2">
              <a:buFont typeface="Wingdings" panose="05000000000000000000" pitchFamily="2" charset="2"/>
              <a:buChar char="ü"/>
            </a:pPr>
            <a:r>
              <a:rPr lang="en-US" sz="1600" dirty="0">
                <a:cs typeface="Times New Roman" panose="02020603050405020304" pitchFamily="18" charset="0"/>
              </a:rPr>
              <a:t>Education (Prevention of school dropouts, manage cancelation of child marriage, enhance enrollment of children to school and delay child marriage, mobilize local resources for education materials for children of poor families etc.) </a:t>
            </a:r>
          </a:p>
          <a:p>
            <a:pPr marL="1504950" lvl="2">
              <a:buFont typeface="Wingdings" panose="05000000000000000000" pitchFamily="2" charset="2"/>
              <a:buChar char="ü"/>
            </a:pPr>
            <a:r>
              <a:rPr lang="en-US" sz="1600" dirty="0">
                <a:cs typeface="Times New Roman" panose="02020603050405020304" pitchFamily="18" charset="0"/>
              </a:rPr>
              <a:t>Child protection (SBCC sessions enhance awareness of communities on child protection, legal age of marriage, other harmful practices against girls etc.), </a:t>
            </a:r>
          </a:p>
          <a:p>
            <a:pPr marL="257175" indent="-257175">
              <a:buFont typeface="Wingdings" panose="05000000000000000000" pitchFamily="2" charset="2"/>
              <a:buChar char="§"/>
            </a:pPr>
            <a:r>
              <a:rPr lang="en-US" sz="1600" dirty="0">
                <a:cs typeface="Times New Roman" panose="02020603050405020304" pitchFamily="18" charset="0"/>
              </a:rPr>
              <a:t>The role of case management in PSNP interventions,</a:t>
            </a:r>
          </a:p>
          <a:p>
            <a:pPr marL="819150">
              <a:buFont typeface="Wingdings" panose="05000000000000000000" pitchFamily="2" charset="2"/>
              <a:buChar char="ü"/>
            </a:pPr>
            <a:r>
              <a:rPr lang="en-US" sz="1600" dirty="0">
                <a:cs typeface="Times New Roman" panose="02020603050405020304" pitchFamily="18" charset="0"/>
              </a:rPr>
              <a:t> Social workers engaged in identifying, reporting and mitigating child marriage cases, </a:t>
            </a:r>
          </a:p>
          <a:p>
            <a:pPr marL="257175" indent="-257175">
              <a:buFont typeface="Wingdings" panose="05000000000000000000" pitchFamily="2" charset="2"/>
              <a:buChar char="§"/>
            </a:pPr>
            <a:r>
              <a:rPr lang="en-US" sz="1600" dirty="0">
                <a:cs typeface="Times New Roman" panose="02020603050405020304" pitchFamily="18" charset="0"/>
              </a:rPr>
              <a:t>So, the important roles of Social workers to play in the program became clearer </a:t>
            </a:r>
          </a:p>
          <a:p>
            <a:pPr marL="257175" indent="-257175">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What is new in PSNP-5? </a:t>
            </a:r>
            <a:br>
              <a:rPr lang="en-US" b="1">
                <a:solidFill>
                  <a:srgbClr val="FFFFFF"/>
                </a:solidFill>
                <a:latin typeface="Times New Roman" panose="02020603050405020304" pitchFamily="18" charset="0"/>
                <a:cs typeface="Times New Roman" panose="02020603050405020304" pitchFamily="18" charset="0"/>
              </a:rPr>
            </a:br>
            <a:endParaRPr lang="en-US">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278194" cy="5475129"/>
          </a:xfrm>
        </p:spPr>
        <p:txBody>
          <a:bodyPr anchor="ctr">
            <a:normAutofit/>
          </a:bodyPr>
          <a:lstStyle/>
          <a:p>
            <a:endParaRPr lang="en-US" sz="2300" b="1">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PSNP-5 design document clearly incorporates the prevention and mitigation of Gender and HTPs in PSNP-5 intervention regions/woredas across all outputs,</a:t>
            </a: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Integration of child care centers (as an early childhood development intervention) along with public worksites,  </a:t>
            </a: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PSNP-5 committed one output for Linkages to Available Social Service (LASS) where child marriage is one among others, apart from mainstreaming gender sensitivity approaches in each outputs, </a:t>
            </a:r>
          </a:p>
          <a:p>
            <a:pPr marL="257175" indent="-257175">
              <a:buFont typeface="Wingdings" panose="05000000000000000000" pitchFamily="2" charset="2"/>
              <a:buChar char="§"/>
            </a:pPr>
            <a:endParaRPr lang="en-US" sz="2300">
              <a:latin typeface="Times New Roman" panose="02020603050405020304" pitchFamily="18" charset="0"/>
              <a:cs typeface="Times New Roman" panose="02020603050405020304" pitchFamily="18" charset="0"/>
            </a:endParaRPr>
          </a:p>
          <a:p>
            <a:endParaRPr lang="en-US" sz="23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noEditPoints="1"/>
          </p:cNvSpPr>
          <p:nvPr>
            <p:ph type="title"/>
          </p:nvPr>
        </p:nvSpPr>
        <p:spPr>
          <a:xfrm>
            <a:off x="582930" y="731519"/>
            <a:ext cx="2133893" cy="3237579"/>
          </a:xfrm>
        </p:spPr>
        <p:txBody>
          <a:bodyPr>
            <a:normAutofit/>
          </a:bodyPr>
          <a:lstStyle/>
          <a:p>
            <a:r>
              <a:rPr lang="en-US" b="1" dirty="0">
                <a:solidFill>
                  <a:srgbClr val="FFFFFF"/>
                </a:solidFill>
                <a:latin typeface="Times New Roman" panose="02020603050405020304" pitchFamily="18" charset="0"/>
                <a:cs typeface="Times New Roman" panose="02020603050405020304" pitchFamily="18" charset="0"/>
              </a:rPr>
              <a:t>Cont.</a:t>
            </a:r>
            <a:br>
              <a:rPr lang="en-US" b="1" dirty="0">
                <a:solidFill>
                  <a:srgbClr val="FFFFFF"/>
                </a:solidFill>
                <a:latin typeface="Times New Roman" panose="02020603050405020304" pitchFamily="18" charset="0"/>
                <a:cs typeface="Times New Roman" panose="02020603050405020304" pitchFamily="18" charset="0"/>
              </a:rPr>
            </a:br>
            <a:r>
              <a:rPr lang="en-US" b="1" dirty="0">
                <a:solidFill>
                  <a:srgbClr val="FFFFFF"/>
                </a:solidFill>
                <a:latin typeface="Times New Roman" panose="02020603050405020304" pitchFamily="18" charset="0"/>
                <a:cs typeface="Times New Roman" panose="02020603050405020304" pitchFamily="18" charset="0"/>
              </a:rPr>
              <a:t>What is new in PSNP-5</a:t>
            </a:r>
            <a:br>
              <a:rPr lang="en-US" b="1" dirty="0">
                <a:solidFill>
                  <a:srgbClr val="FFFFFF"/>
                </a:solidFill>
                <a:latin typeface="Times New Roman" panose="02020603050405020304" pitchFamily="18" charset="0"/>
                <a:cs typeface="Times New Roman" panose="02020603050405020304" pitchFamily="18" charset="0"/>
              </a:rPr>
            </a:br>
            <a:endParaRPr lang="en-US" dirty="0">
              <a:solidFill>
                <a:srgbClr val="FFFFFF"/>
              </a:solidFill>
            </a:endParaRPr>
          </a:p>
        </p:txBody>
      </p:sp>
      <p:sp>
        <p:nvSpPr>
          <p:cNvPr id="21" name="Rectangle 11"/>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13"/>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a:spLocks noGrp="1" noEditPoints="1"/>
          </p:cNvSpPr>
          <p:nvPr>
            <p:ph idx="1"/>
          </p:nvPr>
        </p:nvSpPr>
        <p:spPr>
          <a:xfrm>
            <a:off x="3284781" y="686862"/>
            <a:ext cx="5278194" cy="5475129"/>
          </a:xfrm>
        </p:spPr>
        <p:txBody>
          <a:bodyPr anchor="ctr">
            <a:normAutofit fontScale="92500" lnSpcReduction="10000"/>
          </a:bodyPr>
          <a:lstStyle/>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LASS output clearly stipulates:</a:t>
            </a:r>
          </a:p>
          <a:p>
            <a:pPr marL="600075" lvl="1" indent="-257175"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Rollout of linkage to social services intends to include child marriage cases into legal [child] protection systems in the PSNP areas,</a:t>
            </a:r>
          </a:p>
          <a:p>
            <a:pPr marL="600075" lvl="1" indent="-257175" algn="just">
              <a:buFont typeface="Wingdings" panose="05000000000000000000" pitchFamily="2" charset="2"/>
              <a:buChar char="Ø"/>
            </a:pPr>
            <a:endParaRPr lang="en-US" sz="2100" dirty="0">
              <a:latin typeface="Times New Roman" panose="02020603050405020304" pitchFamily="18" charset="0"/>
              <a:cs typeface="Times New Roman" panose="02020603050405020304" pitchFamily="18" charset="0"/>
            </a:endParaRPr>
          </a:p>
          <a:p>
            <a:pPr marL="600075" lvl="1" indent="-257175"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One of the strategies to improve linkages is leveraging PSNP SBCC platforms to boost demand including legal protection to girls against child marriages,</a:t>
            </a:r>
          </a:p>
          <a:p>
            <a:pPr marL="600075" lvl="1" indent="-257175" algn="just">
              <a:buFont typeface="Wingdings" panose="05000000000000000000" pitchFamily="2" charset="2"/>
              <a:buChar char="Ø"/>
            </a:pPr>
            <a:endParaRPr lang="en-US" sz="2100" dirty="0">
              <a:latin typeface="Times New Roman" panose="02020603050405020304" pitchFamily="18" charset="0"/>
              <a:cs typeface="Times New Roman" panose="02020603050405020304" pitchFamily="18" charset="0"/>
            </a:endParaRPr>
          </a:p>
          <a:p>
            <a:pPr marL="600075" lvl="1" indent="-257175"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Improve justice/legal service seeking behavior of PSNP clients to prevent and mitigate incidences of child marriage and other GBV  and,</a:t>
            </a:r>
          </a:p>
          <a:p>
            <a:pPr marL="600075" lvl="1" indent="-257175" algn="just">
              <a:buFont typeface="Wingdings" panose="05000000000000000000" pitchFamily="2" charset="2"/>
              <a:buChar char="Ø"/>
            </a:pPr>
            <a:endParaRPr lang="en-US" sz="2100" dirty="0">
              <a:latin typeface="Times New Roman" panose="02020603050405020304" pitchFamily="18" charset="0"/>
              <a:cs typeface="Times New Roman" panose="02020603050405020304" pitchFamily="18" charset="0"/>
            </a:endParaRPr>
          </a:p>
          <a:p>
            <a:pPr marL="600075" lvl="1" indent="-257175" algn="just">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Social workers shall provide psychosocial support counseling services through comprehensive case management approaches,   </a:t>
            </a:r>
          </a:p>
          <a:p>
            <a:pPr marL="257175" indent="-257175">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What is new in PSNP-5?....</a:t>
            </a:r>
            <a:br>
              <a:rPr lang="en-US" b="1">
                <a:solidFill>
                  <a:srgbClr val="FFFFFF"/>
                </a:solidFill>
                <a:latin typeface="Times New Roman" panose="02020603050405020304" pitchFamily="18" charset="0"/>
                <a:cs typeface="Times New Roman" panose="02020603050405020304" pitchFamily="18" charset="0"/>
              </a:rPr>
            </a:br>
            <a:endParaRPr lang="en-US">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a:spLocks noGrp="1" noEditPoints="1"/>
          </p:cNvSpPr>
          <p:nvPr>
            <p:ph idx="1"/>
          </p:nvPr>
        </p:nvSpPr>
        <p:spPr>
          <a:xfrm>
            <a:off x="3284781" y="686862"/>
            <a:ext cx="5278194" cy="5475129"/>
          </a:xfrm>
        </p:spPr>
        <p:txBody>
          <a:bodyPr anchor="ctr">
            <a:normAutofit/>
          </a:bodyPr>
          <a:lstStyle/>
          <a:p>
            <a:r>
              <a:rPr lang="en-US" sz="2300">
                <a:latin typeface="Times New Roman" panose="02020603050405020304" pitchFamily="18" charset="0"/>
                <a:cs typeface="Times New Roman" panose="02020603050405020304" pitchFamily="18" charset="0"/>
              </a:rPr>
              <a:t>Social and behavioral change communication (SBCC) stipulates:</a:t>
            </a: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The legal age of marriage for girls and boys is 18</a:t>
            </a:r>
            <a:br>
              <a:rPr lang="en-US" sz="2300">
                <a:latin typeface="Times New Roman" panose="02020603050405020304" pitchFamily="18" charset="0"/>
                <a:cs typeface="Times New Roman" panose="02020603050405020304" pitchFamily="18" charset="0"/>
              </a:rPr>
            </a:br>
            <a:r>
              <a:rPr lang="en-US" sz="2300">
                <a:latin typeface="Times New Roman" panose="02020603050405020304" pitchFamily="18" charset="0"/>
                <a:cs typeface="Times New Roman" panose="02020603050405020304" pitchFamily="18" charset="0"/>
              </a:rPr>
              <a:t>years and above, </a:t>
            </a: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Cases of Child Marriage can be brought  to the Kebele (the smallest government structure in Ethiopia) Appeal Committee (KAC)  who will then involve the local law enforcement officers to take over the case before the law,  </a:t>
            </a:r>
          </a:p>
          <a:p>
            <a:pPr marL="257175" indent="-257175">
              <a:buFont typeface="Wingdings" panose="05000000000000000000" pitchFamily="2" charset="2"/>
              <a:buChar char="§"/>
            </a:pPr>
            <a:r>
              <a:rPr lang="en-US" sz="2300">
                <a:latin typeface="Times New Roman" panose="02020603050405020304" pitchFamily="18" charset="0"/>
                <a:cs typeface="Times New Roman" panose="02020603050405020304" pitchFamily="18" charset="0"/>
              </a:rPr>
              <a:t>Enhance Knowledge to be transferred to clients to delay child marriage practices,</a:t>
            </a:r>
            <a:br>
              <a:rPr lang="en-US" sz="2300">
                <a:latin typeface="Times New Roman" panose="02020603050405020304" pitchFamily="18" charset="0"/>
                <a:cs typeface="Times New Roman" panose="02020603050405020304" pitchFamily="18" charset="0"/>
              </a:rPr>
            </a:br>
            <a:r>
              <a:rPr lang="en-US" sz="2300">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
            </a:pPr>
            <a:endParaRPr lang="en-US" sz="2300">
              <a:latin typeface="Times New Roman" panose="02020603050405020304" pitchFamily="18" charset="0"/>
              <a:cs typeface="Times New Roman" panose="02020603050405020304" pitchFamily="18" charset="0"/>
            </a:endParaRPr>
          </a:p>
          <a:p>
            <a:endParaRPr lang="en-US" sz="23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b="1" dirty="0">
                <a:solidFill>
                  <a:srgbClr val="FFFFFF"/>
                </a:solidFill>
                <a:latin typeface="+mn-lt"/>
                <a:ea typeface="+mn-ea"/>
                <a:cs typeface="Times New Roman" panose="02020603050405020304" pitchFamily="18" charset="0"/>
              </a:rPr>
              <a:t>What is new in PSNP-5? </a:t>
            </a:r>
            <a:br>
              <a:rPr lang="en-US" b="1" dirty="0">
                <a:solidFill>
                  <a:srgbClr val="FFFFFF"/>
                </a:solidFill>
                <a:latin typeface="Times New Roman" panose="02020603050405020304" pitchFamily="18" charset="0"/>
                <a:ea typeface="+mn-ea"/>
                <a:cs typeface="Times New Roman" panose="02020603050405020304" pitchFamily="18" charset="0"/>
              </a:rPr>
            </a:br>
            <a:endParaRPr lang="en-US" dirty="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noEditPoints="1"/>
          </p:cNvSpPr>
          <p:nvPr>
            <p:ph idx="1"/>
          </p:nvPr>
        </p:nvSpPr>
        <p:spPr>
          <a:xfrm>
            <a:off x="3284781" y="686862"/>
            <a:ext cx="5278194" cy="5475129"/>
          </a:xfrm>
        </p:spPr>
        <p:txBody>
          <a:bodyPr anchor="ctr">
            <a:normAutofit lnSpcReduction="10000"/>
          </a:bodyPr>
          <a:lstStyle/>
          <a:p>
            <a:pPr marL="171450" marR="0" indent="-171450" algn="just" defTabSz="685800" rtl="0" eaLnBrk="1" fontAlgn="auto" latinLnBrk="0" hangingPunct="1">
              <a:spcBef>
                <a:spcPts val="750"/>
              </a:spcBef>
              <a:spcAft>
                <a:spcPts val="0"/>
              </a:spcAft>
              <a:buSzPct val="100000"/>
              <a:buFont typeface="Arial" panose="020B0604020202020204" pitchFamily="34" charset="0"/>
              <a:buChar char="•"/>
            </a:pPr>
            <a:r>
              <a:rPr kumimoji="0" lang="en-US" sz="2300" b="0" i="0" u="none" strike="noStrike" kern="1200" cap="none" spc="0" baseline="0" noProof="0" dirty="0">
                <a:ln>
                  <a:noFill/>
                </a:ln>
                <a:effectLst/>
                <a:uLnTx/>
                <a:ea typeface="+mn-ea"/>
                <a:cs typeface="Times New Roman" panose="02020603050405020304" pitchFamily="18" charset="0"/>
              </a:rPr>
              <a:t>Social and behavioral change communication (SBCC):</a:t>
            </a:r>
          </a:p>
          <a:p>
            <a:pPr marL="171450" marR="0" indent="-171450" algn="just" defTabSz="685800" rtl="0" eaLnBrk="1" fontAlgn="auto" latinLnBrk="0" hangingPunct="1">
              <a:spcBef>
                <a:spcPts val="750"/>
              </a:spcBef>
              <a:spcAft>
                <a:spcPts val="0"/>
              </a:spcAft>
              <a:buSzPct val="100000"/>
              <a:buFont typeface="Arial" panose="020B0604020202020204" pitchFamily="34" charset="0"/>
              <a:buChar char="•"/>
            </a:pPr>
            <a:endParaRPr kumimoji="0" lang="en-US" sz="2300" b="0" i="0" u="none" strike="noStrike" kern="1200" cap="none" spc="0" baseline="0" noProof="0" dirty="0">
              <a:ln>
                <a:noFill/>
              </a:ln>
              <a:effectLst/>
              <a:uLnTx/>
              <a:ea typeface="+mn-ea"/>
              <a:cs typeface="Times New Roman" panose="02020603050405020304" pitchFamily="18" charset="0"/>
            </a:endParaRPr>
          </a:p>
          <a:p>
            <a:pPr marL="257175" marR="0" indent="-257175" algn="just" defTabSz="685800" rtl="0" eaLnBrk="1" fontAlgn="auto" latinLnBrk="0" hangingPunct="1">
              <a:spcBef>
                <a:spcPts val="750"/>
              </a:spcBef>
              <a:spcAft>
                <a:spcPts val="0"/>
              </a:spcAft>
              <a:buSzPct val="100000"/>
              <a:buFont typeface="Wingdings" panose="05000000000000000000" pitchFamily="2" charset="2"/>
              <a:buChar char="§"/>
            </a:pPr>
            <a:r>
              <a:rPr kumimoji="0" lang="en-US" sz="2300" b="0" i="0" u="none" strike="noStrike" kern="1200" cap="none" spc="0" baseline="0" noProof="0" dirty="0">
                <a:ln>
                  <a:noFill/>
                </a:ln>
                <a:effectLst/>
                <a:uLnTx/>
                <a:ea typeface="+mn-ea"/>
                <a:cs typeface="Times New Roman" panose="02020603050405020304" pitchFamily="18" charset="0"/>
              </a:rPr>
              <a:t>What Knowledge is important to be transferred to clients to delay child marriage practices,  </a:t>
            </a:r>
          </a:p>
          <a:p>
            <a:pPr marL="257175" marR="0" indent="-257175" algn="just" defTabSz="685800" rtl="0" eaLnBrk="1" fontAlgn="auto" latinLnBrk="0" hangingPunct="1">
              <a:spcBef>
                <a:spcPts val="750"/>
              </a:spcBef>
              <a:spcAft>
                <a:spcPts val="0"/>
              </a:spcAft>
              <a:buSzPct val="100000"/>
              <a:buFont typeface="Wingdings" panose="05000000000000000000" pitchFamily="2" charset="2"/>
              <a:buChar char="§"/>
            </a:pPr>
            <a:endParaRPr kumimoji="0" lang="en-US" sz="2300" b="0" i="0" u="none" strike="noStrike" kern="1200" cap="none" spc="0" baseline="0" noProof="0" dirty="0">
              <a:ln>
                <a:noFill/>
              </a:ln>
              <a:effectLst/>
              <a:uLnTx/>
              <a:ea typeface="+mn-ea"/>
              <a:cs typeface="Times New Roman" panose="02020603050405020304" pitchFamily="18" charset="0"/>
            </a:endParaRPr>
          </a:p>
          <a:p>
            <a:pPr marL="942975" marR="0" lvl="2" indent="-257175" algn="just" defTabSz="685800" rtl="0" eaLnBrk="1" fontAlgn="auto" latinLnBrk="0" hangingPunct="1">
              <a:spcBef>
                <a:spcPts val="375"/>
              </a:spcBef>
              <a:spcAft>
                <a:spcPts val="0"/>
              </a:spcAft>
              <a:buSzPct val="100000"/>
              <a:buFont typeface="Wingdings" panose="05000000000000000000" pitchFamily="2" charset="2"/>
              <a:buChar char="Ø"/>
            </a:pPr>
            <a:r>
              <a:rPr kumimoji="0" lang="en-US" sz="2300" b="0" i="0" u="none" strike="noStrike" kern="1200" cap="none" spc="0" baseline="0" noProof="0" dirty="0">
                <a:ln>
                  <a:noFill/>
                </a:ln>
                <a:effectLst/>
                <a:uLnTx/>
                <a:ea typeface="+mn-ea"/>
                <a:cs typeface="Times New Roman" panose="02020603050405020304" pitchFamily="18" charset="0"/>
              </a:rPr>
              <a:t>Improved economic security through safety net transfers </a:t>
            </a:r>
          </a:p>
          <a:p>
            <a:pPr marL="942975" marR="0" lvl="2" indent="-257175" algn="just" defTabSz="685800" rtl="0" eaLnBrk="1" fontAlgn="auto" latinLnBrk="0" hangingPunct="1">
              <a:spcBef>
                <a:spcPts val="375"/>
              </a:spcBef>
              <a:spcAft>
                <a:spcPts val="0"/>
              </a:spcAft>
              <a:buSzPct val="100000"/>
              <a:buFont typeface="Wingdings" panose="05000000000000000000" pitchFamily="2" charset="2"/>
              <a:buChar char="Ø"/>
            </a:pPr>
            <a:r>
              <a:rPr kumimoji="0" lang="en-US" sz="2300" b="0" i="0" u="none" strike="noStrike" kern="1200" cap="none" spc="0" baseline="0" noProof="0" dirty="0">
                <a:ln>
                  <a:noFill/>
                </a:ln>
                <a:effectLst/>
                <a:uLnTx/>
                <a:ea typeface="+mn-ea"/>
                <a:cs typeface="Times New Roman" panose="02020603050405020304" pitchFamily="18" charset="0"/>
              </a:rPr>
              <a:t>Increased investment in girls’ education shall payback to the family  </a:t>
            </a:r>
          </a:p>
          <a:p>
            <a:pPr marL="942975" marR="0" lvl="2" indent="-257175" algn="just" defTabSz="685800" rtl="0" eaLnBrk="1" fontAlgn="auto" latinLnBrk="0" hangingPunct="1">
              <a:spcBef>
                <a:spcPts val="375"/>
              </a:spcBef>
              <a:spcAft>
                <a:spcPts val="0"/>
              </a:spcAft>
              <a:buSzPct val="100000"/>
              <a:buFont typeface="Wingdings" panose="05000000000000000000" pitchFamily="2" charset="2"/>
              <a:buChar char="Ø"/>
            </a:pPr>
            <a:r>
              <a:rPr kumimoji="0" lang="en-US" sz="2300" b="0" i="0" u="none" strike="noStrike" kern="1200" cap="none" spc="0" baseline="0" noProof="0" dirty="0">
                <a:ln>
                  <a:noFill/>
                </a:ln>
                <a:effectLst/>
                <a:uLnTx/>
                <a:ea typeface="+mn-ea"/>
                <a:cs typeface="Times New Roman" panose="02020603050405020304" pitchFamily="18" charset="0"/>
              </a:rPr>
              <a:t>Improved knowledge of, and attitudes towards   child marriage so as to clearly put “it is illegal and inhumane” etc. </a:t>
            </a:r>
          </a:p>
          <a:p>
            <a:endParaRPr lang="en-US"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What key messages </a:t>
            </a:r>
            <a:r>
              <a:rPr lang="en-US" b="1" i="1">
                <a:solidFill>
                  <a:srgbClr val="FFFFFF"/>
                </a:solidFill>
                <a:latin typeface="Times New Roman" panose="02020603050405020304" pitchFamily="18" charset="0"/>
                <a:cs typeface="Times New Roman" panose="02020603050405020304" pitchFamily="18" charset="0"/>
              </a:rPr>
              <a:t>prescribed</a:t>
            </a:r>
            <a:r>
              <a:rPr lang="en-US" b="1">
                <a:solidFill>
                  <a:srgbClr val="FFFFFF"/>
                </a:solidFill>
                <a:latin typeface="Times New Roman" panose="02020603050405020304" pitchFamily="18" charset="0"/>
                <a:cs typeface="Times New Roman" panose="02020603050405020304" pitchFamily="18" charset="0"/>
              </a:rPr>
              <a:t> in PSNP-5 SBCC?</a:t>
            </a:r>
            <a:br>
              <a:rPr lang="en-US" b="1">
                <a:solidFill>
                  <a:srgbClr val="FFFFFF"/>
                </a:solidFill>
                <a:latin typeface="Times New Roman" panose="02020603050405020304" pitchFamily="18" charset="0"/>
                <a:cs typeface="Times New Roman" panose="02020603050405020304" pitchFamily="18" charset="0"/>
              </a:rPr>
            </a:br>
            <a:endParaRPr lang="en-US" dirty="0">
              <a:solidFill>
                <a:srgbClr val="FFFFFF"/>
              </a:solidFill>
            </a:endParaRPr>
          </a:p>
        </p:txBody>
      </p:sp>
      <p:sp>
        <p:nvSpPr>
          <p:cNvPr id="19" name="Rectangle 18"/>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278194" cy="5475129"/>
          </a:xfrm>
        </p:spPr>
        <p:txBody>
          <a:bodyPr anchor="ctr">
            <a:normAutofit/>
          </a:bodyPr>
          <a:lstStyle/>
          <a:p>
            <a:pPr marL="257175" indent="-257175">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CM Affects reproductive health: </a:t>
            </a:r>
            <a:r>
              <a:rPr lang="en-US" sz="1800" dirty="0">
                <a:latin typeface="Times New Roman" panose="02020603050405020304" pitchFamily="18" charset="0"/>
                <a:cs typeface="Times New Roman" panose="02020603050405020304" pitchFamily="18" charset="0"/>
              </a:rPr>
              <a:t>Child brides, most likely, give birth to children without having enough nutrients for their bodies themselves, leading their children to be affected with multiple development and growth issues, </a:t>
            </a:r>
          </a:p>
          <a:p>
            <a:pPr marL="257175" indent="-257175">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CM affects employment capabilities: </a:t>
            </a:r>
            <a:r>
              <a:rPr lang="en-US" sz="1800" dirty="0">
                <a:latin typeface="Times New Roman" panose="02020603050405020304" pitchFamily="18" charset="0"/>
                <a:cs typeface="Times New Roman" panose="02020603050405020304" pitchFamily="18" charset="0"/>
              </a:rPr>
              <a:t>Child brides will not continue their schooling which makes their chances of occupying professional occupations slim to none, </a:t>
            </a:r>
          </a:p>
          <a:p>
            <a:pPr marL="257175" indent="-257175">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CM affects autonomy and empowerment: </a:t>
            </a:r>
            <a:r>
              <a:rPr lang="en-US" sz="1800" dirty="0">
                <a:latin typeface="Times New Roman" panose="02020603050405020304" pitchFamily="18" charset="0"/>
                <a:cs typeface="Times New Roman" panose="02020603050405020304" pitchFamily="18" charset="0"/>
              </a:rPr>
              <a:t>Child brides are most likely to continue living in conditions where they do not control resources and abuse is prevalent in the household, </a:t>
            </a:r>
          </a:p>
          <a:p>
            <a:pPr marL="257175" indent="-257175">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CM is a criminal act: </a:t>
            </a:r>
            <a:r>
              <a:rPr lang="en-US" sz="1800" dirty="0">
                <a:latin typeface="Times New Roman" panose="02020603050405020304" pitchFamily="18" charset="0"/>
                <a:cs typeface="Times New Roman" panose="02020603050405020304" pitchFamily="18" charset="0"/>
              </a:rPr>
              <a:t>The right to free and full consent to a marriage is recognized in numerous international conventions and declarations, and has stipulations set in Ethiopian constitution, consent cannot be “free and full” when one of the parties is not mature enough to make an informed decision about a life partner, as is the case with CM. </a:t>
            </a:r>
          </a:p>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346543" y="450220"/>
            <a:ext cx="2928366"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404040"/>
              </a:solidFill>
              <a:effectLst/>
              <a:uLnTx/>
              <a:latin typeface="Calibri" panose="020F0502020204030204" pitchFamily="34" charset="0"/>
              <a:ea typeface="+mn-ea"/>
              <a:cs typeface="+mn-cs"/>
            </a:endParaRPr>
          </a:p>
        </p:txBody>
      </p:sp>
      <p:sp>
        <p:nvSpPr>
          <p:cNvPr id="2" name="Title 1"/>
          <p:cNvSpPr>
            <a:spLocks noGrp="1" noEditPoints="1"/>
          </p:cNvSpPr>
          <p:nvPr>
            <p:ph type="title"/>
          </p:nvPr>
        </p:nvSpPr>
        <p:spPr>
          <a:xfrm>
            <a:off x="548640" y="1115568"/>
            <a:ext cx="2523744" cy="2843784"/>
          </a:xfrm>
        </p:spPr>
        <p:txBody>
          <a:bodyPr vert="horz" lIns="91440" tIns="45720" rIns="91440" bIns="45720" rtlCol="0" anchor="ctr">
            <a:normAutofit fontScale="90000"/>
          </a:bodyPr>
          <a:lstStyle/>
          <a:p>
            <a:pPr marL="0" indent="0"/>
            <a:r>
              <a:rPr lang="en-US" sz="3600" b="1" dirty="0">
                <a:solidFill>
                  <a:schemeClr val="accent1">
                    <a:lumMod val="40000"/>
                    <a:lumOff val="60000"/>
                  </a:schemeClr>
                </a:solidFill>
                <a:latin typeface="Times New Roman" pitchFamily="18" charset="0"/>
                <a:cs typeface="Times New Roman" pitchFamily="18" charset="0"/>
              </a:rPr>
              <a:t>Situation, Legislations, policies and Initiatives to curb Child Marriage in Ethiopia </a:t>
            </a:r>
          </a:p>
        </p:txBody>
      </p:sp>
      <p:sp>
        <p:nvSpPr>
          <p:cNvPr id="22" name="Rectangle 21"/>
          <p:cNvSpPr>
            <a:spLocks noGrp="1" noRot="1" noChangeAspect="1" noMove="1" noResize="1" noEditPoints="1" noAdjustHandles="1" noChangeArrowheads="1" noChangeShapeType="1" noTextEdit="1"/>
          </p:cNvSpPr>
          <p:nvPr/>
        </p:nvSpPr>
        <p:spPr>
          <a:xfrm>
            <a:off x="349758" y="4846320"/>
            <a:ext cx="1796796"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
        <p:nvSpPr>
          <p:cNvPr id="24" name="Rectangle 23"/>
          <p:cNvSpPr>
            <a:spLocks noGrp="1" noRot="1" noChangeAspect="1" noMove="1" noResize="1" noEditPoints="1" noAdjustHandles="1" noChangeArrowheads="1" noChangeShapeType="1" noTextEdit="1"/>
          </p:cNvSpPr>
          <p:nvPr/>
        </p:nvSpPr>
        <p:spPr>
          <a:xfrm>
            <a:off x="3391496" y="450221"/>
            <a:ext cx="5405961"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Seleshi</a:t>
            </a: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Tadesse</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Executive- Prevention and Response </a:t>
            </a:r>
          </a:p>
        </p:txBody>
      </p:sp>
      <p:sp>
        <p:nvSpPr>
          <p:cNvPr id="26" name="Rectangle 25"/>
          <p:cNvSpPr>
            <a:spLocks noGrp="1" noRot="1" noChangeAspect="1" noMove="1" noResize="1" noEditPoints="1" noAdjustHandles="1" noChangeArrowheads="1" noChangeShapeType="1" noTextEdit="1"/>
          </p:cNvSpPr>
          <p:nvPr/>
        </p:nvSpPr>
        <p:spPr>
          <a:xfrm>
            <a:off x="2263140" y="4835010"/>
            <a:ext cx="1011769"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Tree>
    <p:extLst>
      <p:ext uri="{BB962C8B-B14F-4D97-AF65-F5344CB8AC3E}">
        <p14:creationId xmlns:p14="http://schemas.microsoft.com/office/powerpoint/2010/main" val="191505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sz="2000" b="1" dirty="0">
                <a:solidFill>
                  <a:srgbClr val="FFFFFF"/>
                </a:solidFill>
                <a:latin typeface="+mn-lt"/>
                <a:cs typeface="Times New Roman" panose="02020603050405020304" pitchFamily="18" charset="0"/>
              </a:rPr>
              <a:t>What limitations/drawbacks PSNP in relation to CM?</a:t>
            </a:r>
            <a:br>
              <a:rPr lang="en-US" sz="2000" b="1" dirty="0">
                <a:solidFill>
                  <a:srgbClr val="FFFFFF"/>
                </a:solidFill>
                <a:latin typeface="+mn-lt"/>
                <a:cs typeface="Times New Roman" panose="02020603050405020304" pitchFamily="18" charset="0"/>
              </a:rPr>
            </a:br>
            <a:endParaRPr lang="en-US" sz="2000" dirty="0">
              <a:solidFill>
                <a:srgbClr val="FFFFFF"/>
              </a:solidFill>
              <a:latin typeface="+mn-lt"/>
            </a:endParaRPr>
          </a:p>
        </p:txBody>
      </p:sp>
      <p:sp>
        <p:nvSpPr>
          <p:cNvPr id="19" name="Rectangle 18"/>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278194" cy="5475129"/>
          </a:xfrm>
        </p:spPr>
        <p:txBody>
          <a:bodyPr anchor="ctr">
            <a:normAutofit/>
          </a:bodyPr>
          <a:lstStyle/>
          <a:p>
            <a:pPr marL="257175" indent="-257175" algn="just">
              <a:buFont typeface="Arial" panose="020B0604020202020204" pitchFamily="34" charset="0"/>
              <a:buChar char="•"/>
            </a:pPr>
            <a:r>
              <a:rPr lang="en-US" sz="2300" dirty="0">
                <a:cs typeface="Times New Roman" panose="02020603050405020304" pitchFamily="18" charset="0"/>
              </a:rPr>
              <a:t>Lacks specificity to child marriage as PSNP-5 is relatively huge state sponsored social protection program (addresses about 8 million clients in 485 woredas/districts in Ethiopia) </a:t>
            </a:r>
          </a:p>
          <a:p>
            <a:pPr marL="257175" indent="-257175" algn="just">
              <a:buFont typeface="Arial" panose="020B0604020202020204" pitchFamily="34" charset="0"/>
              <a:buChar char="•"/>
            </a:pPr>
            <a:endParaRPr lang="en-US" sz="2300" dirty="0">
              <a:cs typeface="Times New Roman" panose="02020603050405020304" pitchFamily="18" charset="0"/>
            </a:endParaRPr>
          </a:p>
          <a:p>
            <a:pPr marL="257175" indent="-257175" algn="just">
              <a:buFont typeface="Arial" panose="020B0604020202020204" pitchFamily="34" charset="0"/>
              <a:buChar char="•"/>
            </a:pPr>
            <a:r>
              <a:rPr lang="en-US" sz="2300" dirty="0">
                <a:cs typeface="Times New Roman" panose="02020603050405020304" pitchFamily="18" charset="0"/>
              </a:rPr>
              <a:t>Shortage of skilled social workers (to facilitate community conversations/SBCCs, case identification and reporting,  mitigation and systematic data management etc.)</a:t>
            </a:r>
          </a:p>
          <a:p>
            <a:pPr marL="257175" indent="-257175" algn="just">
              <a:buFont typeface="Arial" panose="020B0604020202020204" pitchFamily="34" charset="0"/>
              <a:buChar char="•"/>
            </a:pPr>
            <a:endParaRPr lang="en-US" sz="2300" dirty="0">
              <a:cs typeface="Times New Roman" panose="02020603050405020304" pitchFamily="18" charset="0"/>
            </a:endParaRPr>
          </a:p>
          <a:p>
            <a:pPr marL="257175" indent="-257175" algn="just">
              <a:buFont typeface="Arial" panose="020B0604020202020204" pitchFamily="34" charset="0"/>
              <a:buChar char="•"/>
            </a:pPr>
            <a:r>
              <a:rPr lang="en-US" sz="2300" dirty="0">
                <a:cs typeface="Times New Roman" panose="02020603050405020304" pitchFamily="18" charset="0"/>
              </a:rPr>
              <a:t> Shortage of financial and material resources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346543" y="450220"/>
            <a:ext cx="2928366"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404040"/>
              </a:solidFill>
              <a:effectLst/>
              <a:uLnTx/>
              <a:latin typeface="Calibri" panose="020F0502020204030204" pitchFamily="34" charset="0"/>
              <a:ea typeface="+mn-ea"/>
              <a:cs typeface="+mn-cs"/>
            </a:endParaRPr>
          </a:p>
        </p:txBody>
      </p:sp>
      <p:sp>
        <p:nvSpPr>
          <p:cNvPr id="2" name="Title 1"/>
          <p:cNvSpPr>
            <a:spLocks noGrp="1" noEditPoints="1"/>
          </p:cNvSpPr>
          <p:nvPr>
            <p:ph type="title"/>
          </p:nvPr>
        </p:nvSpPr>
        <p:spPr>
          <a:xfrm>
            <a:off x="548640" y="1115568"/>
            <a:ext cx="2523744" cy="2843784"/>
          </a:xfrm>
        </p:spPr>
        <p:txBody>
          <a:bodyPr vert="horz" lIns="91440" tIns="45720" rIns="91440" bIns="45720" rtlCol="0" anchor="ctr">
            <a:normAutofit/>
          </a:bodyPr>
          <a:lstStyle/>
          <a:p>
            <a:pPr defTabSz="914400"/>
            <a:r>
              <a:rPr lang="en-US" sz="4400" kern="1200" dirty="0">
                <a:solidFill>
                  <a:srgbClr val="FFFFFF"/>
                </a:solidFill>
                <a:latin typeface="+mn-lt"/>
                <a:ea typeface="+mj-ea"/>
                <a:cs typeface="+mj-cs"/>
              </a:rPr>
              <a:t>Session on Child marriage</a:t>
            </a:r>
          </a:p>
        </p:txBody>
      </p:sp>
      <p:sp>
        <p:nvSpPr>
          <p:cNvPr id="20" name="Rectangle 19"/>
          <p:cNvSpPr>
            <a:spLocks noGrp="1" noRot="1" noChangeAspect="1" noMove="1" noResize="1" noEditPoints="1" noAdjustHandles="1" noChangeArrowheads="1" noChangeShapeType="1" noTextEdit="1"/>
          </p:cNvSpPr>
          <p:nvPr/>
        </p:nvSpPr>
        <p:spPr>
          <a:xfrm>
            <a:off x="349758" y="4846320"/>
            <a:ext cx="1796796"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
        <p:nvSpPr>
          <p:cNvPr id="6" name="Content Placeholder 5"/>
          <p:cNvSpPr>
            <a:spLocks noGrp="1" noEditPoints="1"/>
          </p:cNvSpPr>
          <p:nvPr>
            <p:ph idx="1"/>
          </p:nvPr>
        </p:nvSpPr>
        <p:spPr>
          <a:xfrm>
            <a:off x="548640" y="5120640"/>
            <a:ext cx="1371600" cy="1024128"/>
          </a:xfrm>
        </p:spPr>
        <p:txBody>
          <a:bodyPr vert="horz" lIns="91440" tIns="45720" rIns="91440" bIns="45720" rtlCol="0" anchor="ctr">
            <a:normAutofit/>
          </a:bodyPr>
          <a:lstStyle/>
          <a:p>
            <a:pPr marL="0" indent="0" defTabSz="914400">
              <a:spcBef>
                <a:spcPts val="1000"/>
              </a:spcBef>
              <a:buNone/>
            </a:pPr>
            <a:r>
              <a:rPr lang="en-US" sz="1700" kern="1200" dirty="0">
                <a:solidFill>
                  <a:srgbClr val="FFFFFF"/>
                </a:solidFill>
                <a:latin typeface="+mn-lt"/>
                <a:ea typeface="+mn-ea"/>
                <a:cs typeface="+mn-cs"/>
              </a:rPr>
              <a:t>Illustration of SBCC Job Aid 1.</a:t>
            </a:r>
          </a:p>
        </p:txBody>
      </p:sp>
      <p:sp>
        <p:nvSpPr>
          <p:cNvPr id="22" name="Rectangle 21"/>
          <p:cNvSpPr>
            <a:spLocks noGrp="1" noRot="1" noChangeAspect="1" noMove="1" noResize="1" noEditPoints="1" noAdjustHandles="1" noChangeArrowheads="1" noChangeShapeType="1" noTextEdit="1"/>
          </p:cNvSpPr>
          <p:nvPr/>
        </p:nvSpPr>
        <p:spPr>
          <a:xfrm>
            <a:off x="3391496" y="450221"/>
            <a:ext cx="5405961"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pic>
        <p:nvPicPr>
          <p:cNvPr id="5" name="Picture 4"/>
          <p:cNvPicPr/>
          <p:nvPr/>
        </p:nvPicPr>
        <p:blipFill>
          <a:blip r:embed="rId2"/>
          <a:srcRect r="5286" b="-3"/>
          <a:stretch/>
        </p:blipFill>
        <p:spPr>
          <a:xfrm>
            <a:off x="3542765" y="1463811"/>
            <a:ext cx="5096901" cy="3928510"/>
          </a:xfrm>
          <a:prstGeom prst="rect">
            <a:avLst/>
          </a:prstGeom>
        </p:spPr>
      </p:pic>
      <p:sp>
        <p:nvSpPr>
          <p:cNvPr id="24" name="Rectangle 23"/>
          <p:cNvSpPr>
            <a:spLocks noGrp="1" noRot="1" noChangeAspect="1" noMove="1" noResize="1" noEditPoints="1" noAdjustHandles="1" noChangeArrowheads="1" noChangeShapeType="1" noTextEdit="1"/>
          </p:cNvSpPr>
          <p:nvPr/>
        </p:nvSpPr>
        <p:spPr>
          <a:xfrm>
            <a:off x="2263140" y="4835010"/>
            <a:ext cx="1011769" cy="1572768"/>
          </a:xfrm>
          <a:prstGeom prst="rect">
            <a:avLst/>
          </a:prstGeom>
          <a:solidFill>
            <a:srgbClr val="5A775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346544" y="450222"/>
            <a:ext cx="2926815"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6"/>
          <p:cNvSpPr>
            <a:spLocks noGrp="1" noEditPoints="1"/>
          </p:cNvSpPr>
          <p:nvPr>
            <p:ph type="title"/>
          </p:nvPr>
        </p:nvSpPr>
        <p:spPr>
          <a:xfrm>
            <a:off x="550998" y="930530"/>
            <a:ext cx="2521257" cy="3275019"/>
          </a:xfrm>
        </p:spPr>
        <p:txBody>
          <a:bodyPr vert="horz" lIns="91440" tIns="45720" rIns="91440" bIns="45720" rtlCol="0" anchor="ctr">
            <a:normAutofit/>
          </a:bodyPr>
          <a:lstStyle/>
          <a:p>
            <a:pPr defTabSz="914400"/>
            <a:r>
              <a:rPr lang="en-US" sz="4400" dirty="0">
                <a:solidFill>
                  <a:srgbClr val="FFFFFF"/>
                </a:solidFill>
                <a:latin typeface="+mn-lt"/>
              </a:rPr>
              <a:t>Session on Child marriage</a:t>
            </a:r>
          </a:p>
        </p:txBody>
      </p:sp>
      <p:sp>
        <p:nvSpPr>
          <p:cNvPr id="22" name="Rectangle 21"/>
          <p:cNvSpPr>
            <a:spLocks noGrp="1" noRot="1" noChangeAspect="1" noMove="1" noResize="1" noEditPoints="1" noAdjustHandles="1" noChangeArrowheads="1" noChangeShapeType="1" noTextEdit="1"/>
          </p:cNvSpPr>
          <p:nvPr/>
        </p:nvSpPr>
        <p:spPr>
          <a:xfrm>
            <a:off x="346543" y="4843002"/>
            <a:ext cx="1793558"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Content Placeholder 7"/>
          <p:cNvSpPr>
            <a:spLocks noGrp="1" noEditPoints="1"/>
          </p:cNvSpPr>
          <p:nvPr>
            <p:ph idx="1"/>
          </p:nvPr>
        </p:nvSpPr>
        <p:spPr>
          <a:xfrm>
            <a:off x="550998" y="5119223"/>
            <a:ext cx="1372564" cy="1022860"/>
          </a:xfrm>
        </p:spPr>
        <p:txBody>
          <a:bodyPr vert="horz" lIns="91440" tIns="45720" rIns="91440" bIns="45720" rtlCol="0" anchor="ctr">
            <a:normAutofit/>
          </a:bodyPr>
          <a:lstStyle/>
          <a:p>
            <a:pPr marL="0" indent="0" defTabSz="914400">
              <a:spcBef>
                <a:spcPts val="1000"/>
              </a:spcBef>
              <a:buNone/>
            </a:pPr>
            <a:r>
              <a:rPr lang="en-US" sz="1700" dirty="0">
                <a:solidFill>
                  <a:srgbClr val="FFFFFF"/>
                </a:solidFill>
              </a:rPr>
              <a:t>Illustration of SBCC Job Aid 2</a:t>
            </a:r>
          </a:p>
        </p:txBody>
      </p:sp>
      <p:sp>
        <p:nvSpPr>
          <p:cNvPr id="24" name="Rectangle 23"/>
          <p:cNvSpPr>
            <a:spLocks noGrp="1" noRot="1" noChangeAspect="1" noMove="1" noResize="1" noEditPoints="1" noAdjustHandles="1" noChangeArrowheads="1" noChangeShapeType="1" noTextEdit="1"/>
          </p:cNvSpPr>
          <p:nvPr/>
        </p:nvSpPr>
        <p:spPr>
          <a:xfrm>
            <a:off x="2260062" y="4843002"/>
            <a:ext cx="1013297" cy="1568472"/>
          </a:xfrm>
          <a:prstGeom prst="rect">
            <a:avLst/>
          </a:prstGeom>
          <a:solidFill>
            <a:srgbClr val="885245"/>
          </a:solidFill>
          <a:ln w="25400">
            <a:solidFill>
              <a:srgbClr val="8852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5" name="Picture 4"/>
          <p:cNvPicPr/>
          <p:nvPr/>
        </p:nvPicPr>
        <p:blipFill>
          <a:blip r:embed="rId2"/>
          <a:srcRect l="13728" r="21201"/>
          <a:stretch/>
        </p:blipFill>
        <p:spPr>
          <a:xfrm>
            <a:off x="3388050" y="450221"/>
            <a:ext cx="5402995" cy="59575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p:cNvSpPr>
            <a:spLocks noGrp="1" noEditPoints="1"/>
          </p:cNvSpPr>
          <p:nvPr>
            <p:ph type="title"/>
          </p:nvPr>
        </p:nvSpPr>
        <p:spPr>
          <a:xfrm>
            <a:off x="582930" y="731519"/>
            <a:ext cx="2133893" cy="3237579"/>
          </a:xfrm>
        </p:spPr>
        <p:txBody>
          <a:bodyPr>
            <a:normAutofit/>
          </a:bodyPr>
          <a:lstStyle/>
          <a:p>
            <a:r>
              <a:rPr lang="en-US" sz="3100" b="1" dirty="0">
                <a:solidFill>
                  <a:srgbClr val="FFFFFF"/>
                </a:solidFill>
                <a:latin typeface="+mn-lt"/>
                <a:cs typeface="Times New Roman" panose="02020603050405020304" pitchFamily="18" charset="0"/>
              </a:rPr>
              <a:t>Conclusion</a:t>
            </a:r>
            <a:r>
              <a:rPr lang="en-US" sz="3100" b="1" dirty="0">
                <a:solidFill>
                  <a:srgbClr val="FFFFFF"/>
                </a:solidFill>
                <a:latin typeface="Times New Roman" panose="02020603050405020304" pitchFamily="18" charset="0"/>
                <a:cs typeface="Times New Roman" panose="02020603050405020304" pitchFamily="18" charset="0"/>
              </a:rPr>
              <a:t> </a:t>
            </a:r>
            <a:br>
              <a:rPr lang="en-US" sz="3100" b="1" dirty="0">
                <a:solidFill>
                  <a:srgbClr val="FFFFFF"/>
                </a:solidFill>
                <a:latin typeface="Times New Roman" panose="02020603050405020304" pitchFamily="18" charset="0"/>
                <a:cs typeface="Times New Roman" panose="02020603050405020304" pitchFamily="18" charset="0"/>
              </a:rPr>
            </a:br>
            <a:endParaRPr lang="en-US" sz="3100"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278194" cy="5475129"/>
          </a:xfrm>
        </p:spPr>
        <p:txBody>
          <a:bodyPr anchor="ctr">
            <a:normAutofit/>
          </a:bodyPr>
          <a:lstStyle/>
          <a:p>
            <a:pPr marL="257175" indent="-257175" algn="just">
              <a:buFont typeface="Wingdings" panose="05000000000000000000" pitchFamily="2" charset="2"/>
              <a:buChar char="§"/>
            </a:pPr>
            <a:r>
              <a:rPr lang="en-US" sz="2300" dirty="0">
                <a:cs typeface="Times New Roman" panose="02020603050405020304" pitchFamily="18" charset="0"/>
              </a:rPr>
              <a:t>Though prevention of child marriage is not an explicit objective of PSNP, periodic monitoring and supervision is conducted  with checklists inclusive of gender (proportion of women in each service components, child marriages aborted, other harmful practices like girls circumcision averted etc.), </a:t>
            </a:r>
          </a:p>
          <a:p>
            <a:pPr marL="257175" indent="-257175" algn="just">
              <a:buFont typeface="Wingdings" panose="05000000000000000000" pitchFamily="2" charset="2"/>
              <a:buChar char="§"/>
            </a:pPr>
            <a:endParaRPr lang="en-US" sz="2300" dirty="0">
              <a:cs typeface="Times New Roman" panose="02020603050405020304" pitchFamily="18" charset="0"/>
            </a:endParaRPr>
          </a:p>
          <a:p>
            <a:pPr marL="257175" indent="-257175" algn="just">
              <a:buFont typeface="Wingdings" panose="05000000000000000000" pitchFamily="2" charset="2"/>
              <a:buChar char="§"/>
            </a:pPr>
            <a:r>
              <a:rPr lang="en-US" sz="2300" dirty="0">
                <a:cs typeface="Times New Roman" panose="02020603050405020304" pitchFamily="18" charset="0"/>
              </a:rPr>
              <a:t>The midterm evaluation is going to happen after January 2023 and the evaluation tools shall be inclusive of gender related materials including child marriage related indicators like number of child marriages reported, aborted and legally/traditionally resolved etc.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sz="3100" b="1" dirty="0">
                <a:solidFill>
                  <a:srgbClr val="FFFFFF"/>
                </a:solidFill>
                <a:latin typeface="+mn-lt"/>
                <a:cs typeface="Times New Roman" panose="02020603050405020304" pitchFamily="18" charset="0"/>
              </a:rPr>
              <a:t>Cont. </a:t>
            </a:r>
            <a:br>
              <a:rPr lang="en-US" sz="3100" b="1" dirty="0">
                <a:solidFill>
                  <a:srgbClr val="FFFFFF"/>
                </a:solidFill>
                <a:latin typeface="+mn-lt"/>
                <a:cs typeface="Times New Roman" panose="02020603050405020304" pitchFamily="18" charset="0"/>
              </a:rPr>
            </a:br>
            <a:r>
              <a:rPr lang="en-US" sz="3100" b="1" dirty="0">
                <a:solidFill>
                  <a:srgbClr val="FFFFFF"/>
                </a:solidFill>
                <a:latin typeface="+mn-lt"/>
                <a:cs typeface="Times New Roman" panose="02020603050405020304" pitchFamily="18" charset="0"/>
              </a:rPr>
              <a:t>Conclusion </a:t>
            </a:r>
            <a:br>
              <a:rPr lang="en-US" sz="3100" b="1" dirty="0">
                <a:solidFill>
                  <a:srgbClr val="FFFFFF"/>
                </a:solidFill>
                <a:latin typeface="Times New Roman" panose="02020603050405020304" pitchFamily="18" charset="0"/>
                <a:cs typeface="Times New Roman" panose="02020603050405020304" pitchFamily="18" charset="0"/>
              </a:rPr>
            </a:br>
            <a:endParaRPr lang="en-US" sz="3100" dirty="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idx="1"/>
          </p:nvPr>
        </p:nvSpPr>
        <p:spPr>
          <a:xfrm>
            <a:off x="3284781" y="686862"/>
            <a:ext cx="5278194" cy="5475129"/>
          </a:xfrm>
        </p:spPr>
        <p:txBody>
          <a:bodyPr anchor="ctr">
            <a:normAutofit/>
          </a:bodyPr>
          <a:lstStyle/>
          <a:p>
            <a:pPr marL="257175" indent="-257175" algn="just">
              <a:buFont typeface="Wingdings" panose="05000000000000000000" pitchFamily="2" charset="2"/>
              <a:buChar char="§"/>
            </a:pPr>
            <a:r>
              <a:rPr lang="en-US" dirty="0">
                <a:cs typeface="Times New Roman" panose="02020603050405020304" pitchFamily="18" charset="0"/>
              </a:rPr>
              <a:t>PSNP clients through proper practice of PSNP provisions can mitigate financial pressures that push them to marry off girls in order to cope better with poverty and income shocks; it also improves parents’ financial capacity to keep girls in school  and to invest in their human capital, through better food and health care, </a:t>
            </a:r>
          </a:p>
          <a:p>
            <a:pPr marL="257175" indent="-257175" algn="just">
              <a:buFont typeface="Wingdings" panose="05000000000000000000" pitchFamily="2" charset="2"/>
              <a:buChar char="§"/>
            </a:pPr>
            <a:endParaRPr lang="en-US" dirty="0">
              <a:cs typeface="Times New Roman" panose="02020603050405020304" pitchFamily="18" charset="0"/>
            </a:endParaRPr>
          </a:p>
          <a:p>
            <a:pPr marL="257175" indent="-257175" algn="just">
              <a:buFont typeface="Wingdings" panose="05000000000000000000" pitchFamily="2" charset="2"/>
              <a:buChar char="§"/>
            </a:pPr>
            <a:r>
              <a:rPr lang="en-US" dirty="0">
                <a:cs typeface="Times New Roman" panose="02020603050405020304" pitchFamily="18" charset="0"/>
              </a:rPr>
              <a:t>The complementary components of PSNP shift attitudes and perceptions – the interaction of PSNP clients with district/community level social workers, and ‘co-responsibilities’ in education – have been found to play an important role in shifting parental and girls’ attitudes and beliefs around child marriage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flipH="1">
            <a:off x="0" y="0"/>
            <a:ext cx="4472088"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lnTo>
                  <a:pt x="1044839" y="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noEditPoints="1"/>
          </p:cNvSpPr>
          <p:nvPr>
            <p:ph type="title"/>
          </p:nvPr>
        </p:nvSpPr>
        <p:spPr>
          <a:xfrm>
            <a:off x="482601" y="643467"/>
            <a:ext cx="3465438" cy="4567137"/>
          </a:xfrm>
        </p:spPr>
        <p:txBody>
          <a:bodyPr vert="horz" lIns="91440" tIns="45720" rIns="91440" bIns="45720" rtlCol="0" anchor="b">
            <a:normAutofit/>
          </a:bodyPr>
          <a:lstStyle/>
          <a:p>
            <a:pPr defTabSz="914400"/>
            <a:r>
              <a:rPr lang="en-US" sz="3800" kern="1200">
                <a:solidFill>
                  <a:schemeClr val="tx1"/>
                </a:solidFill>
                <a:latin typeface="+mj-lt"/>
                <a:ea typeface="+mj-ea"/>
                <a:cs typeface="+mj-cs"/>
              </a:rPr>
              <a:t>THANK YOU!</a:t>
            </a:r>
          </a:p>
        </p:txBody>
      </p:sp>
      <p:pic>
        <p:nvPicPr>
          <p:cNvPr id="3" name="Picture 2"/>
          <p:cNvPicPr>
            <a:picLocks noChangeAspect="1"/>
          </p:cNvPicPr>
          <p:nvPr/>
        </p:nvPicPr>
        <p:blipFill>
          <a:blip r:embed="rId2"/>
          <a:srcRect/>
          <a:stretch>
            <a:fillRect/>
          </a:stretch>
        </p:blipFill>
        <p:spPr>
          <a:xfrm>
            <a:off x="4954689" y="957861"/>
            <a:ext cx="3706710" cy="49422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346543" y="450220"/>
            <a:ext cx="2928366"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404040"/>
              </a:solidFill>
              <a:effectLst/>
              <a:uLnTx/>
              <a:latin typeface="Calibri" panose="020F0502020204030204" pitchFamily="34" charset="0"/>
              <a:ea typeface="+mn-ea"/>
              <a:cs typeface="+mn-cs"/>
            </a:endParaRPr>
          </a:p>
        </p:txBody>
      </p:sp>
      <p:sp>
        <p:nvSpPr>
          <p:cNvPr id="2" name="Title 1"/>
          <p:cNvSpPr>
            <a:spLocks noGrp="1" noEditPoints="1"/>
          </p:cNvSpPr>
          <p:nvPr>
            <p:ph type="title"/>
          </p:nvPr>
        </p:nvSpPr>
        <p:spPr>
          <a:xfrm>
            <a:off x="548640" y="1115568"/>
            <a:ext cx="2523744" cy="2843784"/>
          </a:xfrm>
        </p:spPr>
        <p:txBody>
          <a:bodyPr vert="horz" lIns="91440" tIns="45720" rIns="91440" bIns="45720" rtlCol="0" anchor="ctr">
            <a:normAutofit/>
          </a:bodyPr>
          <a:lstStyle/>
          <a:p>
            <a:pPr algn="l">
              <a:lnSpc>
                <a:spcPct val="90000"/>
              </a:lnSpc>
            </a:pPr>
            <a:r>
              <a:rPr lang="en-US" kern="1200" dirty="0">
                <a:solidFill>
                  <a:srgbClr val="FFFFFF"/>
                </a:solidFill>
                <a:latin typeface="+mj-lt"/>
                <a:ea typeface="+mj-ea"/>
                <a:cs typeface="+mj-cs"/>
              </a:rPr>
              <a:t>Situation of CM in Ethiopia</a:t>
            </a:r>
          </a:p>
        </p:txBody>
      </p:sp>
      <p:sp>
        <p:nvSpPr>
          <p:cNvPr id="22" name="Rectangle 21"/>
          <p:cNvSpPr>
            <a:spLocks noGrp="1" noRot="1" noChangeAspect="1" noMove="1" noResize="1" noEditPoints="1" noAdjustHandles="1" noChangeArrowheads="1" noChangeShapeType="1" noTextEdit="1"/>
          </p:cNvSpPr>
          <p:nvPr/>
        </p:nvSpPr>
        <p:spPr>
          <a:xfrm>
            <a:off x="349758" y="4846320"/>
            <a:ext cx="1796796"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
        <p:nvSpPr>
          <p:cNvPr id="24" name="Rectangle 23"/>
          <p:cNvSpPr>
            <a:spLocks noGrp="1" noRot="1" noChangeAspect="1" noMove="1" noResize="1" noEditPoints="1" noAdjustHandles="1" noChangeArrowheads="1" noChangeShapeType="1" noTextEdit="1"/>
          </p:cNvSpPr>
          <p:nvPr/>
        </p:nvSpPr>
        <p:spPr>
          <a:xfrm>
            <a:off x="3391496" y="450221"/>
            <a:ext cx="5405961"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sp>
        <p:nvSpPr>
          <p:cNvPr id="26" name="Rectangle 25"/>
          <p:cNvSpPr>
            <a:spLocks noGrp="1" noRot="1" noChangeAspect="1" noMove="1" noResize="1" noEditPoints="1" noAdjustHandles="1" noChangeArrowheads="1" noChangeShapeType="1" noTextEdit="1"/>
          </p:cNvSpPr>
          <p:nvPr/>
        </p:nvSpPr>
        <p:spPr>
          <a:xfrm>
            <a:off x="2263140" y="4835010"/>
            <a:ext cx="1011769"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SzPct val="100000"/>
              <a:buFontTx/>
              <a:buNone/>
            </a:pPr>
            <a:endParaRPr kumimoji="0" lang="en-US" sz="1800" b="0" i="0" u="none" strike="noStrike" kern="1200" cap="none" spc="0" baseline="0" noProof="0">
              <a:ln>
                <a:noFill/>
              </a:ln>
              <a:solidFill>
                <a:srgbClr val="FFFFFF"/>
              </a:solidFill>
              <a:effectLst/>
              <a:uLnTx/>
              <a:latin typeface="Calibri" panose="020F0502020204030204" pitchFamily="34" charset="0"/>
              <a:ea typeface="+mn-ea"/>
              <a:cs typeface="+mn-cs"/>
            </a:endParaRPr>
          </a:p>
        </p:txBody>
      </p:sp>
      <p:graphicFrame>
        <p:nvGraphicFramePr>
          <p:cNvPr id="6" name="Content Placeholder 2"/>
          <p:cNvGraphicFramePr>
            <a:graphicFrameLocks noGrp="1"/>
          </p:cNvGraphicFramePr>
          <p:nvPr/>
        </p:nvGraphicFramePr>
        <p:xfrm>
          <a:off x="3284934" y="687388"/>
          <a:ext cx="5278041"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sz="3300" dirty="0">
                <a:solidFill>
                  <a:srgbClr val="FFFFFF"/>
                </a:solidFill>
              </a:rPr>
              <a:t>Legal and Strategic framework </a:t>
            </a:r>
          </a:p>
        </p:txBody>
      </p:sp>
      <p:sp>
        <p:nvSpPr>
          <p:cNvPr id="27" name="Rectangle 26"/>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033450" y="533400"/>
            <a:ext cx="5653349" cy="5865679"/>
          </a:xfrm>
        </p:spPr>
        <p:txBody>
          <a:bodyPr anchor="ctr">
            <a:normAutofit/>
          </a:bodyPr>
          <a:lstStyle/>
          <a:p>
            <a:pPr>
              <a:lnSpc>
                <a:spcPct val="90000"/>
              </a:lnSpc>
            </a:pPr>
            <a:r>
              <a:rPr lang="en-GB" sz="1600" dirty="0"/>
              <a:t>Several policy and legislative initiatives have been set up to end child marriage in Ethiopia. </a:t>
            </a:r>
          </a:p>
          <a:p>
            <a:pPr>
              <a:lnSpc>
                <a:spcPct val="90000"/>
              </a:lnSpc>
            </a:pPr>
            <a:endParaRPr lang="en-GB" sz="1600" dirty="0"/>
          </a:p>
          <a:p>
            <a:pPr>
              <a:lnSpc>
                <a:spcPct val="90000"/>
              </a:lnSpc>
            </a:pPr>
            <a:r>
              <a:rPr lang="en-GB" sz="1600" dirty="0"/>
              <a:t>The Family Code (revised in 2000) sets the minimum age of marriage at 18 years for boys and girls (Art. 7). </a:t>
            </a:r>
          </a:p>
          <a:p>
            <a:pPr>
              <a:lnSpc>
                <a:spcPct val="90000"/>
              </a:lnSpc>
            </a:pPr>
            <a:endParaRPr lang="en-GB" sz="1600" dirty="0"/>
          </a:p>
          <a:p>
            <a:pPr>
              <a:lnSpc>
                <a:spcPct val="90000"/>
              </a:lnSpc>
            </a:pPr>
            <a:r>
              <a:rPr lang="en-GB" sz="1600" dirty="0"/>
              <a:t>Article 648 of the Criminal code of 2005 criminalizes child marriage, The criminal code also criminalizes  early forced marriage (Art. 648).</a:t>
            </a:r>
          </a:p>
          <a:p>
            <a:pPr>
              <a:lnSpc>
                <a:spcPct val="90000"/>
              </a:lnSpc>
            </a:pPr>
            <a:endParaRPr lang="en-GB" sz="1600" dirty="0"/>
          </a:p>
          <a:p>
            <a:pPr>
              <a:lnSpc>
                <a:spcPct val="90000"/>
              </a:lnSpc>
            </a:pPr>
            <a:r>
              <a:rPr lang="en-GB" sz="1600" dirty="0"/>
              <a:t>On August 14</a:t>
            </a:r>
            <a:r>
              <a:rPr lang="en-GB" sz="1600" baseline="30000" dirty="0"/>
              <a:t>th</a:t>
            </a:r>
            <a:r>
              <a:rPr lang="en-GB" sz="1600" dirty="0"/>
              <a:t> 2019, </a:t>
            </a:r>
            <a:r>
              <a:rPr lang="en-GB" sz="1600" dirty="0" err="1"/>
              <a:t>MoWCY</a:t>
            </a:r>
            <a:r>
              <a:rPr lang="en-GB" sz="1600" dirty="0"/>
              <a:t> launched a National Costed Roadmap to End Child Marriage and Female Genital Mutilation/Cutting(2020-2024). </a:t>
            </a:r>
          </a:p>
          <a:p>
            <a:pPr>
              <a:lnSpc>
                <a:spcPct val="90000"/>
              </a:lnSpc>
            </a:pPr>
            <a:endParaRPr lang="en-GB" sz="1600" dirty="0"/>
          </a:p>
          <a:p>
            <a:pPr>
              <a:lnSpc>
                <a:spcPct val="90000"/>
              </a:lnSpc>
            </a:pPr>
            <a:r>
              <a:rPr lang="en-GB" sz="1600" dirty="0"/>
              <a:t>The Roadmap is an evidence-based, </a:t>
            </a:r>
            <a:r>
              <a:rPr lang="en-GB" sz="1600" dirty="0" err="1"/>
              <a:t>costed</a:t>
            </a:r>
            <a:r>
              <a:rPr lang="en-GB" sz="1600" dirty="0"/>
              <a:t> plan which outlines strategies, interventions and expected results towards the elimination of these harmful practices, an additional step forward in the country commitment to achieve the SDGs. </a:t>
            </a:r>
          </a:p>
          <a:p>
            <a:pPr>
              <a:lnSpc>
                <a:spcPct val="90000"/>
              </a:lnSpc>
            </a:pPr>
            <a:r>
              <a:rPr lang="en-GB" sz="1600" dirty="0"/>
              <a:t>In 2012, Ethiopia established the National Alliance to End Child Marriage and FGM</a:t>
            </a:r>
            <a:endParaRPr lang="en-US" sz="1600" dirty="0"/>
          </a:p>
          <a:p>
            <a:pPr>
              <a:lnSpc>
                <a:spcPct val="90000"/>
              </a:lnSpc>
            </a:pPr>
            <a:endParaRPr lang="en-US" sz="1600" dirty="0"/>
          </a:p>
          <a:p>
            <a:pPr>
              <a:lnSpc>
                <a:spcPct val="90000"/>
              </a:lnSpc>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sz="3300">
                <a:solidFill>
                  <a:srgbClr val="FFFFFF"/>
                </a:solidFill>
              </a:rPr>
              <a:t>CM and Poverty as drivers</a:t>
            </a: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284781" y="686862"/>
            <a:ext cx="5278194" cy="5475129"/>
          </a:xfrm>
        </p:spPr>
        <p:txBody>
          <a:bodyPr anchor="ctr">
            <a:normAutofit/>
          </a:bodyPr>
          <a:lstStyle/>
          <a:p>
            <a:pPr algn="just">
              <a:lnSpc>
                <a:spcPct val="90000"/>
              </a:lnSpc>
            </a:pPr>
            <a:r>
              <a:rPr lang="en-GB" sz="1800" dirty="0"/>
              <a:t>Child marriage is a complex problem, which takes different forms and results from the interplay of social, cultural, religious and economic factors</a:t>
            </a:r>
          </a:p>
          <a:p>
            <a:pPr algn="just">
              <a:lnSpc>
                <a:spcPct val="90000"/>
              </a:lnSpc>
            </a:pPr>
            <a:endParaRPr lang="en-GB" sz="1800" dirty="0"/>
          </a:p>
          <a:p>
            <a:pPr algn="just">
              <a:lnSpc>
                <a:spcPct val="90000"/>
              </a:lnSpc>
            </a:pPr>
            <a:r>
              <a:rPr lang="en-GB" sz="1800" dirty="0"/>
              <a:t>Economic hardship and poverty are critical drivers of child marriage in most parts of the country.</a:t>
            </a:r>
          </a:p>
          <a:p>
            <a:pPr algn="just">
              <a:lnSpc>
                <a:spcPct val="90000"/>
              </a:lnSpc>
            </a:pPr>
            <a:endParaRPr lang="en-GB" sz="1800" dirty="0"/>
          </a:p>
          <a:p>
            <a:pPr algn="just">
              <a:lnSpc>
                <a:spcPct val="90000"/>
              </a:lnSpc>
            </a:pPr>
            <a:r>
              <a:rPr lang="en-GB" sz="1800" dirty="0"/>
              <a:t>The relationship between poverty and child marriage is not always straightforward.</a:t>
            </a:r>
          </a:p>
          <a:p>
            <a:pPr algn="just">
              <a:lnSpc>
                <a:spcPct val="90000"/>
              </a:lnSpc>
            </a:pPr>
            <a:endParaRPr lang="en-GB" sz="1800" dirty="0"/>
          </a:p>
          <a:p>
            <a:pPr algn="just">
              <a:lnSpc>
                <a:spcPct val="90000"/>
              </a:lnSpc>
            </a:pPr>
            <a:r>
              <a:rPr lang="en-GB" sz="1800" dirty="0"/>
              <a:t>For the poorest and most vulnerable households, child marriage is key strategy for establishing economic security for the girl or coping mechanism for the family.</a:t>
            </a:r>
          </a:p>
          <a:p>
            <a:pPr algn="just">
              <a:lnSpc>
                <a:spcPct val="90000"/>
              </a:lnSpc>
            </a:pPr>
            <a:endParaRPr lang="en-GB" sz="1800" dirty="0"/>
          </a:p>
          <a:p>
            <a:pPr algn="just">
              <a:lnSpc>
                <a:spcPct val="90000"/>
              </a:lnSpc>
            </a:pPr>
            <a:r>
              <a:rPr lang="en-US" sz="1800" dirty="0"/>
              <a:t>Child marriage, often driven by poverty and supported by social norms and traditions</a:t>
            </a:r>
            <a:endParaRPr lang="en-GB"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GB" sz="3300">
                <a:solidFill>
                  <a:srgbClr val="FFFFFF"/>
                </a:solidFill>
              </a:rPr>
              <a:t>Drivers of child marriage in Ethiopia</a:t>
            </a:r>
            <a:endParaRPr lang="en-US" sz="330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284780" y="686862"/>
            <a:ext cx="5402019" cy="5475129"/>
          </a:xfrm>
        </p:spPr>
        <p:txBody>
          <a:bodyPr anchor="ctr">
            <a:normAutofit fontScale="92500" lnSpcReduction="10000"/>
          </a:bodyPr>
          <a:lstStyle/>
          <a:p>
            <a:pPr algn="just">
              <a:lnSpc>
                <a:spcPct val="90000"/>
              </a:lnSpc>
            </a:pPr>
            <a:r>
              <a:rPr lang="en-GB" sz="2100" dirty="0"/>
              <a:t>Poverty may serve as a “push factor” for child marriage in several ways: </a:t>
            </a:r>
          </a:p>
          <a:p>
            <a:pPr algn="just">
              <a:lnSpc>
                <a:spcPct val="90000"/>
              </a:lnSpc>
            </a:pPr>
            <a:endParaRPr lang="en-GB" sz="2100" dirty="0"/>
          </a:p>
          <a:p>
            <a:pPr marL="0" indent="0" algn="just">
              <a:lnSpc>
                <a:spcPct val="90000"/>
              </a:lnSpc>
              <a:buNone/>
            </a:pPr>
            <a:r>
              <a:rPr lang="en-GB" sz="2100" dirty="0"/>
              <a:t>1) pushing girls out of the household due to scarce resources and inability to provide for them, </a:t>
            </a:r>
          </a:p>
          <a:p>
            <a:pPr algn="just">
              <a:lnSpc>
                <a:spcPct val="90000"/>
              </a:lnSpc>
            </a:pPr>
            <a:endParaRPr lang="en-GB" sz="2100" dirty="0"/>
          </a:p>
          <a:p>
            <a:pPr marL="0" indent="0" algn="just">
              <a:lnSpc>
                <a:spcPct val="90000"/>
              </a:lnSpc>
              <a:buNone/>
            </a:pPr>
            <a:r>
              <a:rPr lang="en-GB" sz="2100" dirty="0"/>
              <a:t>2) providing an incentive to marry girls out of the household in order to receive bride price payments,</a:t>
            </a:r>
          </a:p>
          <a:p>
            <a:pPr algn="just">
              <a:lnSpc>
                <a:spcPct val="90000"/>
              </a:lnSpc>
            </a:pPr>
            <a:endParaRPr lang="en-GB" sz="2100" dirty="0"/>
          </a:p>
          <a:p>
            <a:pPr marL="0" indent="0" algn="just">
              <a:lnSpc>
                <a:spcPct val="90000"/>
              </a:lnSpc>
              <a:buNone/>
            </a:pPr>
            <a:r>
              <a:rPr lang="en-GB" sz="2100" dirty="0"/>
              <a:t> 3) creating an incentive to marry girls earlier as younger girls typically require the smallest dowries(18), or</a:t>
            </a:r>
          </a:p>
          <a:p>
            <a:pPr algn="just">
              <a:lnSpc>
                <a:spcPct val="90000"/>
              </a:lnSpc>
            </a:pPr>
            <a:endParaRPr lang="en-GB" sz="2100" dirty="0"/>
          </a:p>
          <a:p>
            <a:pPr marL="0" indent="0" algn="just">
              <a:lnSpc>
                <a:spcPct val="90000"/>
              </a:lnSpc>
              <a:buNone/>
            </a:pPr>
            <a:r>
              <a:rPr lang="en-GB" sz="2100" dirty="0"/>
              <a:t> 4) creating an environment with a lack of alternative education or employment opportunities. </a:t>
            </a:r>
          </a:p>
          <a:p>
            <a:pPr algn="just">
              <a:lnSpc>
                <a:spcPct val="90000"/>
              </a:lnSpc>
            </a:pPr>
            <a:endParaRPr lang="en-GB" sz="2100" dirty="0"/>
          </a:p>
          <a:p>
            <a:pPr marL="0" indent="0" algn="just">
              <a:lnSpc>
                <a:spcPct val="90000"/>
              </a:lnSpc>
              <a:buNone/>
            </a:pPr>
            <a:r>
              <a:rPr lang="en-GB" sz="2100" dirty="0"/>
              <a:t>5)Sometimes, adolescents themselves may initiate child marriage to escape intense wage labour necessitated by household poverty. </a:t>
            </a:r>
            <a:endParaRPr lang="en-US" sz="2100" dirty="0"/>
          </a:p>
          <a:p>
            <a:pPr>
              <a:lnSpc>
                <a:spcPct val="90000"/>
              </a:lnSpc>
            </a:pP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GB" sz="3300">
                <a:solidFill>
                  <a:srgbClr val="FFFFFF"/>
                </a:solidFill>
              </a:rPr>
              <a:t>Child marriage prevention initiatives</a:t>
            </a:r>
            <a:endParaRPr lang="en-US" sz="330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284781" y="686862"/>
            <a:ext cx="5278194" cy="5475129"/>
          </a:xfrm>
        </p:spPr>
        <p:txBody>
          <a:bodyPr anchor="ctr">
            <a:normAutofit fontScale="92500" lnSpcReduction="20000"/>
          </a:bodyPr>
          <a:lstStyle/>
          <a:p>
            <a:pPr marL="0" indent="0" algn="just">
              <a:buNone/>
            </a:pPr>
            <a:r>
              <a:rPr lang="en-GB" sz="2300" dirty="0"/>
              <a:t>The initiatives identified in the assessment generally consist of the following approaches:</a:t>
            </a:r>
          </a:p>
          <a:p>
            <a:pPr marL="0" indent="0" algn="just">
              <a:buNone/>
            </a:pPr>
            <a:endParaRPr lang="en-GB" sz="2300" dirty="0"/>
          </a:p>
          <a:p>
            <a:pPr marL="457200" indent="-457200" algn="just">
              <a:buAutoNum type="arabicParenR"/>
            </a:pPr>
            <a:r>
              <a:rPr lang="en-GB" sz="2300" dirty="0"/>
              <a:t>empowering girls with information, skills and support networks;</a:t>
            </a:r>
          </a:p>
          <a:p>
            <a:pPr marL="457200" indent="-457200" algn="just">
              <a:buAutoNum type="arabicParenR"/>
            </a:pPr>
            <a:endParaRPr lang="en-GB" sz="2300" dirty="0"/>
          </a:p>
          <a:p>
            <a:pPr marL="0" indent="0" algn="just">
              <a:buNone/>
            </a:pPr>
            <a:r>
              <a:rPr lang="en-GB" sz="2300" dirty="0"/>
              <a:t> 2) educating and mobilizing parents and community members;</a:t>
            </a:r>
          </a:p>
          <a:p>
            <a:pPr marL="0" indent="0" algn="just">
              <a:buNone/>
            </a:pPr>
            <a:r>
              <a:rPr lang="en-GB" sz="2300" dirty="0"/>
              <a:t> </a:t>
            </a:r>
          </a:p>
          <a:p>
            <a:pPr marL="0" indent="0" algn="just">
              <a:buNone/>
            </a:pPr>
            <a:r>
              <a:rPr lang="en-GB" sz="2300" dirty="0"/>
              <a:t>3) enhancing the accessibility and quality of formal schooling for girls; </a:t>
            </a:r>
          </a:p>
          <a:p>
            <a:pPr marL="0" indent="0" algn="just">
              <a:buNone/>
            </a:pPr>
            <a:endParaRPr lang="en-GB" sz="2300" dirty="0"/>
          </a:p>
          <a:p>
            <a:pPr marL="0" indent="0" algn="just">
              <a:buNone/>
            </a:pPr>
            <a:r>
              <a:rPr lang="en-GB" sz="2300" dirty="0"/>
              <a:t>4) offering economics support and incentives for girls and their families; and </a:t>
            </a:r>
          </a:p>
          <a:p>
            <a:pPr marL="0" indent="0" algn="just">
              <a:buNone/>
            </a:pPr>
            <a:endParaRPr lang="en-GB" sz="2300" dirty="0"/>
          </a:p>
          <a:p>
            <a:pPr marL="0" indent="0" algn="just">
              <a:buNone/>
            </a:pPr>
            <a:r>
              <a:rPr lang="en-GB" sz="2300" dirty="0"/>
              <a:t>5) fostering an enabling legal and policy framework</a:t>
            </a:r>
            <a:endParaRPr lang="en-US"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US" sz="3300">
                <a:solidFill>
                  <a:srgbClr val="FFFFFF"/>
                </a:solidFill>
              </a:rPr>
              <a:t>Social protection and Gender equality</a:t>
            </a: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284781" y="731519"/>
            <a:ext cx="5402020" cy="5430472"/>
          </a:xfrm>
        </p:spPr>
        <p:txBody>
          <a:bodyPr anchor="ctr">
            <a:normAutofit lnSpcReduction="10000"/>
          </a:bodyPr>
          <a:lstStyle/>
          <a:p>
            <a:pPr algn="just" fontAlgn="ctr">
              <a:lnSpc>
                <a:spcPct val="90000"/>
              </a:lnSpc>
            </a:pPr>
            <a:endParaRPr lang="en-GB" sz="1800" dirty="0"/>
          </a:p>
          <a:p>
            <a:pPr algn="just" fontAlgn="ctr">
              <a:lnSpc>
                <a:spcPct val="90000"/>
              </a:lnSpc>
            </a:pPr>
            <a:r>
              <a:rPr lang="en-GB" sz="1800" dirty="0"/>
              <a:t>The policy recognizes also vulnerabilities not only at the household level but also at individual level. </a:t>
            </a:r>
          </a:p>
          <a:p>
            <a:pPr algn="just" fontAlgn="ctr">
              <a:lnSpc>
                <a:spcPct val="90000"/>
              </a:lnSpc>
            </a:pPr>
            <a:endParaRPr lang="en-US" sz="1800" dirty="0"/>
          </a:p>
          <a:p>
            <a:pPr algn="just" fontAlgn="ctr">
              <a:lnSpc>
                <a:spcPct val="90000"/>
              </a:lnSpc>
            </a:pPr>
            <a:r>
              <a:rPr lang="en-GB" sz="1800" dirty="0"/>
              <a:t>It is also believed that lifting households from poverty means creating favourable environment for the growth and development of adolescents.</a:t>
            </a:r>
          </a:p>
          <a:p>
            <a:pPr algn="just" fontAlgn="ctr">
              <a:lnSpc>
                <a:spcPct val="90000"/>
              </a:lnSpc>
            </a:pPr>
            <a:endParaRPr lang="en-US" sz="1800" dirty="0"/>
          </a:p>
          <a:p>
            <a:pPr algn="just" fontAlgn="ctr">
              <a:lnSpc>
                <a:spcPct val="90000"/>
              </a:lnSpc>
            </a:pPr>
            <a:r>
              <a:rPr lang="en-GB" sz="1800" dirty="0"/>
              <a:t>A very progressive policy that explicitly understood the different living status of women and stated female heads, pregnant women, and women in marriage in the five focus areas of SP in Ethiopia:</a:t>
            </a:r>
          </a:p>
          <a:p>
            <a:pPr marL="0" indent="0" algn="just" fontAlgn="ctr">
              <a:lnSpc>
                <a:spcPct val="90000"/>
              </a:lnSpc>
              <a:buNone/>
            </a:pPr>
            <a:r>
              <a:rPr lang="en-GB" sz="1800" dirty="0"/>
              <a:t> </a:t>
            </a:r>
            <a:endParaRPr lang="en-US" sz="1800" dirty="0"/>
          </a:p>
          <a:p>
            <a:pPr algn="just" fontAlgn="ctr">
              <a:lnSpc>
                <a:spcPct val="90000"/>
              </a:lnSpc>
              <a:buFont typeface="Wingdings" panose="05000000000000000000" pitchFamily="2" charset="2"/>
              <a:buChar char="q"/>
            </a:pPr>
            <a:r>
              <a:rPr lang="en-US" sz="1800" dirty="0"/>
              <a:t>Promoting productive safety net  </a:t>
            </a:r>
          </a:p>
          <a:p>
            <a:pPr algn="just" fontAlgn="ctr">
              <a:lnSpc>
                <a:spcPct val="90000"/>
              </a:lnSpc>
              <a:buFont typeface="Wingdings" panose="05000000000000000000" pitchFamily="2" charset="2"/>
              <a:buChar char="q"/>
            </a:pPr>
            <a:r>
              <a:rPr lang="en-US" sz="1800" dirty="0"/>
              <a:t>Promoting and improving employment and livelihood</a:t>
            </a:r>
          </a:p>
          <a:p>
            <a:pPr algn="just" fontAlgn="ctr">
              <a:lnSpc>
                <a:spcPct val="90000"/>
              </a:lnSpc>
              <a:buFont typeface="Wingdings" panose="05000000000000000000" pitchFamily="2" charset="2"/>
              <a:buChar char="q"/>
            </a:pPr>
            <a:r>
              <a:rPr lang="en-US" sz="1800" dirty="0"/>
              <a:t>Promoting social insurance</a:t>
            </a:r>
          </a:p>
          <a:p>
            <a:pPr algn="just" fontAlgn="ctr">
              <a:lnSpc>
                <a:spcPct val="90000"/>
              </a:lnSpc>
              <a:buFont typeface="Wingdings" panose="05000000000000000000" pitchFamily="2" charset="2"/>
              <a:buChar char="q"/>
            </a:pPr>
            <a:r>
              <a:rPr lang="en-US" sz="1800" dirty="0"/>
              <a:t>Increasing equitable access to basic social services, and </a:t>
            </a:r>
          </a:p>
          <a:p>
            <a:pPr algn="just" fontAlgn="ctr">
              <a:lnSpc>
                <a:spcPct val="90000"/>
              </a:lnSpc>
              <a:buFont typeface="Wingdings" panose="05000000000000000000" pitchFamily="2" charset="2"/>
              <a:buChar char="q"/>
            </a:pPr>
            <a:r>
              <a:rPr lang="en-US" sz="1800" dirty="0"/>
              <a:t>Providing legal protection and support to those vulnerable to abuse and violence.</a:t>
            </a:r>
          </a:p>
          <a:p>
            <a:pPr>
              <a:lnSpc>
                <a:spcPct val="90000"/>
              </a:lnSpc>
            </a:pPr>
            <a:endParaRPr lang="en-US" sz="1800" dirty="0"/>
          </a:p>
          <a:p>
            <a:pPr>
              <a:lnSpc>
                <a:spcPct val="90000"/>
              </a:lnSpc>
            </a:pPr>
            <a:endParaRPr lang="en-US" sz="1800" dirty="0"/>
          </a:p>
          <a:p>
            <a:pPr>
              <a:lnSpc>
                <a:spcPct val="90000"/>
              </a:lnSpc>
            </a:pP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noEditPoints="1"/>
          </p:cNvSpPr>
          <p:nvPr>
            <p:ph type="title"/>
          </p:nvPr>
        </p:nvSpPr>
        <p:spPr>
          <a:xfrm>
            <a:off x="582930" y="731519"/>
            <a:ext cx="2133893" cy="3237579"/>
          </a:xfrm>
        </p:spPr>
        <p:txBody>
          <a:bodyPr>
            <a:normAutofit/>
          </a:bodyPr>
          <a:lstStyle/>
          <a:p>
            <a:r>
              <a:rPr lang="en-GB" sz="3300">
                <a:solidFill>
                  <a:srgbClr val="FFFFFF"/>
                </a:solidFill>
              </a:rPr>
              <a:t>Social Protection and Child Marriage</a:t>
            </a:r>
            <a:endParaRPr lang="en-US" sz="3300">
              <a:solidFill>
                <a:srgbClr val="FFFFFF"/>
              </a:solidFill>
            </a:endParaRPr>
          </a:p>
        </p:txBody>
      </p:sp>
      <p:sp>
        <p:nvSpPr>
          <p:cNvPr id="10" name="Rectangle 9"/>
          <p:cNvSpPr>
            <a:spLocks noGrp="1" noRot="1" noChangeAspect="1" noMove="1" noResize="1" noEditPoints="1" noAdjustHandles="1" noChangeArrowheads="1" noChangeShapeType="1" noTextEdit="1"/>
          </p:cNvSpPr>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a:spLocks noGrp="1" noRot="1" noChangeAspect="1" noMove="1" noResize="1" noEditPoints="1" noAdjustHandles="1" noChangeArrowheads="1" noChangeShapeType="1" noTextEdit="1"/>
          </p:cNvSpPr>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noEditPoints="1"/>
          </p:cNvSpPr>
          <p:nvPr>
            <p:ph idx="1"/>
          </p:nvPr>
        </p:nvSpPr>
        <p:spPr>
          <a:xfrm>
            <a:off x="3033451" y="685800"/>
            <a:ext cx="5529524" cy="5476191"/>
          </a:xfrm>
        </p:spPr>
        <p:txBody>
          <a:bodyPr anchor="ctr">
            <a:normAutofit/>
          </a:bodyPr>
          <a:lstStyle/>
          <a:p>
            <a:pPr algn="just"/>
            <a:r>
              <a:rPr lang="en-US" sz="2100" dirty="0"/>
              <a:t> Government strategies on the provision of  social protection packages are closely intertwined with gender equality, women empowerment and lifting out them from poverty.</a:t>
            </a:r>
          </a:p>
          <a:p>
            <a:pPr algn="just"/>
            <a:endParaRPr lang="en-US" sz="2100" dirty="0"/>
          </a:p>
          <a:p>
            <a:pPr algn="just"/>
            <a:r>
              <a:rPr lang="en-US" sz="2100" dirty="0"/>
              <a:t> Intervention mechanisms such as the government’s Food Security Programme and job creation packages in both urban and rural safety net programs attempt to protect and promote livelihoods of vulnerable women in rural and urban areas of Ethiopia.</a:t>
            </a:r>
          </a:p>
          <a:p>
            <a:pPr algn="just"/>
            <a:endParaRPr lang="en-US" sz="2100" dirty="0"/>
          </a:p>
          <a:p>
            <a:pPr algn="just"/>
            <a:r>
              <a:rPr lang="en-US" sz="2100" dirty="0"/>
              <a:t>Social protection creates an enabling environment for promoting the economic empowerment of the poor women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6" ma:contentTypeDescription="Create a new document." ma:contentTypeScope="" ma:versionID="dd4879290ff3192acbf48e0a3854f4bc">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992f135b1b0ee358122ca2aed803e9c7"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746EF-6003-48A7-A4D7-9F3AE4D84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8fe03-0a70-457d-be20-bb98c727e22e"/>
    <ds:schemaRef ds:uri="375af5b2-8cea-45d5-b184-d6c522a31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56EC6-B206-463D-BEF1-28881D2B6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405</TotalTime>
  <Words>1993</Words>
  <Application>Microsoft Office PowerPoint</Application>
  <PresentationFormat>On-screen Show (4:3)</PresentationFormat>
  <Paragraphs>169</Paragraphs>
  <Slides>25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Times New Roman</vt:lpstr>
      <vt:lpstr>Wingdings</vt:lpstr>
      <vt:lpstr>Office Theme</vt:lpstr>
      <vt:lpstr>1_Office Theme</vt:lpstr>
      <vt:lpstr>PowerPoint Presentation</vt:lpstr>
      <vt:lpstr>Situation, Legislations, policies and Initiatives to curb Child Marriage in Ethiopia </vt:lpstr>
      <vt:lpstr>Situation of CM in Ethiopia</vt:lpstr>
      <vt:lpstr>Legal and Strategic framework </vt:lpstr>
      <vt:lpstr>CM and Poverty as drivers</vt:lpstr>
      <vt:lpstr>Drivers of child marriage in Ethiopia</vt:lpstr>
      <vt:lpstr>Child marriage prevention initiatives</vt:lpstr>
      <vt:lpstr>Social protection and Gender equality</vt:lpstr>
      <vt:lpstr>Social Protection and Child Marriage</vt:lpstr>
      <vt:lpstr>Social Protection and Child Marriage</vt:lpstr>
      <vt:lpstr>Key pillars of the Road map strategy</vt:lpstr>
      <vt:lpstr>PSNP vs. Child Marriage   Niches of opportunities to curb child marriage in Ethiopia  </vt:lpstr>
      <vt:lpstr>PSNP vs. Child Marriage    Background-Pre-PSNP-5  </vt:lpstr>
      <vt:lpstr>What we learnt from the Cash Plus PSNP  </vt:lpstr>
      <vt:lpstr>What is new in PSNP-5?  </vt:lpstr>
      <vt:lpstr>Cont. What is new in PSNP-5 </vt:lpstr>
      <vt:lpstr>What is new in PSNP-5?.... </vt:lpstr>
      <vt:lpstr>What is new in PSNP-5?  </vt:lpstr>
      <vt:lpstr>What key messages prescribed in PSNP-5 SBCC? </vt:lpstr>
      <vt:lpstr>What limitations/drawbacks PSNP in relation to CM? </vt:lpstr>
      <vt:lpstr>Session on Child marriage</vt:lpstr>
      <vt:lpstr>Session on Child marriage</vt:lpstr>
      <vt:lpstr>Conclusion  </vt:lpstr>
      <vt:lpstr>Cont.  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Laia Surralles Solsona</cp:lastModifiedBy>
  <cp:revision>27</cp:revision>
  <dcterms:created xsi:type="dcterms:W3CDTF">2022-07-24T09:36:57Z</dcterms:created>
  <dcterms:modified xsi:type="dcterms:W3CDTF">2022-07-28T10:48:42Z</dcterms:modified>
</cp:coreProperties>
</file>