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3"/>
  </p:sldMasterIdLst>
  <p:sldIdLst>
    <p:sldId id="256" r:id="rId4"/>
    <p:sldId id="257" r:id="rId5"/>
    <p:sldId id="258" r:id="rId6"/>
    <p:sldId id="259" r:id="rId7"/>
    <p:sldId id="260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394" autoAdjust="0"/>
  </p:normalViewPr>
  <p:slideViewPr>
    <p:cSldViewPr snapToGrid="0" showGuides="1">
      <p:cViewPr varScale="1">
        <p:scale>
          <a:sx n="79" d="100"/>
          <a:sy n="79" d="100"/>
        </p:scale>
        <p:origin x="850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microsoft.com/office/2016/11/relationships/changesInfo" Target="changesInfos/changesInfo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ia Surralles Solsona" userId="5b079a50-c30e-426c-81c1-9a1baf43d982" providerId="ADAL" clId="{E941E62F-D84C-43A7-9D17-CFDB81B44F81}"/>
    <pc:docChg chg="modShowInfo">
      <pc:chgData name="Laia Surralles Solsona" userId="5b079a50-c30e-426c-81c1-9a1baf43d982" providerId="ADAL" clId="{E941E62F-D84C-43A7-9D17-CFDB81B44F81}" dt="2022-07-28T10:49:00.843" v="1" actId="2744"/>
      <pc:docMkLst>
        <pc:docMk/>
      </pc:docMkLst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6020C3-666A-4577-B175-A789EB028303}" type="doc">
      <dgm:prSet loTypeId="urn:microsoft.com/office/officeart/2005/8/layout/pyramid1" loCatId="pyramid" qsTypeId="urn:microsoft.com/office/officeart/2005/8/quickstyle/simple3" qsCatId="simple" csTypeId="urn:microsoft.com/office/officeart/2005/8/colors/accent3_5" csCatId="accent3" phldr="1"/>
      <dgm:spPr/>
    </dgm:pt>
    <dgm:pt modelId="{084266B0-3169-444C-8954-06F03781FE54}">
      <dgm:prSet phldrT="[Text]" custT="1"/>
      <dgm:spPr/>
      <dgm:t>
        <a:bodyPr/>
        <a:lstStyle/>
        <a:p>
          <a:r>
            <a:rPr lang="en-US" sz="1600" dirty="0"/>
            <a:t>State</a:t>
          </a:r>
        </a:p>
      </dgm:t>
    </dgm:pt>
    <dgm:pt modelId="{72BF080F-E54D-48B4-A166-E556676351D2}" type="parTrans" cxnId="{75673CFF-F413-4E0D-9847-41B1A37FBB46}">
      <dgm:prSet/>
      <dgm:spPr/>
      <dgm:t>
        <a:bodyPr/>
        <a:lstStyle/>
        <a:p>
          <a:endParaRPr lang="en-US" sz="1400"/>
        </a:p>
      </dgm:t>
    </dgm:pt>
    <dgm:pt modelId="{6A3BC216-1A1C-48AE-A935-972A532479DA}" type="sibTrans" cxnId="{75673CFF-F413-4E0D-9847-41B1A37FBB46}">
      <dgm:prSet/>
      <dgm:spPr/>
      <dgm:t>
        <a:bodyPr/>
        <a:lstStyle/>
        <a:p>
          <a:endParaRPr lang="en-US" sz="1400"/>
        </a:p>
      </dgm:t>
    </dgm:pt>
    <dgm:pt modelId="{5B739942-F350-4F03-96E3-50DC5E412F7E}">
      <dgm:prSet phldrT="[Text]" custT="1"/>
      <dgm:spPr/>
      <dgm:t>
        <a:bodyPr/>
        <a:lstStyle/>
        <a:p>
          <a:r>
            <a:rPr lang="en-US" sz="1800" dirty="0"/>
            <a:t>District</a:t>
          </a:r>
        </a:p>
      </dgm:t>
    </dgm:pt>
    <dgm:pt modelId="{D058827E-602D-4748-8877-2F812E277F77}" type="parTrans" cxnId="{6479C531-D18C-4935-9C3F-2BA9EE3FD513}">
      <dgm:prSet/>
      <dgm:spPr/>
      <dgm:t>
        <a:bodyPr/>
        <a:lstStyle/>
        <a:p>
          <a:endParaRPr lang="en-US" sz="1400"/>
        </a:p>
      </dgm:t>
    </dgm:pt>
    <dgm:pt modelId="{566DA0CA-BC53-4301-824C-D75B9F3EFCBC}" type="sibTrans" cxnId="{6479C531-D18C-4935-9C3F-2BA9EE3FD513}">
      <dgm:prSet/>
      <dgm:spPr/>
      <dgm:t>
        <a:bodyPr/>
        <a:lstStyle/>
        <a:p>
          <a:endParaRPr lang="en-US" sz="1400"/>
        </a:p>
      </dgm:t>
    </dgm:pt>
    <dgm:pt modelId="{AAA96E90-8C5D-4BA7-8DB2-4B899400F9D2}">
      <dgm:prSet phldrT="[Text]" custT="1"/>
      <dgm:spPr/>
      <dgm:t>
        <a:bodyPr/>
        <a:lstStyle/>
        <a:p>
          <a:r>
            <a:rPr lang="en-US" sz="1600" dirty="0"/>
            <a:t>Subdivisions / Blocks</a:t>
          </a:r>
        </a:p>
      </dgm:t>
    </dgm:pt>
    <dgm:pt modelId="{985267AD-2EAF-4B10-8394-39F57FC9751B}" type="parTrans" cxnId="{9D1BCF3A-CADF-4BFA-A5AF-AB2F6E2A4671}">
      <dgm:prSet/>
      <dgm:spPr/>
      <dgm:t>
        <a:bodyPr/>
        <a:lstStyle/>
        <a:p>
          <a:endParaRPr lang="en-US" sz="1400"/>
        </a:p>
      </dgm:t>
    </dgm:pt>
    <dgm:pt modelId="{4E76C4CC-EF51-4116-8747-3C72A0024D3B}" type="sibTrans" cxnId="{9D1BCF3A-CADF-4BFA-A5AF-AB2F6E2A4671}">
      <dgm:prSet/>
      <dgm:spPr/>
      <dgm:t>
        <a:bodyPr/>
        <a:lstStyle/>
        <a:p>
          <a:endParaRPr lang="en-US" sz="1400"/>
        </a:p>
      </dgm:t>
    </dgm:pt>
    <dgm:pt modelId="{DC66B5EB-3A9C-4402-A7B6-B4459FF7CDC8}">
      <dgm:prSet custT="1"/>
      <dgm:spPr/>
      <dgm:t>
        <a:bodyPr/>
        <a:lstStyle/>
        <a:p>
          <a:r>
            <a:rPr lang="en-US" sz="1600" dirty="0"/>
            <a:t>Educational Institutions</a:t>
          </a:r>
        </a:p>
      </dgm:t>
    </dgm:pt>
    <dgm:pt modelId="{9908443F-4A19-4D6C-A188-CDB64C8B526D}" type="parTrans" cxnId="{3B2C5568-EFA2-4B02-B0F9-62CD783E6793}">
      <dgm:prSet/>
      <dgm:spPr/>
      <dgm:t>
        <a:bodyPr/>
        <a:lstStyle/>
        <a:p>
          <a:endParaRPr lang="en-US"/>
        </a:p>
      </dgm:t>
    </dgm:pt>
    <dgm:pt modelId="{F8C74B9D-EAC2-471A-9EA6-2E8E96538241}" type="sibTrans" cxnId="{3B2C5568-EFA2-4B02-B0F9-62CD783E6793}">
      <dgm:prSet/>
      <dgm:spPr/>
      <dgm:t>
        <a:bodyPr/>
        <a:lstStyle/>
        <a:p>
          <a:endParaRPr lang="en-US"/>
        </a:p>
      </dgm:t>
    </dgm:pt>
    <dgm:pt modelId="{2A5260CE-34D2-4DA9-8325-BDC7562FBF53}" type="pres">
      <dgm:prSet presAssocID="{086020C3-666A-4577-B175-A789EB028303}" presName="Name0" presStyleCnt="0">
        <dgm:presLayoutVars>
          <dgm:dir/>
          <dgm:animLvl val="lvl"/>
          <dgm:resizeHandles val="exact"/>
        </dgm:presLayoutVars>
      </dgm:prSet>
      <dgm:spPr/>
    </dgm:pt>
    <dgm:pt modelId="{F4D8B2F5-A086-4D7F-B89D-98A3D9C0C14E}" type="pres">
      <dgm:prSet presAssocID="{084266B0-3169-444C-8954-06F03781FE54}" presName="Name8" presStyleCnt="0"/>
      <dgm:spPr/>
    </dgm:pt>
    <dgm:pt modelId="{856DF392-A94C-46BE-86CA-94DB00DB3E36}" type="pres">
      <dgm:prSet presAssocID="{084266B0-3169-444C-8954-06F03781FE54}" presName="level" presStyleLbl="node1" presStyleIdx="0" presStyleCnt="4" custScaleY="155122">
        <dgm:presLayoutVars>
          <dgm:chMax val="1"/>
          <dgm:bulletEnabled val="1"/>
        </dgm:presLayoutVars>
      </dgm:prSet>
      <dgm:spPr/>
    </dgm:pt>
    <dgm:pt modelId="{FE2912FD-B67A-462E-8818-E4C5F0D29002}" type="pres">
      <dgm:prSet presAssocID="{084266B0-3169-444C-8954-06F03781FE5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2B0E5BA9-8FFF-49A9-B870-3468B7F4E4EE}" type="pres">
      <dgm:prSet presAssocID="{5B739942-F350-4F03-96E3-50DC5E412F7E}" presName="Name8" presStyleCnt="0"/>
      <dgm:spPr/>
    </dgm:pt>
    <dgm:pt modelId="{03B97FD6-EEB9-4327-9FA0-83A41C62251E}" type="pres">
      <dgm:prSet presAssocID="{5B739942-F350-4F03-96E3-50DC5E412F7E}" presName="level" presStyleLbl="node1" presStyleIdx="1" presStyleCnt="4">
        <dgm:presLayoutVars>
          <dgm:chMax val="1"/>
          <dgm:bulletEnabled val="1"/>
        </dgm:presLayoutVars>
      </dgm:prSet>
      <dgm:spPr/>
    </dgm:pt>
    <dgm:pt modelId="{D3A5E9B1-52FF-4B2E-AD65-33643B2BF49A}" type="pres">
      <dgm:prSet presAssocID="{5B739942-F350-4F03-96E3-50DC5E412F7E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4B203B9-5C0D-433F-90EF-5030B8DA9514}" type="pres">
      <dgm:prSet presAssocID="{AAA96E90-8C5D-4BA7-8DB2-4B899400F9D2}" presName="Name8" presStyleCnt="0"/>
      <dgm:spPr/>
    </dgm:pt>
    <dgm:pt modelId="{441CA5A3-E52C-4F24-BEBF-4E6744E2FD19}" type="pres">
      <dgm:prSet presAssocID="{AAA96E90-8C5D-4BA7-8DB2-4B899400F9D2}" presName="level" presStyleLbl="node1" presStyleIdx="2" presStyleCnt="4">
        <dgm:presLayoutVars>
          <dgm:chMax val="1"/>
          <dgm:bulletEnabled val="1"/>
        </dgm:presLayoutVars>
      </dgm:prSet>
      <dgm:spPr/>
    </dgm:pt>
    <dgm:pt modelId="{F7E1125B-2DFC-4B70-A43C-3E3875D45C7C}" type="pres">
      <dgm:prSet presAssocID="{AAA96E90-8C5D-4BA7-8DB2-4B899400F9D2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E5C6750E-9095-4750-9B43-146536D20151}" type="pres">
      <dgm:prSet presAssocID="{DC66B5EB-3A9C-4402-A7B6-B4459FF7CDC8}" presName="Name8" presStyleCnt="0"/>
      <dgm:spPr/>
    </dgm:pt>
    <dgm:pt modelId="{95986A8C-E906-4A94-BCD2-DD03FC2162D4}" type="pres">
      <dgm:prSet presAssocID="{DC66B5EB-3A9C-4402-A7B6-B4459FF7CDC8}" presName="level" presStyleLbl="node1" presStyleIdx="3" presStyleCnt="4" custLinFactNeighborX="1565" custLinFactNeighborY="-1240">
        <dgm:presLayoutVars>
          <dgm:chMax val="1"/>
          <dgm:bulletEnabled val="1"/>
        </dgm:presLayoutVars>
      </dgm:prSet>
      <dgm:spPr/>
    </dgm:pt>
    <dgm:pt modelId="{F16DB39D-7902-47D9-86DD-15E05050F537}" type="pres">
      <dgm:prSet presAssocID="{DC66B5EB-3A9C-4402-A7B6-B4459FF7CDC8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006F7C19-97E1-4FB0-9855-F164601E7FEB}" type="presOf" srcId="{DC66B5EB-3A9C-4402-A7B6-B4459FF7CDC8}" destId="{F16DB39D-7902-47D9-86DD-15E05050F537}" srcOrd="1" destOrd="0" presId="urn:microsoft.com/office/officeart/2005/8/layout/pyramid1"/>
    <dgm:cxn modelId="{E5B15D22-CF00-43DE-AC5E-CE5B21459103}" type="presOf" srcId="{086020C3-666A-4577-B175-A789EB028303}" destId="{2A5260CE-34D2-4DA9-8325-BDC7562FBF53}" srcOrd="0" destOrd="0" presId="urn:microsoft.com/office/officeart/2005/8/layout/pyramid1"/>
    <dgm:cxn modelId="{6479C531-D18C-4935-9C3F-2BA9EE3FD513}" srcId="{086020C3-666A-4577-B175-A789EB028303}" destId="{5B739942-F350-4F03-96E3-50DC5E412F7E}" srcOrd="1" destOrd="0" parTransId="{D058827E-602D-4748-8877-2F812E277F77}" sibTransId="{566DA0CA-BC53-4301-824C-D75B9F3EFCBC}"/>
    <dgm:cxn modelId="{01EF2538-0D66-47FC-AC6F-B55DABDCD316}" type="presOf" srcId="{AAA96E90-8C5D-4BA7-8DB2-4B899400F9D2}" destId="{441CA5A3-E52C-4F24-BEBF-4E6744E2FD19}" srcOrd="0" destOrd="0" presId="urn:microsoft.com/office/officeart/2005/8/layout/pyramid1"/>
    <dgm:cxn modelId="{9D1BCF3A-CADF-4BFA-A5AF-AB2F6E2A4671}" srcId="{086020C3-666A-4577-B175-A789EB028303}" destId="{AAA96E90-8C5D-4BA7-8DB2-4B899400F9D2}" srcOrd="2" destOrd="0" parTransId="{985267AD-2EAF-4B10-8394-39F57FC9751B}" sibTransId="{4E76C4CC-EF51-4116-8747-3C72A0024D3B}"/>
    <dgm:cxn modelId="{7CC1673E-246B-4673-8170-5939DD8699F5}" type="presOf" srcId="{DC66B5EB-3A9C-4402-A7B6-B4459FF7CDC8}" destId="{95986A8C-E906-4A94-BCD2-DD03FC2162D4}" srcOrd="0" destOrd="0" presId="urn:microsoft.com/office/officeart/2005/8/layout/pyramid1"/>
    <dgm:cxn modelId="{3B2C5568-EFA2-4B02-B0F9-62CD783E6793}" srcId="{086020C3-666A-4577-B175-A789EB028303}" destId="{DC66B5EB-3A9C-4402-A7B6-B4459FF7CDC8}" srcOrd="3" destOrd="0" parTransId="{9908443F-4A19-4D6C-A188-CDB64C8B526D}" sibTransId="{F8C74B9D-EAC2-471A-9EA6-2E8E96538241}"/>
    <dgm:cxn modelId="{D67BD14E-C34F-4793-9707-A75315FA3756}" type="presOf" srcId="{AAA96E90-8C5D-4BA7-8DB2-4B899400F9D2}" destId="{F7E1125B-2DFC-4B70-A43C-3E3875D45C7C}" srcOrd="1" destOrd="0" presId="urn:microsoft.com/office/officeart/2005/8/layout/pyramid1"/>
    <dgm:cxn modelId="{3A78D176-D3C3-4004-BCCD-133A44D13B92}" type="presOf" srcId="{5B739942-F350-4F03-96E3-50DC5E412F7E}" destId="{D3A5E9B1-52FF-4B2E-AD65-33643B2BF49A}" srcOrd="1" destOrd="0" presId="urn:microsoft.com/office/officeart/2005/8/layout/pyramid1"/>
    <dgm:cxn modelId="{CF3159BC-0370-465E-8287-315A03BBBDD5}" type="presOf" srcId="{084266B0-3169-444C-8954-06F03781FE54}" destId="{FE2912FD-B67A-462E-8818-E4C5F0D29002}" srcOrd="1" destOrd="0" presId="urn:microsoft.com/office/officeart/2005/8/layout/pyramid1"/>
    <dgm:cxn modelId="{F34F15C7-251C-4B84-97A6-2EB7DA5F421F}" type="presOf" srcId="{5B739942-F350-4F03-96E3-50DC5E412F7E}" destId="{03B97FD6-EEB9-4327-9FA0-83A41C62251E}" srcOrd="0" destOrd="0" presId="urn:microsoft.com/office/officeart/2005/8/layout/pyramid1"/>
    <dgm:cxn modelId="{2AB018DD-02F4-443B-929C-F1C94C00C764}" type="presOf" srcId="{084266B0-3169-444C-8954-06F03781FE54}" destId="{856DF392-A94C-46BE-86CA-94DB00DB3E36}" srcOrd="0" destOrd="0" presId="urn:microsoft.com/office/officeart/2005/8/layout/pyramid1"/>
    <dgm:cxn modelId="{75673CFF-F413-4E0D-9847-41B1A37FBB46}" srcId="{086020C3-666A-4577-B175-A789EB028303}" destId="{084266B0-3169-444C-8954-06F03781FE54}" srcOrd="0" destOrd="0" parTransId="{72BF080F-E54D-48B4-A166-E556676351D2}" sibTransId="{6A3BC216-1A1C-48AE-A935-972A532479DA}"/>
    <dgm:cxn modelId="{8727C903-BE7E-4AD1-8524-B29894F6F4B9}" type="presParOf" srcId="{2A5260CE-34D2-4DA9-8325-BDC7562FBF53}" destId="{F4D8B2F5-A086-4D7F-B89D-98A3D9C0C14E}" srcOrd="0" destOrd="0" presId="urn:microsoft.com/office/officeart/2005/8/layout/pyramid1"/>
    <dgm:cxn modelId="{505040AF-6CFD-48E3-B4B1-BDED5463A3D6}" type="presParOf" srcId="{F4D8B2F5-A086-4D7F-B89D-98A3D9C0C14E}" destId="{856DF392-A94C-46BE-86CA-94DB00DB3E36}" srcOrd="0" destOrd="0" presId="urn:microsoft.com/office/officeart/2005/8/layout/pyramid1"/>
    <dgm:cxn modelId="{A041ED1C-A738-4B1F-AC40-D9BE73A8F4B3}" type="presParOf" srcId="{F4D8B2F5-A086-4D7F-B89D-98A3D9C0C14E}" destId="{FE2912FD-B67A-462E-8818-E4C5F0D29002}" srcOrd="1" destOrd="0" presId="urn:microsoft.com/office/officeart/2005/8/layout/pyramid1"/>
    <dgm:cxn modelId="{6D428977-ED9E-49B4-8EA6-6C9A4882B08A}" type="presParOf" srcId="{2A5260CE-34D2-4DA9-8325-BDC7562FBF53}" destId="{2B0E5BA9-8FFF-49A9-B870-3468B7F4E4EE}" srcOrd="1" destOrd="0" presId="urn:microsoft.com/office/officeart/2005/8/layout/pyramid1"/>
    <dgm:cxn modelId="{D0752F87-0377-4FA3-95F0-16C4D694851B}" type="presParOf" srcId="{2B0E5BA9-8FFF-49A9-B870-3468B7F4E4EE}" destId="{03B97FD6-EEB9-4327-9FA0-83A41C62251E}" srcOrd="0" destOrd="0" presId="urn:microsoft.com/office/officeart/2005/8/layout/pyramid1"/>
    <dgm:cxn modelId="{CD2072E4-A783-4636-8A45-84BC77D21A23}" type="presParOf" srcId="{2B0E5BA9-8FFF-49A9-B870-3468B7F4E4EE}" destId="{D3A5E9B1-52FF-4B2E-AD65-33643B2BF49A}" srcOrd="1" destOrd="0" presId="urn:microsoft.com/office/officeart/2005/8/layout/pyramid1"/>
    <dgm:cxn modelId="{E4580514-64F8-49A3-9562-4B3C96BA2280}" type="presParOf" srcId="{2A5260CE-34D2-4DA9-8325-BDC7562FBF53}" destId="{B4B203B9-5C0D-433F-90EF-5030B8DA9514}" srcOrd="2" destOrd="0" presId="urn:microsoft.com/office/officeart/2005/8/layout/pyramid1"/>
    <dgm:cxn modelId="{6BBAF382-3D75-4436-8B32-3D0E6C6D2B50}" type="presParOf" srcId="{B4B203B9-5C0D-433F-90EF-5030B8DA9514}" destId="{441CA5A3-E52C-4F24-BEBF-4E6744E2FD19}" srcOrd="0" destOrd="0" presId="urn:microsoft.com/office/officeart/2005/8/layout/pyramid1"/>
    <dgm:cxn modelId="{8B89871A-6246-4BBA-AFD2-A4484C30B359}" type="presParOf" srcId="{B4B203B9-5C0D-433F-90EF-5030B8DA9514}" destId="{F7E1125B-2DFC-4B70-A43C-3E3875D45C7C}" srcOrd="1" destOrd="0" presId="urn:microsoft.com/office/officeart/2005/8/layout/pyramid1"/>
    <dgm:cxn modelId="{245695D3-2BF9-4987-986A-B8FF7958FC78}" type="presParOf" srcId="{2A5260CE-34D2-4DA9-8325-BDC7562FBF53}" destId="{E5C6750E-9095-4750-9B43-146536D20151}" srcOrd="3" destOrd="0" presId="urn:microsoft.com/office/officeart/2005/8/layout/pyramid1"/>
    <dgm:cxn modelId="{1E73C78F-242C-44EF-9B1F-D627CE31359D}" type="presParOf" srcId="{E5C6750E-9095-4750-9B43-146536D20151}" destId="{95986A8C-E906-4A94-BCD2-DD03FC2162D4}" srcOrd="0" destOrd="0" presId="urn:microsoft.com/office/officeart/2005/8/layout/pyramid1"/>
    <dgm:cxn modelId="{23DD9B2F-95A7-4B78-9A05-9BD7CADBD1AF}" type="presParOf" srcId="{E5C6750E-9095-4750-9B43-146536D20151}" destId="{F16DB39D-7902-47D9-86DD-15E05050F537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6DF392-A94C-46BE-86CA-94DB00DB3E36}">
      <dsp:nvSpPr>
        <dsp:cNvPr id="0" name=""/>
        <dsp:cNvSpPr/>
      </dsp:nvSpPr>
      <dsp:spPr>
        <a:xfrm>
          <a:off x="1202496" y="0"/>
          <a:ext cx="1243557" cy="1302338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3">
                <a:alpha val="90000"/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State</a:t>
          </a:r>
        </a:p>
      </dsp:txBody>
      <dsp:txXfrm>
        <a:off x="1202496" y="0"/>
        <a:ext cx="1243557" cy="1302338"/>
      </dsp:txXfrm>
    </dsp:sp>
    <dsp:sp modelId="{03B97FD6-EEB9-4327-9FA0-83A41C62251E}">
      <dsp:nvSpPr>
        <dsp:cNvPr id="0" name=""/>
        <dsp:cNvSpPr/>
      </dsp:nvSpPr>
      <dsp:spPr>
        <a:xfrm>
          <a:off x="801664" y="1302338"/>
          <a:ext cx="2045222" cy="839557"/>
        </a:xfrm>
        <a:prstGeom prst="trapezoid">
          <a:avLst>
            <a:gd name="adj" fmla="val 47743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13333"/>
                <a:tint val="65000"/>
                <a:shade val="92000"/>
                <a:satMod val="130000"/>
              </a:schemeClr>
            </a:gs>
            <a:gs pos="45000">
              <a:schemeClr val="accent3">
                <a:alpha val="90000"/>
                <a:hueOff val="0"/>
                <a:satOff val="0"/>
                <a:lumOff val="0"/>
                <a:alphaOff val="-13333"/>
                <a:tint val="60000"/>
                <a:shade val="99000"/>
                <a:satMod val="12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13333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District</a:t>
          </a:r>
        </a:p>
      </dsp:txBody>
      <dsp:txXfrm>
        <a:off x="1159578" y="1302338"/>
        <a:ext cx="1329394" cy="839557"/>
      </dsp:txXfrm>
    </dsp:sp>
    <dsp:sp modelId="{441CA5A3-E52C-4F24-BEBF-4E6744E2FD19}">
      <dsp:nvSpPr>
        <dsp:cNvPr id="0" name=""/>
        <dsp:cNvSpPr/>
      </dsp:nvSpPr>
      <dsp:spPr>
        <a:xfrm>
          <a:off x="400832" y="2141895"/>
          <a:ext cx="2846886" cy="839557"/>
        </a:xfrm>
        <a:prstGeom prst="trapezoid">
          <a:avLst>
            <a:gd name="adj" fmla="val 47743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26667"/>
                <a:tint val="65000"/>
                <a:shade val="92000"/>
                <a:satMod val="130000"/>
              </a:schemeClr>
            </a:gs>
            <a:gs pos="45000">
              <a:schemeClr val="accent3">
                <a:alpha val="90000"/>
                <a:hueOff val="0"/>
                <a:satOff val="0"/>
                <a:lumOff val="0"/>
                <a:alphaOff val="-26667"/>
                <a:tint val="60000"/>
                <a:shade val="99000"/>
                <a:satMod val="12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26667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Subdivisions / Blocks</a:t>
          </a:r>
        </a:p>
      </dsp:txBody>
      <dsp:txXfrm>
        <a:off x="899037" y="2141895"/>
        <a:ext cx="1850476" cy="839557"/>
      </dsp:txXfrm>
    </dsp:sp>
    <dsp:sp modelId="{95986A8C-E906-4A94-BCD2-DD03FC2162D4}">
      <dsp:nvSpPr>
        <dsp:cNvPr id="0" name=""/>
        <dsp:cNvSpPr/>
      </dsp:nvSpPr>
      <dsp:spPr>
        <a:xfrm>
          <a:off x="0" y="2971042"/>
          <a:ext cx="3648550" cy="839557"/>
        </a:xfrm>
        <a:prstGeom prst="trapezoid">
          <a:avLst>
            <a:gd name="adj" fmla="val 47743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40000"/>
                <a:tint val="65000"/>
                <a:shade val="92000"/>
                <a:satMod val="130000"/>
              </a:schemeClr>
            </a:gs>
            <a:gs pos="45000">
              <a:schemeClr val="accent3">
                <a:alpha val="90000"/>
                <a:hueOff val="0"/>
                <a:satOff val="0"/>
                <a:lumOff val="0"/>
                <a:alphaOff val="-40000"/>
                <a:tint val="60000"/>
                <a:shade val="99000"/>
                <a:satMod val="12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4000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Educational Institutions</a:t>
          </a:r>
        </a:p>
      </dsp:txBody>
      <dsp:txXfrm>
        <a:off x="638496" y="2971042"/>
        <a:ext cx="2371558" cy="8395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BAE3-488E-400B-AD43-439205C8F207}" type="datetimeFigureOut">
              <a:rPr lang="en-IN" smtClean="0"/>
              <a:t>28-07-2022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D39B-29A6-4054-87B5-FB50A42C0808}" type="slidenum">
              <a:rPr lang="en-IN" smtClean="0"/>
              <a:t>‹#›</a:t>
            </a:fld>
            <a:endParaRPr lang="en-IN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348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BAE3-488E-400B-AD43-439205C8F207}" type="datetimeFigureOut">
              <a:rPr lang="en-IN" smtClean="0"/>
              <a:t>28-07-2022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D39B-29A6-4054-87B5-FB50A42C08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15516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BAE3-488E-400B-AD43-439205C8F207}" type="datetimeFigureOut">
              <a:rPr lang="en-IN" smtClean="0"/>
              <a:t>28-07-2022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D39B-29A6-4054-87B5-FB50A42C08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6962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BAE3-488E-400B-AD43-439205C8F207}" type="datetimeFigureOut">
              <a:rPr lang="en-IN" smtClean="0"/>
              <a:t>28-07-2022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D39B-29A6-4054-87B5-FB50A42C08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6951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BAE3-488E-400B-AD43-439205C8F207}" type="datetimeFigureOut">
              <a:rPr lang="en-IN" smtClean="0"/>
              <a:t>28-07-2022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D39B-29A6-4054-87B5-FB50A42C0808}" type="slidenum">
              <a:rPr lang="en-IN" smtClean="0"/>
              <a:t>‹#›</a:t>
            </a:fld>
            <a:endParaRPr lang="en-IN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3410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BAE3-488E-400B-AD43-439205C8F207}" type="datetimeFigureOut">
              <a:rPr lang="en-IN" smtClean="0"/>
              <a:t>28-07-2022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D39B-29A6-4054-87B5-FB50A42C08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85292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05840" y="300050"/>
            <a:ext cx="10058400" cy="95531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9827" y="1550706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286988"/>
            <a:ext cx="4937760" cy="358210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550706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286988"/>
            <a:ext cx="4937760" cy="35821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BAE3-488E-400B-AD43-439205C8F207}" type="datetimeFigureOut">
              <a:rPr lang="en-IN" smtClean="0"/>
              <a:t>28-07-2022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D39B-29A6-4054-87B5-FB50A42C08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19907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BAE3-488E-400B-AD43-439205C8F207}" type="datetimeFigureOut">
              <a:rPr lang="en-IN" smtClean="0"/>
              <a:t>28-07-2022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D39B-29A6-4054-87B5-FB50A42C08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3697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BAE3-488E-400B-AD43-439205C8F207}" type="datetimeFigureOut">
              <a:rPr lang="en-IN" smtClean="0"/>
              <a:t>28-07-2022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D39B-29A6-4054-87B5-FB50A42C08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8922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C5EBAE3-488E-400B-AD43-439205C8F207}" type="datetimeFigureOut">
              <a:rPr lang="en-IN" smtClean="0"/>
              <a:t>28-07-2022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5D39B-29A6-4054-87B5-FB50A42C08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1659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BAE3-488E-400B-AD43-439205C8F207}" type="datetimeFigureOut">
              <a:rPr lang="en-IN" smtClean="0"/>
              <a:t>28-07-2022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5D39B-29A6-4054-87B5-FB50A42C08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1283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327119"/>
            <a:ext cx="10058400" cy="78898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205162"/>
            <a:ext cx="10058400" cy="466393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C5EBAE3-488E-400B-AD43-439205C8F207}" type="datetimeFigureOut">
              <a:rPr lang="en-IN" smtClean="0"/>
              <a:t>28-07-2022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A95D39B-29A6-4054-87B5-FB50A42C0808}" type="slidenum">
              <a:rPr lang="en-IN" smtClean="0"/>
              <a:t>‹#›</a:t>
            </a:fld>
            <a:endParaRPr lang="en-IN"/>
          </a:p>
        </p:txBody>
      </p:sp>
      <p:cxnSp>
        <p:nvCxnSpPr>
          <p:cNvPr id="10" name="Straight Connector 9"/>
          <p:cNvCxnSpPr/>
          <p:nvPr/>
        </p:nvCxnSpPr>
        <p:spPr>
          <a:xfrm>
            <a:off x="1110947" y="1146176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867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Kanyashree Prakalpa</a:t>
            </a:r>
            <a:endParaRPr lang="en-IN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Priyanka Deb, WBCS (EXE)</a:t>
            </a:r>
          </a:p>
          <a:p>
            <a:r>
              <a:rPr lang="en-US" dirty="0"/>
              <a:t>Department of Women &amp; Child Development &amp; Social welfare</a:t>
            </a:r>
          </a:p>
          <a:p>
            <a:r>
              <a:rPr lang="en-US" dirty="0"/>
              <a:t>Government of West Bengal, India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94519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Theory of Change</a:t>
            </a:r>
            <a:endParaRPr lang="en-IN" dirty="0"/>
          </a:p>
        </p:txBody>
      </p:sp>
      <p:sp>
        <p:nvSpPr>
          <p:cNvPr id="24" name="TextBox 23"/>
          <p:cNvSpPr txBox="1"/>
          <p:nvPr/>
        </p:nvSpPr>
        <p:spPr>
          <a:xfrm>
            <a:off x="8878888" y="6042973"/>
            <a:ext cx="2590800" cy="5222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97" dirty="0">
                <a:latin typeface="+mn-lt"/>
                <a:cs typeface="Arial" charset="0"/>
              </a:rPr>
              <a:t>Aligned to the</a:t>
            </a:r>
          </a:p>
          <a:p>
            <a:pPr>
              <a:defRPr/>
            </a:pPr>
            <a:r>
              <a:rPr lang="en-US" sz="1397" dirty="0">
                <a:latin typeface="+mn-lt"/>
                <a:cs typeface="Arial" charset="0"/>
              </a:rPr>
              <a:t>Sustainable Development Goals</a:t>
            </a:r>
            <a:endParaRPr lang="en-IN" sz="1397" dirty="0">
              <a:latin typeface="+mn-lt"/>
              <a:cs typeface="Arial" charset="0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8578850" y="2463161"/>
            <a:ext cx="3136900" cy="1860550"/>
          </a:xfrm>
          <a:prstGeom prst="ellipse">
            <a:avLst/>
          </a:prstGeom>
          <a:solidFill>
            <a:srgbClr val="39B4E1"/>
          </a:solidFill>
        </p:spPr>
        <p:txBody>
          <a:bodyPr>
            <a:spAutoFit/>
          </a:bodyPr>
          <a:lstStyle/>
          <a:p>
            <a:pPr marL="115598" indent="-115598" algn="ctr">
              <a:defRPr/>
            </a:pPr>
            <a:r>
              <a:rPr lang="en-US" sz="2000" dirty="0">
                <a:latin typeface="+mn-lt"/>
                <a:cs typeface="Arial" charset="0"/>
              </a:rPr>
              <a:t>Empowering girls families, community and society</a:t>
            </a:r>
          </a:p>
        </p:txBody>
      </p:sp>
      <p:sp>
        <p:nvSpPr>
          <p:cNvPr id="26" name="Curved Up Arrow 25"/>
          <p:cNvSpPr/>
          <p:nvPr/>
        </p:nvSpPr>
        <p:spPr>
          <a:xfrm>
            <a:off x="8695875" y="3558766"/>
            <a:ext cx="3148876" cy="1010193"/>
          </a:xfrm>
          <a:prstGeom prst="curvedUpArrow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94">
              <a:solidFill>
                <a:schemeClr val="tx1"/>
              </a:solidFill>
            </a:endParaRPr>
          </a:p>
        </p:txBody>
      </p:sp>
      <p:sp>
        <p:nvSpPr>
          <p:cNvPr id="27" name="Curved Up Arrow 26"/>
          <p:cNvSpPr/>
          <p:nvPr/>
        </p:nvSpPr>
        <p:spPr>
          <a:xfrm rot="10800000">
            <a:off x="8414931" y="2345024"/>
            <a:ext cx="3148876" cy="1048111"/>
          </a:xfrm>
          <a:prstGeom prst="curvedUpArrow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94">
              <a:solidFill>
                <a:schemeClr val="tx1"/>
              </a:solidFill>
            </a:endParaRPr>
          </a:p>
        </p:txBody>
      </p:sp>
      <p:sp>
        <p:nvSpPr>
          <p:cNvPr id="28" name="Pentagon 27"/>
          <p:cNvSpPr/>
          <p:nvPr/>
        </p:nvSpPr>
        <p:spPr>
          <a:xfrm>
            <a:off x="623888" y="3498211"/>
            <a:ext cx="2281237" cy="1541462"/>
          </a:xfrm>
          <a:prstGeom prst="homePlate">
            <a:avLst>
              <a:gd name="adj" fmla="val 25446"/>
            </a:avLst>
          </a:prstGeom>
          <a:noFill/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pc="10" dirty="0">
                <a:solidFill>
                  <a:schemeClr val="tx1"/>
                </a:solidFill>
              </a:rPr>
              <a:t>Cash Plus interventions</a:t>
            </a:r>
          </a:p>
        </p:txBody>
      </p:sp>
      <p:sp>
        <p:nvSpPr>
          <p:cNvPr id="29" name="Pentagon 28"/>
          <p:cNvSpPr/>
          <p:nvPr/>
        </p:nvSpPr>
        <p:spPr>
          <a:xfrm>
            <a:off x="623888" y="1574161"/>
            <a:ext cx="2241550" cy="1541462"/>
          </a:xfrm>
          <a:prstGeom prst="homePlate">
            <a:avLst>
              <a:gd name="adj" fmla="val 25446"/>
            </a:avLst>
          </a:prstGeom>
          <a:noFill/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pc="10" dirty="0">
                <a:solidFill>
                  <a:schemeClr val="tx1"/>
                </a:solidFill>
              </a:rPr>
              <a:t>Two – staged </a:t>
            </a:r>
            <a:r>
              <a:rPr lang="en-US" u="sng" spc="10" dirty="0">
                <a:solidFill>
                  <a:schemeClr val="tx1"/>
                </a:solidFill>
              </a:rPr>
              <a:t>Conditional </a:t>
            </a:r>
            <a:r>
              <a:rPr lang="en-US" spc="10" dirty="0">
                <a:solidFill>
                  <a:schemeClr val="tx1"/>
                </a:solidFill>
              </a:rPr>
              <a:t>Cash Transfers</a:t>
            </a:r>
          </a:p>
        </p:txBody>
      </p:sp>
      <p:sp>
        <p:nvSpPr>
          <p:cNvPr id="30" name="Pentagon 29"/>
          <p:cNvSpPr/>
          <p:nvPr/>
        </p:nvSpPr>
        <p:spPr>
          <a:xfrm>
            <a:off x="3017838" y="3036248"/>
            <a:ext cx="2782887" cy="1546225"/>
          </a:xfrm>
          <a:prstGeom prst="homePlate">
            <a:avLst>
              <a:gd name="adj" fmla="val 25446"/>
            </a:avLst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600" spc="10" dirty="0">
                <a:solidFill>
                  <a:schemeClr val="tx1"/>
                </a:solidFill>
              </a:rPr>
              <a:t>Positive changes in perceptions, attitudes and aspirations of girls and their families</a:t>
            </a:r>
          </a:p>
        </p:txBody>
      </p:sp>
      <p:sp>
        <p:nvSpPr>
          <p:cNvPr id="31" name="Pentagon 30"/>
          <p:cNvSpPr/>
          <p:nvPr/>
        </p:nvSpPr>
        <p:spPr>
          <a:xfrm>
            <a:off x="3017838" y="4692011"/>
            <a:ext cx="2782887" cy="1539875"/>
          </a:xfrm>
          <a:prstGeom prst="homePlate">
            <a:avLst>
              <a:gd name="adj" fmla="val 25446"/>
            </a:avLst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600" spc="10" dirty="0">
                <a:solidFill>
                  <a:schemeClr val="tx1"/>
                </a:solidFill>
              </a:rPr>
              <a:t>An enabling environment which encourages girls and women participation on equal terms</a:t>
            </a:r>
          </a:p>
        </p:txBody>
      </p:sp>
      <p:sp>
        <p:nvSpPr>
          <p:cNvPr id="32" name="Pentagon 31"/>
          <p:cNvSpPr/>
          <p:nvPr/>
        </p:nvSpPr>
        <p:spPr>
          <a:xfrm>
            <a:off x="3028950" y="1374136"/>
            <a:ext cx="2771775" cy="1544637"/>
          </a:xfrm>
          <a:prstGeom prst="homePlate">
            <a:avLst>
              <a:gd name="adj" fmla="val 25446"/>
            </a:avLst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12431" indent="-112431">
              <a:buFont typeface="Arial" panose="020B0604020202020204" pitchFamily="34" charset="0"/>
              <a:buChar char="•"/>
              <a:defRPr/>
            </a:pPr>
            <a:r>
              <a:rPr lang="en-US" sz="1600" spc="10" dirty="0">
                <a:solidFill>
                  <a:schemeClr val="tx1"/>
                </a:solidFill>
              </a:rPr>
              <a:t>Prevention of child marriage</a:t>
            </a:r>
          </a:p>
          <a:p>
            <a:pPr marL="112431" indent="-112431">
              <a:buFont typeface="Arial" panose="020B0604020202020204" pitchFamily="34" charset="0"/>
              <a:buChar char="•"/>
              <a:defRPr/>
            </a:pPr>
            <a:r>
              <a:rPr lang="en-US" sz="1600" spc="10" dirty="0">
                <a:solidFill>
                  <a:schemeClr val="tx1"/>
                </a:solidFill>
              </a:rPr>
              <a:t>Completion of school education</a:t>
            </a:r>
          </a:p>
          <a:p>
            <a:pPr marL="112431" indent="-112431">
              <a:buFont typeface="Arial" panose="020B0604020202020204" pitchFamily="34" charset="0"/>
              <a:buChar char="•"/>
              <a:defRPr/>
            </a:pPr>
            <a:r>
              <a:rPr lang="en-US" sz="1600" spc="10" dirty="0">
                <a:solidFill>
                  <a:schemeClr val="tx1"/>
                </a:solidFill>
              </a:rPr>
              <a:t>Financial inclusion</a:t>
            </a:r>
          </a:p>
        </p:txBody>
      </p:sp>
      <p:sp>
        <p:nvSpPr>
          <p:cNvPr id="33" name="Pentagon 32"/>
          <p:cNvSpPr/>
          <p:nvPr/>
        </p:nvSpPr>
        <p:spPr>
          <a:xfrm>
            <a:off x="6011863" y="1328098"/>
            <a:ext cx="2387600" cy="1200150"/>
          </a:xfrm>
          <a:prstGeom prst="homePlate">
            <a:avLst>
              <a:gd name="adj" fmla="val 25446"/>
            </a:avLst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600" spc="10" dirty="0">
                <a:solidFill>
                  <a:schemeClr val="tx1"/>
                </a:solidFill>
              </a:rPr>
              <a:t>Improved educational attainment and voice in family and society</a:t>
            </a:r>
          </a:p>
        </p:txBody>
      </p:sp>
      <p:sp>
        <p:nvSpPr>
          <p:cNvPr id="34" name="Pentagon 33"/>
          <p:cNvSpPr/>
          <p:nvPr/>
        </p:nvSpPr>
        <p:spPr>
          <a:xfrm>
            <a:off x="6024563" y="2571111"/>
            <a:ext cx="2387600" cy="1198562"/>
          </a:xfrm>
          <a:prstGeom prst="homePlate">
            <a:avLst>
              <a:gd name="adj" fmla="val 25446"/>
            </a:avLst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600" spc="10" dirty="0">
                <a:solidFill>
                  <a:schemeClr val="tx1"/>
                </a:solidFill>
              </a:rPr>
              <a:t>Reduced risk of maternal and child ill-health and mortality</a:t>
            </a:r>
          </a:p>
        </p:txBody>
      </p:sp>
      <p:sp>
        <p:nvSpPr>
          <p:cNvPr id="35" name="Pentagon 34"/>
          <p:cNvSpPr/>
          <p:nvPr/>
        </p:nvSpPr>
        <p:spPr>
          <a:xfrm>
            <a:off x="6024563" y="3769673"/>
            <a:ext cx="2387600" cy="1196975"/>
          </a:xfrm>
          <a:prstGeom prst="homePlate">
            <a:avLst>
              <a:gd name="adj" fmla="val 25446"/>
            </a:avLst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600" spc="10" dirty="0">
                <a:solidFill>
                  <a:schemeClr val="tx1"/>
                </a:solidFill>
              </a:rPr>
              <a:t>Reduced risk of violence, abuse and exploitation</a:t>
            </a:r>
          </a:p>
        </p:txBody>
      </p:sp>
      <p:sp>
        <p:nvSpPr>
          <p:cNvPr id="36" name="Pentagon 35"/>
          <p:cNvSpPr/>
          <p:nvPr/>
        </p:nvSpPr>
        <p:spPr>
          <a:xfrm>
            <a:off x="6024563" y="5039673"/>
            <a:ext cx="2390775" cy="1196975"/>
          </a:xfrm>
          <a:prstGeom prst="homePlate">
            <a:avLst>
              <a:gd name="adj" fmla="val 25446"/>
            </a:avLst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600" spc="10" dirty="0">
                <a:solidFill>
                  <a:schemeClr val="tx1"/>
                </a:solidFill>
              </a:rPr>
              <a:t>Socio-economic inclusion and gender equity</a:t>
            </a:r>
          </a:p>
        </p:txBody>
      </p:sp>
      <p:sp>
        <p:nvSpPr>
          <p:cNvPr id="37" name="Heptagon 36"/>
          <p:cNvSpPr/>
          <p:nvPr/>
        </p:nvSpPr>
        <p:spPr>
          <a:xfrm>
            <a:off x="196850" y="1374136"/>
            <a:ext cx="531813" cy="496887"/>
          </a:xfrm>
          <a:prstGeom prst="heptagon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94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Heptagon 37"/>
          <p:cNvSpPr/>
          <p:nvPr/>
        </p:nvSpPr>
        <p:spPr>
          <a:xfrm>
            <a:off x="193675" y="3372798"/>
            <a:ext cx="531813" cy="495300"/>
          </a:xfrm>
          <a:prstGeom prst="heptagon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94" dirty="0">
                <a:solidFill>
                  <a:schemeClr val="tx1"/>
                </a:solidFill>
              </a:rPr>
              <a:t>2</a:t>
            </a:r>
          </a:p>
        </p:txBody>
      </p:sp>
      <p:pic>
        <p:nvPicPr>
          <p:cNvPr id="39" name="Picture 3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1138" y="5392098"/>
            <a:ext cx="912812" cy="91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534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Transfers - Coverage</a:t>
            </a:r>
            <a:endParaRPr lang="en-IN" dirty="0"/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0" y="1544804"/>
            <a:ext cx="12192000" cy="4062413"/>
            <a:chOff x="50457" y="1081706"/>
            <a:chExt cx="12192000" cy="4062600"/>
          </a:xfrm>
        </p:grpSpPr>
        <p:pic>
          <p:nvPicPr>
            <p:cNvPr id="4" name="Picture 1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457" y="1081706"/>
              <a:ext cx="6803136" cy="40618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1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38209" y="1081706"/>
              <a:ext cx="6804248" cy="4062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Rectangle 5"/>
          <p:cNvSpPr/>
          <p:nvPr/>
        </p:nvSpPr>
        <p:spPr>
          <a:xfrm>
            <a:off x="7766050" y="2349661"/>
            <a:ext cx="3849688" cy="1262068"/>
          </a:xfrm>
          <a:prstGeom prst="rect">
            <a:avLst/>
          </a:prstGeom>
          <a:solidFill>
            <a:srgbClr val="F96A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600"/>
              </a:spcBef>
              <a:defRPr/>
            </a:pPr>
            <a:r>
              <a:rPr lang="en-US" sz="2800" b="1" dirty="0"/>
              <a:t>78.14 lakh</a:t>
            </a:r>
          </a:p>
          <a:p>
            <a:pPr algn="ctr">
              <a:spcBef>
                <a:spcPts val="600"/>
              </a:spcBef>
              <a:defRPr/>
            </a:pPr>
            <a:r>
              <a:rPr lang="en-US" sz="2800" b="1" dirty="0"/>
              <a:t>Kanyashree girls enrolled</a:t>
            </a:r>
          </a:p>
        </p:txBody>
      </p:sp>
      <p:sp>
        <p:nvSpPr>
          <p:cNvPr id="7" name="Rectangle 6"/>
          <p:cNvSpPr/>
          <p:nvPr/>
        </p:nvSpPr>
        <p:spPr>
          <a:xfrm>
            <a:off x="7751763" y="3840329"/>
            <a:ext cx="3863975" cy="1044187"/>
          </a:xfrm>
          <a:prstGeom prst="rect">
            <a:avLst/>
          </a:prstGeom>
          <a:solidFill>
            <a:srgbClr val="F96A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600"/>
              </a:spcBef>
              <a:defRPr/>
            </a:pPr>
            <a:r>
              <a:rPr lang="en-IN" sz="2800" dirty="0"/>
              <a:t>18,183</a:t>
            </a:r>
            <a:endParaRPr lang="en-US" sz="2800" b="1" dirty="0"/>
          </a:p>
          <a:p>
            <a:pPr algn="ctr">
              <a:spcBef>
                <a:spcPts val="600"/>
              </a:spcBef>
              <a:defRPr/>
            </a:pPr>
            <a:r>
              <a:rPr lang="en-US" sz="2800" b="1" dirty="0"/>
              <a:t>Educational institutions</a:t>
            </a:r>
          </a:p>
        </p:txBody>
      </p:sp>
      <p:sp>
        <p:nvSpPr>
          <p:cNvPr id="8" name="Rectangle 7"/>
          <p:cNvSpPr/>
          <p:nvPr/>
        </p:nvSpPr>
        <p:spPr>
          <a:xfrm>
            <a:off x="7751763" y="5138904"/>
            <a:ext cx="3790950" cy="935038"/>
          </a:xfrm>
          <a:prstGeom prst="rect">
            <a:avLst/>
          </a:prstGeom>
          <a:solidFill>
            <a:srgbClr val="F96A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600"/>
              </a:spcBef>
              <a:defRPr/>
            </a:pPr>
            <a:r>
              <a:rPr lang="en-US" sz="2800" b="1" dirty="0">
                <a:solidFill>
                  <a:schemeClr val="bg1"/>
                </a:solidFill>
              </a:rPr>
              <a:t>Budget in Rs. Crore</a:t>
            </a:r>
          </a:p>
          <a:p>
            <a:pPr algn="ctr">
              <a:spcBef>
                <a:spcPts val="600"/>
              </a:spcBef>
              <a:defRPr/>
            </a:pPr>
            <a:r>
              <a:rPr lang="en-US" sz="2800" b="1" dirty="0">
                <a:solidFill>
                  <a:schemeClr val="bg1"/>
                </a:solidFill>
              </a:rPr>
              <a:t>12598.19</a:t>
            </a:r>
          </a:p>
        </p:txBody>
      </p:sp>
      <p:sp>
        <p:nvSpPr>
          <p:cNvPr id="9" name="Pentagon 8"/>
          <p:cNvSpPr/>
          <p:nvPr/>
        </p:nvSpPr>
        <p:spPr>
          <a:xfrm>
            <a:off x="924356" y="1544063"/>
            <a:ext cx="2241550" cy="1541462"/>
          </a:xfrm>
          <a:prstGeom prst="homePlate">
            <a:avLst>
              <a:gd name="adj" fmla="val 25446"/>
            </a:avLst>
          </a:prstGeom>
          <a:solidFill>
            <a:schemeClr val="bg1"/>
          </a:solidFill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pc="10" dirty="0">
                <a:solidFill>
                  <a:schemeClr val="tx1"/>
                </a:solidFill>
              </a:rPr>
              <a:t>Two – staged </a:t>
            </a:r>
            <a:r>
              <a:rPr lang="en-US" u="sng" spc="10" dirty="0">
                <a:solidFill>
                  <a:schemeClr val="tx1"/>
                </a:solidFill>
              </a:rPr>
              <a:t>Conditional </a:t>
            </a:r>
            <a:r>
              <a:rPr lang="en-US" spc="10" dirty="0">
                <a:solidFill>
                  <a:schemeClr val="tx1"/>
                </a:solidFill>
              </a:rPr>
              <a:t>Cash Transfers</a:t>
            </a:r>
          </a:p>
        </p:txBody>
      </p:sp>
      <p:sp>
        <p:nvSpPr>
          <p:cNvPr id="10" name="Heptagon 9"/>
          <p:cNvSpPr/>
          <p:nvPr/>
        </p:nvSpPr>
        <p:spPr>
          <a:xfrm>
            <a:off x="497318" y="1344038"/>
            <a:ext cx="531813" cy="496887"/>
          </a:xfrm>
          <a:prstGeom prst="hept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94" dirty="0">
                <a:solidFill>
                  <a:schemeClr val="tx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463985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Plus – Activities and Coverage </a:t>
            </a:r>
            <a:endParaRPr lang="en-IN" dirty="0"/>
          </a:p>
        </p:txBody>
      </p:sp>
      <p:sp>
        <p:nvSpPr>
          <p:cNvPr id="5" name="Pentagon 4"/>
          <p:cNvSpPr/>
          <p:nvPr/>
        </p:nvSpPr>
        <p:spPr>
          <a:xfrm>
            <a:off x="618040" y="2712860"/>
            <a:ext cx="2281237" cy="1541462"/>
          </a:xfrm>
          <a:prstGeom prst="homePlate">
            <a:avLst>
              <a:gd name="adj" fmla="val 25446"/>
            </a:avLst>
          </a:prstGeom>
          <a:noFill/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pc="10" dirty="0">
                <a:solidFill>
                  <a:schemeClr val="tx1"/>
                </a:solidFill>
              </a:rPr>
              <a:t>Cash Plus interventions</a:t>
            </a:r>
          </a:p>
        </p:txBody>
      </p:sp>
      <p:sp>
        <p:nvSpPr>
          <p:cNvPr id="6" name="Heptagon 5"/>
          <p:cNvSpPr/>
          <p:nvPr/>
        </p:nvSpPr>
        <p:spPr>
          <a:xfrm>
            <a:off x="187827" y="2587447"/>
            <a:ext cx="531813" cy="495300"/>
          </a:xfrm>
          <a:prstGeom prst="heptagon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94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" name="Rectangle 6"/>
          <p:cNvSpPr/>
          <p:nvPr/>
        </p:nvSpPr>
        <p:spPr>
          <a:xfrm>
            <a:off x="4883948" y="1760145"/>
            <a:ext cx="1537063" cy="12860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8,000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Educational Institutions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883948" y="4043570"/>
            <a:ext cx="1567543" cy="127970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</a:rPr>
              <a:t>1,19,481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Community Centres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125983" y="3136226"/>
            <a:ext cx="1117601" cy="84970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Girls Groups</a:t>
            </a:r>
            <a:endParaRPr lang="en-IN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9" idx="3"/>
            <a:endCxn id="7" idx="1"/>
          </p:cNvCxnSpPr>
          <p:nvPr/>
        </p:nvCxnSpPr>
        <p:spPr>
          <a:xfrm flipV="1">
            <a:off x="4243584" y="2403178"/>
            <a:ext cx="640364" cy="11579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9" idx="3"/>
            <a:endCxn id="8" idx="1"/>
          </p:cNvCxnSpPr>
          <p:nvPr/>
        </p:nvCxnSpPr>
        <p:spPr>
          <a:xfrm>
            <a:off x="4243584" y="3561081"/>
            <a:ext cx="640364" cy="11223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6850416" y="1430006"/>
            <a:ext cx="5009487" cy="47524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60735" indent="-160735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schemeClr val="tx1"/>
                </a:solidFill>
              </a:rPr>
              <a:t>In Schools</a:t>
            </a:r>
          </a:p>
          <a:p>
            <a:pPr marL="617935" lvl="1" indent="-160735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Kanyashree Clubs</a:t>
            </a:r>
          </a:p>
          <a:p>
            <a:pPr marL="617935" lvl="1" indent="-160735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Awareness generation</a:t>
            </a:r>
          </a:p>
          <a:p>
            <a:pPr marL="617935" lvl="1" indent="-160735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Exposure visits to public institutions (bank, police stations, administrative offices etc.)</a:t>
            </a:r>
          </a:p>
          <a:p>
            <a:pPr marL="617935" lvl="1" indent="-160735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Sports &amp; Games</a:t>
            </a:r>
          </a:p>
          <a:p>
            <a:pPr marL="617935" lvl="1" indent="-160735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Skill Development</a:t>
            </a:r>
          </a:p>
          <a:p>
            <a:pPr marL="160735" indent="-160735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schemeClr val="tx1"/>
                </a:solidFill>
              </a:rPr>
              <a:t>In Community (SAG-KP Convergence Programme) </a:t>
            </a:r>
          </a:p>
          <a:p>
            <a:pPr marL="617935" lvl="1" indent="-160735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Kishori Samooh</a:t>
            </a:r>
          </a:p>
          <a:p>
            <a:pPr marL="617935" lvl="1" indent="-160735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Awareness on Nutrition and Health, Adolescent Reproductive &amp; Sexual Health, Life Skills education</a:t>
            </a:r>
          </a:p>
          <a:p>
            <a:pPr marL="617935" lvl="1" indent="-160735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Health Check-up and Referrals</a:t>
            </a:r>
          </a:p>
        </p:txBody>
      </p:sp>
    </p:spTree>
    <p:extLst>
      <p:ext uri="{BB962C8B-B14F-4D97-AF65-F5344CB8AC3E}">
        <p14:creationId xmlns:p14="http://schemas.microsoft.com/office/powerpoint/2010/main" val="2719808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West Bengal: Location, Size &amp;Diversity</a:t>
            </a:r>
            <a:endParaRPr lang="en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0633055"/>
              </p:ext>
            </p:extLst>
          </p:nvPr>
        </p:nvGraphicFramePr>
        <p:xfrm>
          <a:off x="743470" y="1454619"/>
          <a:ext cx="5166010" cy="4474868"/>
        </p:xfrm>
        <a:graphic>
          <a:graphicData uri="http://schemas.openxmlformats.org/drawingml/2006/table">
            <a:tbl>
              <a:tblPr/>
              <a:tblGrid>
                <a:gridCol w="22726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429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IN" sz="1800" dirty="0">
                          <a:solidFill>
                            <a:srgbClr val="000000"/>
                          </a:solidFill>
                          <a:effectLst/>
                        </a:rPr>
                        <a:t>Population</a:t>
                      </a:r>
                    </a:p>
                  </a:txBody>
                  <a:tcPr marL="161003" marR="0" marT="43737" marB="43737" anchor="ctr">
                    <a:lnL w="12700" cap="flat" cmpd="sng" algn="ctr">
                      <a:solidFill>
                        <a:srgbClr val="B021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004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B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B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0F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IN" sz="1800" dirty="0">
                          <a:solidFill>
                            <a:srgbClr val="000000"/>
                          </a:solidFill>
                          <a:effectLst/>
                        </a:rPr>
                        <a:t>91 Million</a:t>
                      </a:r>
                      <a:r>
                        <a:rPr lang="en-IN" sz="1800" baseline="0" dirty="0">
                          <a:solidFill>
                            <a:srgbClr val="000000"/>
                          </a:solidFill>
                          <a:effectLst/>
                        </a:rPr>
                        <a:t> (2011)</a:t>
                      </a:r>
                      <a:endParaRPr lang="en-IN" sz="18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61003" marR="0" marT="43737" marB="43737" anchor="ctr">
                    <a:lnL w="12700" cap="flat" cmpd="sng" algn="ctr">
                      <a:solidFill>
                        <a:srgbClr val="4004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03B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3B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3B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0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31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IN" sz="1800" dirty="0">
                          <a:solidFill>
                            <a:srgbClr val="000000"/>
                          </a:solidFill>
                          <a:effectLst/>
                        </a:rPr>
                        <a:t>Density</a:t>
                      </a:r>
                    </a:p>
                  </a:txBody>
                  <a:tcPr marL="161003" marR="0" marT="43737" marB="43737" anchor="ctr">
                    <a:lnL w="12700" cap="flat" cmpd="sng" algn="ctr">
                      <a:solidFill>
                        <a:srgbClr val="B021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004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B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B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0F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IN" sz="1800" dirty="0">
                          <a:solidFill>
                            <a:srgbClr val="000000"/>
                          </a:solidFill>
                          <a:effectLst/>
                        </a:rPr>
                        <a:t>1,000/km2 (2,700/</a:t>
                      </a:r>
                      <a:r>
                        <a:rPr lang="en-IN" sz="1800" dirty="0" err="1">
                          <a:solidFill>
                            <a:srgbClr val="000000"/>
                          </a:solidFill>
                          <a:effectLst/>
                        </a:rPr>
                        <a:t>sq</a:t>
                      </a:r>
                      <a:r>
                        <a:rPr lang="en-IN" sz="1800">
                          <a:solidFill>
                            <a:srgbClr val="000000"/>
                          </a:solidFill>
                          <a:effectLst/>
                        </a:rPr>
                        <a:t> miles)</a:t>
                      </a:r>
                      <a:endParaRPr lang="en-IN" sz="18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61003" marR="0" marT="43737" marB="43737" anchor="ctr">
                    <a:lnL w="12700" cap="flat" cmpd="sng" algn="ctr">
                      <a:solidFill>
                        <a:srgbClr val="4004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03B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3B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3B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0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60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IN" sz="1800" dirty="0">
                          <a:solidFill>
                            <a:srgbClr val="000000"/>
                          </a:solidFill>
                          <a:effectLst/>
                        </a:rPr>
                        <a:t>Highest Density</a:t>
                      </a:r>
                    </a:p>
                  </a:txBody>
                  <a:tcPr marL="161003" marR="0" marT="43737" marB="43737" anchor="ctr">
                    <a:lnL w="12700" cap="flat" cmpd="sng" algn="ctr">
                      <a:solidFill>
                        <a:srgbClr val="B021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004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B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B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0F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IN" sz="1800" dirty="0">
                          <a:solidFill>
                            <a:srgbClr val="000000"/>
                          </a:solidFill>
                          <a:effectLst/>
                        </a:rPr>
                        <a:t>Kolkata (24,306)</a:t>
                      </a:r>
                    </a:p>
                  </a:txBody>
                  <a:tcPr marL="161003" marR="0" marT="43737" marB="43737" anchor="ctr">
                    <a:lnL w="12700" cap="flat" cmpd="sng" algn="ctr">
                      <a:solidFill>
                        <a:srgbClr val="4004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03B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3B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3B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0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31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IN" sz="1800" dirty="0">
                          <a:solidFill>
                            <a:srgbClr val="000000"/>
                          </a:solidFill>
                          <a:effectLst/>
                        </a:rPr>
                        <a:t>Urban %</a:t>
                      </a:r>
                    </a:p>
                  </a:txBody>
                  <a:tcPr marL="161003" marR="0" marT="43737" marB="43737" anchor="ctr">
                    <a:lnL w="12700" cap="flat" cmpd="sng" algn="ctr">
                      <a:solidFill>
                        <a:srgbClr val="B021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004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B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B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0F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IN" sz="1800" dirty="0">
                          <a:solidFill>
                            <a:srgbClr val="000000"/>
                          </a:solidFill>
                          <a:effectLst/>
                        </a:rPr>
                        <a:t>31.87</a:t>
                      </a:r>
                    </a:p>
                  </a:txBody>
                  <a:tcPr marL="161003" marR="0" marT="43737" marB="43737" anchor="ctr">
                    <a:lnL w="12700" cap="flat" cmpd="sng" algn="ctr">
                      <a:solidFill>
                        <a:srgbClr val="4004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03B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3B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3B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0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75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IN" sz="1800" dirty="0">
                          <a:solidFill>
                            <a:srgbClr val="000000"/>
                          </a:solidFill>
                          <a:effectLst/>
                        </a:rPr>
                        <a:t>Rural %</a:t>
                      </a:r>
                    </a:p>
                  </a:txBody>
                  <a:tcPr marL="161003" marR="0" marT="43737" marB="43737" anchor="ctr">
                    <a:lnL w="12700" cap="flat" cmpd="sng" algn="ctr">
                      <a:solidFill>
                        <a:srgbClr val="B021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004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B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B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0F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IN" sz="1800" dirty="0">
                          <a:solidFill>
                            <a:srgbClr val="000000"/>
                          </a:solidFill>
                          <a:effectLst/>
                        </a:rPr>
                        <a:t>68.13</a:t>
                      </a:r>
                    </a:p>
                  </a:txBody>
                  <a:tcPr marL="161003" marR="0" marT="43737" marB="43737" anchor="ctr">
                    <a:lnL w="12700" cap="flat" cmpd="sng" algn="ctr">
                      <a:solidFill>
                        <a:srgbClr val="4004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03B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3B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3B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0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875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Administrative Units</a:t>
                      </a:r>
                      <a:endParaRPr lang="en-IN" sz="18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46455" marB="46455" anchor="ctr">
                    <a:lnL w="12700" cap="flat" cmpd="sng" algn="ctr">
                      <a:solidFill>
                        <a:srgbClr val="B021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004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B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B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0F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District</a:t>
                      </a:r>
                    </a:p>
                    <a:p>
                      <a:pPr algn="l"/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Sub-District</a:t>
                      </a:r>
                    </a:p>
                    <a:p>
                      <a:pPr algn="l"/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Municipalities &amp; Corporations</a:t>
                      </a:r>
                    </a:p>
                    <a:p>
                      <a:pPr algn="l"/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Gram Panchayats</a:t>
                      </a:r>
                      <a:endParaRPr lang="en-IN" sz="18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46455" marB="46455" anchor="ctr">
                    <a:lnL w="12700" cap="flat" cmpd="sng" algn="ctr">
                      <a:solidFill>
                        <a:srgbClr val="4004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03B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3B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3B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0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75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Grassroots</a:t>
                      </a:r>
                      <a:endParaRPr lang="en-IN" sz="18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46455" marB="46455" anchor="ctr">
                    <a:lnL w="12700" cap="flat" cmpd="sng" algn="ctr">
                      <a:solidFill>
                        <a:srgbClr val="B021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004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B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B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0F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Towns &amp; Villages</a:t>
                      </a:r>
                      <a:endParaRPr lang="en-IN" sz="18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46455" marB="46455" anchor="ctr">
                    <a:lnL w="12700" cap="flat" cmpd="sng" algn="ctr">
                      <a:solidFill>
                        <a:srgbClr val="4004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03B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3B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3B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0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875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Adolescent Girls</a:t>
                      </a:r>
                      <a:endParaRPr lang="en-IN" sz="18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46455" marB="46455" anchor="ctr">
                    <a:lnL w="12700" cap="flat" cmpd="sng" algn="ctr">
                      <a:solidFill>
                        <a:srgbClr val="B021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004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B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B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0F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44,467,088</a:t>
                      </a:r>
                      <a:endParaRPr lang="en-IN" sz="18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46455" marB="46455" anchor="ctr">
                    <a:lnL w="12700" cap="flat" cmpd="sng" algn="ctr">
                      <a:solidFill>
                        <a:srgbClr val="4004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03B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3B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3B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0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875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Educational Institutions</a:t>
                      </a:r>
                      <a:endParaRPr lang="en-IN" sz="18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46455" marB="46455" anchor="ctr">
                    <a:lnL w="12700" cap="flat" cmpd="sng" algn="ctr">
                      <a:solidFill>
                        <a:srgbClr val="B021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004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B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B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0F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18183</a:t>
                      </a:r>
                      <a:endParaRPr lang="en-IN" sz="18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46455" marB="46455" anchor="ctr">
                    <a:lnL w="12700" cap="flat" cmpd="sng" algn="ctr">
                      <a:solidFill>
                        <a:srgbClr val="4004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03B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3B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3B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0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1131805"/>
              </p:ext>
            </p:extLst>
          </p:nvPr>
        </p:nvGraphicFramePr>
        <p:xfrm>
          <a:off x="6392294" y="1592850"/>
          <a:ext cx="4389437" cy="3672300"/>
        </p:xfrm>
        <a:graphic>
          <a:graphicData uri="http://schemas.openxmlformats.org/drawingml/2006/table">
            <a:tbl>
              <a:tblPr/>
              <a:tblGrid>
                <a:gridCol w="4389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</a:rPr>
                        <a:t>Languages</a:t>
                      </a:r>
                      <a:endParaRPr lang="en-IN" sz="18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0" marR="0" marT="46455" marB="46455" anchor="ctr">
                    <a:lnL w="12700" cap="flat" cmpd="sng" algn="ctr">
                      <a:solidFill>
                        <a:srgbClr val="7040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0FB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2B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2B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0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</a:rPr>
                        <a:t>Religions</a:t>
                      </a:r>
                      <a:endParaRPr lang="en-IN" sz="18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0" marR="0" marT="46455" marB="46455" anchor="ctr">
                    <a:lnL w="12700" cap="flat" cmpd="sng" algn="ctr">
                      <a:solidFill>
                        <a:srgbClr val="7040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0FB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2B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2B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0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</a:rPr>
                        <a:t>Regional Diversity</a:t>
                      </a:r>
                      <a:endParaRPr lang="en-IN" sz="18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0" marR="0" marT="46455" marB="46455" anchor="ctr">
                    <a:lnL w="12700" cap="flat" cmpd="sng" algn="ctr">
                      <a:solidFill>
                        <a:srgbClr val="7040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0FB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2B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2B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0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</a:rPr>
                        <a:t>Regional</a:t>
                      </a:r>
                      <a:r>
                        <a:rPr lang="en-US" sz="1800" baseline="0" dirty="0">
                          <a:solidFill>
                            <a:srgbClr val="000000"/>
                          </a:solidFill>
                          <a:effectLst/>
                        </a:rPr>
                        <a:t> Vulnerabilities</a:t>
                      </a:r>
                      <a:endParaRPr lang="en-IN" sz="18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0" marR="0" marT="46455" marB="46455" anchor="ctr">
                    <a:lnL w="12700" cap="flat" cmpd="sng" algn="ctr">
                      <a:solidFill>
                        <a:srgbClr val="7040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0FB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2B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2B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0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</a:rPr>
                        <a:t>Remote geographic</a:t>
                      </a:r>
                      <a:r>
                        <a:rPr lang="en-US" sz="1800" baseline="0" dirty="0">
                          <a:solidFill>
                            <a:srgbClr val="000000"/>
                          </a:solidFill>
                          <a:effectLst/>
                        </a:rPr>
                        <a:t> areas</a:t>
                      </a:r>
                      <a:endParaRPr lang="en-IN" sz="18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0" marR="0" marT="46455" marB="46455" anchor="ctr">
                    <a:lnL w="12700" cap="flat" cmpd="sng" algn="ctr">
                      <a:solidFill>
                        <a:srgbClr val="7040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0FB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2B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2B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0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</a:rPr>
                        <a:t>Internet dark areas</a:t>
                      </a:r>
                      <a:endParaRPr lang="en-IN" sz="18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0" marR="0" marT="46455" marB="46455" anchor="ctr">
                    <a:lnL w="12700" cap="flat" cmpd="sng" algn="ctr">
                      <a:solidFill>
                        <a:srgbClr val="7040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0FB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2B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2B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0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</a:rPr>
                        <a:t>High-levels</a:t>
                      </a:r>
                      <a:r>
                        <a:rPr lang="en-US" sz="1800" baseline="0">
                          <a:solidFill>
                            <a:srgbClr val="000000"/>
                          </a:solidFill>
                          <a:effectLst/>
                        </a:rPr>
                        <a:t> of </a:t>
                      </a:r>
                      <a:r>
                        <a:rPr lang="en-US" sz="1800" baseline="0" dirty="0">
                          <a:solidFill>
                            <a:srgbClr val="000000"/>
                          </a:solidFill>
                          <a:effectLst/>
                        </a:rPr>
                        <a:t>in and </a:t>
                      </a:r>
                      <a:r>
                        <a:rPr lang="en-US" sz="1800" baseline="0">
                          <a:solidFill>
                            <a:srgbClr val="000000"/>
                          </a:solidFill>
                          <a:effectLst/>
                        </a:rPr>
                        <a:t>out migration</a:t>
                      </a:r>
                      <a:endParaRPr lang="en-IN" sz="18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0" marR="0" marT="46455" marB="46455" anchor="ctr">
                    <a:lnL w="12700" cap="flat" cmpd="sng" algn="ctr">
                      <a:solidFill>
                        <a:srgbClr val="7040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0FB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2B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2B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0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</a:rPr>
                        <a:t>Borders with three countries</a:t>
                      </a:r>
                      <a:endParaRPr lang="en-IN" sz="18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0" marR="0" marT="46455" marB="46455" anchor="ctr">
                    <a:lnL w="12700" cap="flat" cmpd="sng" algn="ctr">
                      <a:solidFill>
                        <a:srgbClr val="7040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0FB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2B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2B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0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IN" sz="18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0" marR="0" marT="46455" marB="46455" anchor="ctr">
                    <a:lnL w="12700" cap="flat" cmpd="sng" algn="ctr">
                      <a:solidFill>
                        <a:srgbClr val="7040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0FB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2B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2B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0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IN" sz="18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0" marR="0" marT="46455" marB="46455" anchor="ctr">
                    <a:lnL w="12700" cap="flat" cmpd="sng" algn="ctr">
                      <a:solidFill>
                        <a:srgbClr val="7040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0FB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2B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BE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0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397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>
          <a:xfrm>
            <a:off x="8334375" y="0"/>
            <a:ext cx="3638550" cy="63357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94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&amp; Monitoring Mechanisms</a:t>
            </a:r>
            <a:endParaRPr lang="en-IN" dirty="0"/>
          </a:p>
        </p:txBody>
      </p:sp>
      <p:cxnSp>
        <p:nvCxnSpPr>
          <p:cNvPr id="44" name="Straight Connector 43"/>
          <p:cNvCxnSpPr/>
          <p:nvPr/>
        </p:nvCxnSpPr>
        <p:spPr>
          <a:xfrm flipV="1">
            <a:off x="90488" y="1608138"/>
            <a:ext cx="12087225" cy="79375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4619625" y="1306513"/>
            <a:ext cx="2432050" cy="6032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spcAft>
                <a:spcPts val="299"/>
              </a:spcAft>
              <a:defRPr/>
            </a:pPr>
            <a:r>
              <a:rPr lang="en-US" sz="1596">
                <a:solidFill>
                  <a:schemeClr val="tx1"/>
                </a:solidFill>
              </a:rPr>
              <a:t>Project Management</a:t>
            </a:r>
            <a:br>
              <a:rPr lang="en-US" sz="1596">
                <a:solidFill>
                  <a:schemeClr val="tx1"/>
                </a:solidFill>
              </a:rPr>
            </a:br>
            <a:r>
              <a:rPr lang="en-US" sz="1596">
                <a:solidFill>
                  <a:schemeClr val="tx1"/>
                </a:solidFill>
              </a:rPr>
              <a:t> Units</a:t>
            </a:r>
            <a:endParaRPr lang="en-US" sz="1596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98475" y="1322388"/>
            <a:ext cx="2128838" cy="6111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spcAft>
                <a:spcPts val="299"/>
              </a:spcAft>
              <a:defRPr/>
            </a:pPr>
            <a:r>
              <a:rPr lang="en-US" sz="1596" dirty="0">
                <a:solidFill>
                  <a:schemeClr val="tx1"/>
                </a:solidFill>
              </a:rPr>
              <a:t>Numbers</a:t>
            </a:r>
          </a:p>
        </p:txBody>
      </p:sp>
      <p:graphicFrame>
        <p:nvGraphicFramePr>
          <p:cNvPr id="48" name="Diagram 47"/>
          <p:cNvGraphicFramePr/>
          <p:nvPr/>
        </p:nvGraphicFramePr>
        <p:xfrm>
          <a:off x="1567230" y="1584289"/>
          <a:ext cx="3648551" cy="38210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9" name="Straight Connector 48"/>
          <p:cNvCxnSpPr/>
          <p:nvPr/>
        </p:nvCxnSpPr>
        <p:spPr>
          <a:xfrm>
            <a:off x="350838" y="2854325"/>
            <a:ext cx="6384925" cy="1588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651375" y="2241550"/>
            <a:ext cx="2432050" cy="2778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197" dirty="0"/>
              <a:t>SPMU</a:t>
            </a:r>
          </a:p>
        </p:txBody>
      </p:sp>
      <p:sp>
        <p:nvSpPr>
          <p:cNvPr id="51" name="Rectangle 50"/>
          <p:cNvSpPr/>
          <p:nvPr/>
        </p:nvSpPr>
        <p:spPr>
          <a:xfrm>
            <a:off x="4619625" y="3148013"/>
            <a:ext cx="2887663" cy="276225"/>
          </a:xfrm>
          <a:prstGeom prst="rect">
            <a:avLst/>
          </a:prstGeom>
          <a:ln>
            <a:noFill/>
            <a:prstDash val="dash"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197" dirty="0"/>
              <a:t>DPMU</a:t>
            </a:r>
          </a:p>
        </p:txBody>
      </p:sp>
      <p:sp>
        <p:nvSpPr>
          <p:cNvPr id="52" name="Rectangle 51"/>
          <p:cNvSpPr/>
          <p:nvPr/>
        </p:nvSpPr>
        <p:spPr>
          <a:xfrm>
            <a:off x="4662488" y="3992563"/>
            <a:ext cx="2813050" cy="2762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34363" indent="-234363" algn="ctr">
              <a:defRPr/>
            </a:pPr>
            <a:r>
              <a:rPr lang="en-US" sz="1197" dirty="0"/>
              <a:t>SDO / BDO</a:t>
            </a:r>
          </a:p>
        </p:txBody>
      </p:sp>
      <p:cxnSp>
        <p:nvCxnSpPr>
          <p:cNvPr id="53" name="Straight Connector 52"/>
          <p:cNvCxnSpPr/>
          <p:nvPr/>
        </p:nvCxnSpPr>
        <p:spPr>
          <a:xfrm>
            <a:off x="350838" y="3690938"/>
            <a:ext cx="6384925" cy="1587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514350" y="4492625"/>
            <a:ext cx="6384925" cy="1588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9142413" y="2523331"/>
            <a:ext cx="1671638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596" dirty="0"/>
              <a:t>State Treasury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8539163" y="3051969"/>
            <a:ext cx="1368425" cy="3794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596" dirty="0"/>
              <a:t>NIC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8539163" y="2008981"/>
            <a:ext cx="2959100" cy="37941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596" dirty="0"/>
              <a:t>14 State Government Depts.</a:t>
            </a:r>
          </a:p>
        </p:txBody>
      </p:sp>
      <p:sp>
        <p:nvSpPr>
          <p:cNvPr id="58" name="Rectangle 57"/>
          <p:cNvSpPr/>
          <p:nvPr/>
        </p:nvSpPr>
        <p:spPr>
          <a:xfrm>
            <a:off x="779463" y="3225800"/>
            <a:ext cx="989012" cy="3048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r">
              <a:defRPr/>
            </a:pPr>
            <a:r>
              <a:rPr lang="en-US" sz="1995" dirty="0"/>
              <a:t>23</a:t>
            </a:r>
          </a:p>
        </p:txBody>
      </p:sp>
      <p:sp>
        <p:nvSpPr>
          <p:cNvPr id="59" name="Rectangle 58"/>
          <p:cNvSpPr/>
          <p:nvPr/>
        </p:nvSpPr>
        <p:spPr>
          <a:xfrm>
            <a:off x="703263" y="2486025"/>
            <a:ext cx="1065212" cy="30321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r">
              <a:defRPr/>
            </a:pPr>
            <a:r>
              <a:rPr lang="en-US" sz="1995" dirty="0"/>
              <a:t>1</a:t>
            </a:r>
          </a:p>
        </p:txBody>
      </p:sp>
      <p:sp>
        <p:nvSpPr>
          <p:cNvPr id="60" name="Rectangle 59"/>
          <p:cNvSpPr/>
          <p:nvPr/>
        </p:nvSpPr>
        <p:spPr>
          <a:xfrm>
            <a:off x="400050" y="3967163"/>
            <a:ext cx="1368425" cy="30321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r">
              <a:defRPr/>
            </a:pPr>
            <a:r>
              <a:rPr lang="en-US" sz="1995" dirty="0"/>
              <a:t>924</a:t>
            </a:r>
          </a:p>
        </p:txBody>
      </p:sp>
      <p:sp>
        <p:nvSpPr>
          <p:cNvPr id="61" name="Rectangle 60"/>
          <p:cNvSpPr/>
          <p:nvPr/>
        </p:nvSpPr>
        <p:spPr>
          <a:xfrm>
            <a:off x="10129838" y="3075781"/>
            <a:ext cx="1368425" cy="37941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397" dirty="0"/>
              <a:t>UNICEF/NGOs</a:t>
            </a:r>
          </a:p>
        </p:txBody>
      </p:sp>
      <p:sp>
        <p:nvSpPr>
          <p:cNvPr id="62" name="Rectangle 61"/>
          <p:cNvSpPr/>
          <p:nvPr/>
        </p:nvSpPr>
        <p:spPr>
          <a:xfrm>
            <a:off x="104775" y="4535488"/>
            <a:ext cx="1652588" cy="76041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r">
              <a:defRPr/>
            </a:pPr>
            <a:r>
              <a:rPr lang="en-US" sz="1995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18,183</a:t>
            </a:r>
          </a:p>
        </p:txBody>
      </p:sp>
      <p:sp>
        <p:nvSpPr>
          <p:cNvPr id="63" name="Rectangle 62"/>
          <p:cNvSpPr/>
          <p:nvPr/>
        </p:nvSpPr>
        <p:spPr>
          <a:xfrm>
            <a:off x="2627313" y="5784850"/>
            <a:ext cx="303212" cy="152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94"/>
          </a:p>
        </p:txBody>
      </p:sp>
      <p:sp>
        <p:nvSpPr>
          <p:cNvPr id="64" name="Rectangle 63"/>
          <p:cNvSpPr/>
          <p:nvPr/>
        </p:nvSpPr>
        <p:spPr>
          <a:xfrm>
            <a:off x="3006725" y="5784850"/>
            <a:ext cx="304800" cy="152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94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3386138" y="5784850"/>
            <a:ext cx="304800" cy="152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94" dirty="0"/>
          </a:p>
        </p:txBody>
      </p:sp>
      <p:sp>
        <p:nvSpPr>
          <p:cNvPr id="66" name="Rectangle 65"/>
          <p:cNvSpPr/>
          <p:nvPr/>
        </p:nvSpPr>
        <p:spPr>
          <a:xfrm>
            <a:off x="3767138" y="5784850"/>
            <a:ext cx="303212" cy="152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94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4146550" y="5784850"/>
            <a:ext cx="304800" cy="152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94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527550" y="5784850"/>
            <a:ext cx="303213" cy="152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94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4906963" y="5784850"/>
            <a:ext cx="304800" cy="152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94"/>
          </a:p>
        </p:txBody>
      </p:sp>
      <p:sp>
        <p:nvSpPr>
          <p:cNvPr id="70" name="Rectangle 69"/>
          <p:cNvSpPr/>
          <p:nvPr/>
        </p:nvSpPr>
        <p:spPr>
          <a:xfrm>
            <a:off x="5286375" y="5784850"/>
            <a:ext cx="304800" cy="152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94"/>
          </a:p>
        </p:txBody>
      </p:sp>
      <p:sp>
        <p:nvSpPr>
          <p:cNvPr id="71" name="TextBox 70"/>
          <p:cNvSpPr txBox="1"/>
          <p:nvPr/>
        </p:nvSpPr>
        <p:spPr>
          <a:xfrm>
            <a:off x="1328738" y="5434013"/>
            <a:ext cx="404653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397" spc="279" dirty="0"/>
              <a:t>Beneficiary Banks</a:t>
            </a:r>
          </a:p>
        </p:txBody>
      </p:sp>
      <p:sp>
        <p:nvSpPr>
          <p:cNvPr id="72" name="Rectangle 71"/>
          <p:cNvSpPr/>
          <p:nvPr/>
        </p:nvSpPr>
        <p:spPr>
          <a:xfrm>
            <a:off x="1106488" y="5784850"/>
            <a:ext cx="303212" cy="152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94"/>
          </a:p>
        </p:txBody>
      </p:sp>
      <p:sp>
        <p:nvSpPr>
          <p:cNvPr id="73" name="Rectangle 72"/>
          <p:cNvSpPr/>
          <p:nvPr/>
        </p:nvSpPr>
        <p:spPr>
          <a:xfrm>
            <a:off x="1485900" y="5784850"/>
            <a:ext cx="304800" cy="152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94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866900" y="5784850"/>
            <a:ext cx="303213" cy="152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94" dirty="0"/>
          </a:p>
        </p:txBody>
      </p:sp>
      <p:sp>
        <p:nvSpPr>
          <p:cNvPr id="75" name="Rectangle 74"/>
          <p:cNvSpPr/>
          <p:nvPr/>
        </p:nvSpPr>
        <p:spPr>
          <a:xfrm>
            <a:off x="2246313" y="5784850"/>
            <a:ext cx="304800" cy="152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94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5640388" y="5784850"/>
            <a:ext cx="303212" cy="152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94"/>
          </a:p>
        </p:txBody>
      </p:sp>
      <p:pic>
        <p:nvPicPr>
          <p:cNvPr id="77" name="Picture 2" descr="https://www.wbkanyashree.gov.in/images/app-img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8050" y="4484688"/>
            <a:ext cx="2765425" cy="185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" name="TextBox 77"/>
          <p:cNvSpPr txBox="1"/>
          <p:nvPr/>
        </p:nvSpPr>
        <p:spPr>
          <a:xfrm>
            <a:off x="8334375" y="3829050"/>
            <a:ext cx="3021013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cap="all" spc="40" dirty="0"/>
              <a:t>E-Governed through </a:t>
            </a:r>
            <a:br>
              <a:rPr lang="en-US" sz="1400" cap="all" spc="40" dirty="0"/>
            </a:br>
            <a:r>
              <a:rPr lang="en-US" sz="1400" cap="all" spc="40" dirty="0"/>
              <a:t>www.wbkanyashree.gov.in</a:t>
            </a:r>
          </a:p>
        </p:txBody>
      </p:sp>
    </p:spTree>
    <p:extLst>
      <p:ext uri="{BB962C8B-B14F-4D97-AF65-F5344CB8AC3E}">
        <p14:creationId xmlns:p14="http://schemas.microsoft.com/office/powerpoint/2010/main" val="4220152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 FORWARD…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944546"/>
            <a:ext cx="10058400" cy="3924547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800" dirty="0"/>
              <a:t>District Action Plan which h</a:t>
            </a:r>
            <a:r>
              <a:rPr lang="en-US" sz="3200" dirty="0"/>
              <a:t>as three major target groups</a:t>
            </a:r>
          </a:p>
          <a:p>
            <a:pPr marL="0" indent="0">
              <a:buNone/>
            </a:pPr>
            <a:endParaRPr lang="en-US" sz="3200" dirty="0"/>
          </a:p>
          <a:p>
            <a:pPr lvl="1"/>
            <a:r>
              <a:rPr lang="en-US" sz="2800" dirty="0"/>
              <a:t>KRA 1: Adolescent girls and boys</a:t>
            </a:r>
          </a:p>
          <a:p>
            <a:pPr lvl="1"/>
            <a:r>
              <a:rPr lang="en-US" sz="2800" dirty="0"/>
              <a:t>KRA 2: Parents, communities, SHGs, PRIs, CPCs</a:t>
            </a:r>
          </a:p>
          <a:p>
            <a:pPr lvl="1"/>
            <a:r>
              <a:rPr lang="en-US" sz="2800" dirty="0"/>
              <a:t>KRA 3: Service providers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/>
              <a:t>Documentation of Child Marriage Incidents &amp; Follow up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6808760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C617633D9DA1429FD18118B9918E27" ma:contentTypeVersion="16" ma:contentTypeDescription="Create a new document." ma:contentTypeScope="" ma:versionID="dd4879290ff3192acbf48e0a3854f4bc">
  <xsd:schema xmlns:xsd="http://www.w3.org/2001/XMLSchema" xmlns:xs="http://www.w3.org/2001/XMLSchema" xmlns:p="http://schemas.microsoft.com/office/2006/metadata/properties" xmlns:ns2="deb8fe03-0a70-457d-be20-bb98c727e22e" xmlns:ns3="375af5b2-8cea-45d5-b184-d6c522a311ad" targetNamespace="http://schemas.microsoft.com/office/2006/metadata/properties" ma:root="true" ma:fieldsID="992f135b1b0ee358122ca2aed803e9c7" ns2:_="" ns3:_="">
    <xsd:import namespace="deb8fe03-0a70-457d-be20-bb98c727e22e"/>
    <xsd:import namespace="375af5b2-8cea-45d5-b184-d6c522a311a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b8fe03-0a70-457d-be20-bb98c727e2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eae0f924-55cd-4741-8fd0-29141ff024c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5af5b2-8cea-45d5-b184-d6c522a311a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bce5c2b9-6574-42c6-8602-888743f17b97}" ma:internalName="TaxCatchAll" ma:showField="CatchAllData" ma:web="375af5b2-8cea-45d5-b184-d6c522a311a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5E2077C-2977-4892-9CAD-7CFF59D5A3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eb8fe03-0a70-457d-be20-bb98c727e22e"/>
    <ds:schemaRef ds:uri="375af5b2-8cea-45d5-b184-d6c522a311a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11F2043-7575-48D1-A76F-F8CE24C0DF7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144</TotalTime>
  <Words>384</Words>
  <Application>Microsoft Office PowerPoint</Application>
  <PresentationFormat>Widescreen</PresentationFormat>
  <Paragraphs>105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Retrospect</vt:lpstr>
      <vt:lpstr>Kanyashree Prakalpa</vt:lpstr>
      <vt:lpstr>Theory of Change</vt:lpstr>
      <vt:lpstr>Cash Transfers - Coverage</vt:lpstr>
      <vt:lpstr>Cash Plus – Activities and Coverage </vt:lpstr>
      <vt:lpstr>West Bengal: Location, Size &amp;Diversity</vt:lpstr>
      <vt:lpstr>Implementation &amp; Monitoring Mechanisms</vt:lpstr>
      <vt:lpstr>WAY FORWARD…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Kanyashree Prakalpa</dc:title>
  <dc:creator>DWCDSW</dc:creator>
  <cp:lastModifiedBy>Laia Surralles Solsona</cp:lastModifiedBy>
  <cp:revision>36</cp:revision>
  <dcterms:created xsi:type="dcterms:W3CDTF">2022-07-26T07:45:30Z</dcterms:created>
  <dcterms:modified xsi:type="dcterms:W3CDTF">2022-07-28T10:49:02Z</dcterms:modified>
</cp:coreProperties>
</file>