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541" r:id="rId6"/>
    <p:sldId id="557" r:id="rId7"/>
    <p:sldId id="544" r:id="rId8"/>
    <p:sldId id="545" r:id="rId9"/>
    <p:sldId id="547" r:id="rId10"/>
    <p:sldId id="548" r:id="rId11"/>
    <p:sldId id="549" r:id="rId12"/>
    <p:sldId id="551" r:id="rId13"/>
    <p:sldId id="550" r:id="rId14"/>
    <p:sldId id="552"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09D827-9B2C-354D-C4C5-3F0E1AD3AFD3}" name="Nerida Nthamburi" initials="NN" userId="S::nerida.nthamburi@girlsnotbrides.org::74320031-a8bf-4a92-8682-870ca621ff81" providerId="AD"/>
  <p188:author id="{EF0AA031-4631-713D-D696-1439B1BF0FE2}" name="Fiona Sinclair" initials="FS" userId="S::fiona.sinclair@girlsnotbrides.org::13192044-8082-47de-ae96-2923e634448d" providerId="AD"/>
  <p188:author id="{8805B538-8F0C-A87C-E0B4-941434EA39BE}" name="Rita Soares" initials="RS" userId="S::Rita.Soares@girlsnotbrides.org::8758493d-3360-403c-b130-e367d5f3f7d3" providerId="AD"/>
  <p188:author id="{DC3BB04A-9C70-B561-21CC-062A6E917083}" name="Heather Barclay" initials="HB" userId="S::Heather.Barclay@girlsnotbrides.org::f4182203-31e7-4637-a870-6723dd77cdb5" providerId="AD"/>
  <p188:author id="{2A5DEF87-4298-B59F-62CB-BC20AFF903A3}" name="Faith Mwangi-Powell" initials="FMP" userId="S::Faith.Mwangi-Powell@girlsnotbrides.org::edd23a6f-dd0f-4ecf-9807-3e3ef3ed397a" providerId="AD"/>
  <p188:author id="{A9A4FAAA-1047-9576-5564-47F80662F3BE}" name="Divya Mukand" initials="DM" userId="S::divya.mukand@girlsnotbrides.org::8e73f841-c818-4b5c-bb13-a77ae927df87" providerId="AD"/>
  <p188:author id="{45C964C0-4F61-287F-C275-ECB7F4890147}" name="Alma Burciaga-Gonzalez" initials="AB" userId="S::alma.burciaga-gonzalez@girlsnotbrides.org::33bb5b51-579b-42f1-8e5e-ccb2958e68c4" providerId="AD"/>
  <p188:author id="{FC005DC9-A3DC-12D4-9C20-822AAAC0BA25}" name="Jaspreet Hayre" initials="JH" userId="S::jaspreet.hayre@girlsnotbrides.org::7e9b8c8f-4db3-43e1-9242-b30eb8d3370f" providerId="AD"/>
  <p188:author id="{39D29FCA-2BC3-5F54-85CA-4D82DE1F82F7}" name="Guest User" initials="GU" userId="S::urn:spo:anon#a4592f44b20783c1ab37cb034c5b47e15b484b340d8cd80ed802c5ef4ed7cc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6473"/>
    <a:srgbClr val="2F9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A7139-5278-440C-847D-AB495FB017BC}" v="41" dt="2022-12-06T12:03:49.714"/>
    <p1510:client id="{F0EF9999-14CB-4EB7-9D0D-0712660C6A17}" v="35" dt="2022-12-05T18:29:51.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wyn Finnie" userId="07041d32-3876-4af8-aeed-a06f351edd35" providerId="ADAL" clId="{420A7139-5278-440C-847D-AB495FB017BC}"/>
    <pc:docChg chg="custSel modSld">
      <pc:chgData name="Arwyn Finnie" userId="07041d32-3876-4af8-aeed-a06f351edd35" providerId="ADAL" clId="{420A7139-5278-440C-847D-AB495FB017BC}" dt="2022-12-06T12:03:49.714" v="35" actId="20577"/>
      <pc:docMkLst>
        <pc:docMk/>
      </pc:docMkLst>
      <pc:sldChg chg="modSp mod">
        <pc:chgData name="Arwyn Finnie" userId="07041d32-3876-4af8-aeed-a06f351edd35" providerId="ADAL" clId="{420A7139-5278-440C-847D-AB495FB017BC}" dt="2022-12-06T12:03:49.714" v="35" actId="20577"/>
        <pc:sldMkLst>
          <pc:docMk/>
          <pc:sldMk cId="2724333681" sldId="544"/>
        </pc:sldMkLst>
        <pc:spChg chg="mod">
          <ac:chgData name="Arwyn Finnie" userId="07041d32-3876-4af8-aeed-a06f351edd35" providerId="ADAL" clId="{420A7139-5278-440C-847D-AB495FB017BC}" dt="2022-12-06T12:03:49.714" v="35" actId="20577"/>
          <ac:spMkLst>
            <pc:docMk/>
            <pc:sldMk cId="2724333681" sldId="544"/>
            <ac:spMk id="3" creationId="{DF4E27BA-16B6-1E77-52F1-C010130D92FC}"/>
          </ac:spMkLst>
        </pc:spChg>
      </pc:sldChg>
      <pc:sldChg chg="modSp mod">
        <pc:chgData name="Arwyn Finnie" userId="07041d32-3876-4af8-aeed-a06f351edd35" providerId="ADAL" clId="{420A7139-5278-440C-847D-AB495FB017BC}" dt="2022-12-05T15:00:52.832" v="27" actId="113"/>
        <pc:sldMkLst>
          <pc:docMk/>
          <pc:sldMk cId="2790262982" sldId="545"/>
        </pc:sldMkLst>
        <pc:spChg chg="mod">
          <ac:chgData name="Arwyn Finnie" userId="07041d32-3876-4af8-aeed-a06f351edd35" providerId="ADAL" clId="{420A7139-5278-440C-847D-AB495FB017BC}" dt="2022-12-05T15:00:52.832" v="27" actId="113"/>
          <ac:spMkLst>
            <pc:docMk/>
            <pc:sldMk cId="2790262982" sldId="545"/>
            <ac:spMk id="3" creationId="{DF4E27BA-16B6-1E77-52F1-C010130D92FC}"/>
          </ac:spMkLst>
        </pc:spChg>
      </pc:sldChg>
      <pc:sldChg chg="modSp mod">
        <pc:chgData name="Arwyn Finnie" userId="07041d32-3876-4af8-aeed-a06f351edd35" providerId="ADAL" clId="{420A7139-5278-440C-847D-AB495FB017BC}" dt="2022-12-05T15:02:51.832" v="29" actId="113"/>
        <pc:sldMkLst>
          <pc:docMk/>
          <pc:sldMk cId="3993244845" sldId="547"/>
        </pc:sldMkLst>
        <pc:spChg chg="mod">
          <ac:chgData name="Arwyn Finnie" userId="07041d32-3876-4af8-aeed-a06f351edd35" providerId="ADAL" clId="{420A7139-5278-440C-847D-AB495FB017BC}" dt="2022-12-05T15:02:51.832" v="29" actId="113"/>
          <ac:spMkLst>
            <pc:docMk/>
            <pc:sldMk cId="3993244845" sldId="547"/>
            <ac:spMk id="3" creationId="{DF4E27BA-16B6-1E77-52F1-C010130D92FC}"/>
          </ac:spMkLst>
        </pc:spChg>
      </pc:sldChg>
      <pc:sldChg chg="modSp mod">
        <pc:chgData name="Arwyn Finnie" userId="07041d32-3876-4af8-aeed-a06f351edd35" providerId="ADAL" clId="{420A7139-5278-440C-847D-AB495FB017BC}" dt="2022-12-05T14:54:46.221" v="21" actId="113"/>
        <pc:sldMkLst>
          <pc:docMk/>
          <pc:sldMk cId="1912272296" sldId="557"/>
        </pc:sldMkLst>
        <pc:spChg chg="mod">
          <ac:chgData name="Arwyn Finnie" userId="07041d32-3876-4af8-aeed-a06f351edd35" providerId="ADAL" clId="{420A7139-5278-440C-847D-AB495FB017BC}" dt="2022-12-05T14:54:46.221" v="21" actId="113"/>
          <ac:spMkLst>
            <pc:docMk/>
            <pc:sldMk cId="1912272296" sldId="557"/>
            <ac:spMk id="3" creationId="{DF4E27BA-16B6-1E77-52F1-C010130D92FC}"/>
          </ac:spMkLst>
        </pc:spChg>
      </pc:sldChg>
    </pc:docChg>
  </pc:docChgLst>
  <pc:docChgLst>
    <pc:chgData name="Jean Casey" userId="ca3e6f81-b95c-489e-8428-96e80cada072" providerId="ADAL" clId="{F0EF9999-14CB-4EB7-9D0D-0712660C6A17}"/>
    <pc:docChg chg="undo custSel addSld delSld modSld">
      <pc:chgData name="Jean Casey" userId="ca3e6f81-b95c-489e-8428-96e80cada072" providerId="ADAL" clId="{F0EF9999-14CB-4EB7-9D0D-0712660C6A17}" dt="2022-12-05T18:29:51.435" v="40" actId="20577"/>
      <pc:docMkLst>
        <pc:docMk/>
      </pc:docMkLst>
      <pc:sldChg chg="modSp mod">
        <pc:chgData name="Jean Casey" userId="ca3e6f81-b95c-489e-8428-96e80cada072" providerId="ADAL" clId="{F0EF9999-14CB-4EB7-9D0D-0712660C6A17}" dt="2022-12-05T17:43:15.418" v="19" actId="13926"/>
        <pc:sldMkLst>
          <pc:docMk/>
          <pc:sldMk cId="2125587007" sldId="548"/>
        </pc:sldMkLst>
        <pc:spChg chg="mod">
          <ac:chgData name="Jean Casey" userId="ca3e6f81-b95c-489e-8428-96e80cada072" providerId="ADAL" clId="{F0EF9999-14CB-4EB7-9D0D-0712660C6A17}" dt="2022-12-05T17:43:15.418" v="19" actId="13926"/>
          <ac:spMkLst>
            <pc:docMk/>
            <pc:sldMk cId="2125587007" sldId="548"/>
            <ac:spMk id="3" creationId="{DF4E27BA-16B6-1E77-52F1-C010130D92FC}"/>
          </ac:spMkLst>
        </pc:spChg>
      </pc:sldChg>
      <pc:sldChg chg="modSp mod">
        <pc:chgData name="Jean Casey" userId="ca3e6f81-b95c-489e-8428-96e80cada072" providerId="ADAL" clId="{F0EF9999-14CB-4EB7-9D0D-0712660C6A17}" dt="2022-12-05T17:43:47.064" v="22" actId="13926"/>
        <pc:sldMkLst>
          <pc:docMk/>
          <pc:sldMk cId="450347331" sldId="549"/>
        </pc:sldMkLst>
        <pc:spChg chg="mod">
          <ac:chgData name="Jean Casey" userId="ca3e6f81-b95c-489e-8428-96e80cada072" providerId="ADAL" clId="{F0EF9999-14CB-4EB7-9D0D-0712660C6A17}" dt="2022-12-05T17:43:47.064" v="22" actId="13926"/>
          <ac:spMkLst>
            <pc:docMk/>
            <pc:sldMk cId="450347331" sldId="549"/>
            <ac:spMk id="3" creationId="{DF4E27BA-16B6-1E77-52F1-C010130D92FC}"/>
          </ac:spMkLst>
        </pc:spChg>
      </pc:sldChg>
      <pc:sldChg chg="modSp mod">
        <pc:chgData name="Jean Casey" userId="ca3e6f81-b95c-489e-8428-96e80cada072" providerId="ADAL" clId="{F0EF9999-14CB-4EB7-9D0D-0712660C6A17}" dt="2022-12-05T17:45:13.012" v="38" actId="13926"/>
        <pc:sldMkLst>
          <pc:docMk/>
          <pc:sldMk cId="3121845488" sldId="550"/>
        </pc:sldMkLst>
        <pc:spChg chg="mod">
          <ac:chgData name="Jean Casey" userId="ca3e6f81-b95c-489e-8428-96e80cada072" providerId="ADAL" clId="{F0EF9999-14CB-4EB7-9D0D-0712660C6A17}" dt="2022-12-05T17:45:13.012" v="38" actId="13926"/>
          <ac:spMkLst>
            <pc:docMk/>
            <pc:sldMk cId="3121845488" sldId="550"/>
            <ac:spMk id="3" creationId="{DF4E27BA-16B6-1E77-52F1-C010130D92FC}"/>
          </ac:spMkLst>
        </pc:spChg>
      </pc:sldChg>
      <pc:sldChg chg="modSp mod">
        <pc:chgData name="Jean Casey" userId="ca3e6f81-b95c-489e-8428-96e80cada072" providerId="ADAL" clId="{F0EF9999-14CB-4EB7-9D0D-0712660C6A17}" dt="2022-12-05T18:29:51.435" v="40" actId="20577"/>
        <pc:sldMkLst>
          <pc:docMk/>
          <pc:sldMk cId="3649403422" sldId="551"/>
        </pc:sldMkLst>
        <pc:spChg chg="mod">
          <ac:chgData name="Jean Casey" userId="ca3e6f81-b95c-489e-8428-96e80cada072" providerId="ADAL" clId="{F0EF9999-14CB-4EB7-9D0D-0712660C6A17}" dt="2022-12-05T18:29:51.435" v="40" actId="20577"/>
          <ac:spMkLst>
            <pc:docMk/>
            <pc:sldMk cId="3649403422" sldId="551"/>
            <ac:spMk id="3" creationId="{DF4E27BA-16B6-1E77-52F1-C010130D92FC}"/>
          </ac:spMkLst>
        </pc:spChg>
      </pc:sldChg>
      <pc:sldChg chg="add del">
        <pc:chgData name="Jean Casey" userId="ca3e6f81-b95c-489e-8428-96e80cada072" providerId="ADAL" clId="{F0EF9999-14CB-4EB7-9D0D-0712660C6A17}" dt="2022-12-05T12:52:45.905" v="6" actId="47"/>
        <pc:sldMkLst>
          <pc:docMk/>
          <pc:sldMk cId="923847220" sldId="552"/>
        </pc:sldMkLst>
      </pc:sldChg>
      <pc:sldChg chg="del">
        <pc:chgData name="Jean Casey" userId="ca3e6f81-b95c-489e-8428-96e80cada072" providerId="ADAL" clId="{F0EF9999-14CB-4EB7-9D0D-0712660C6A17}" dt="2022-12-05T12:52:35.452" v="0" actId="47"/>
        <pc:sldMkLst>
          <pc:docMk/>
          <pc:sldMk cId="2965513988" sldId="553"/>
        </pc:sldMkLst>
      </pc:sldChg>
      <pc:sldChg chg="add del">
        <pc:chgData name="Jean Casey" userId="ca3e6f81-b95c-489e-8428-96e80cada072" providerId="ADAL" clId="{F0EF9999-14CB-4EB7-9D0D-0712660C6A17}" dt="2022-12-05T12:52:51.392" v="7" actId="47"/>
        <pc:sldMkLst>
          <pc:docMk/>
          <pc:sldMk cId="2668506554" sldId="554"/>
        </pc:sldMkLst>
      </pc:sldChg>
      <pc:sldChg chg="add del">
        <pc:chgData name="Jean Casey" userId="ca3e6f81-b95c-489e-8428-96e80cada072" providerId="ADAL" clId="{F0EF9999-14CB-4EB7-9D0D-0712660C6A17}" dt="2022-12-05T12:52:51.392" v="7" actId="47"/>
        <pc:sldMkLst>
          <pc:docMk/>
          <pc:sldMk cId="3689884706" sldId="555"/>
        </pc:sldMkLst>
      </pc:sldChg>
      <pc:sldChg chg="del">
        <pc:chgData name="Jean Casey" userId="ca3e6f81-b95c-489e-8428-96e80cada072" providerId="ADAL" clId="{F0EF9999-14CB-4EB7-9D0D-0712660C6A17}" dt="2022-12-05T12:52:51.392" v="7" actId="47"/>
        <pc:sldMkLst>
          <pc:docMk/>
          <pc:sldMk cId="378327742" sldId="556"/>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94EDC7-CC75-4FB8-99EA-5C84FC69B6BB}" type="datetimeFigureOut">
              <a:rPr lang="en-GB" smtClean="0"/>
              <a:t>06/12/2022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B7C024-86E6-40F4-8CA2-18F071F707B6}" type="slidenum">
              <a:rPr lang="en-GB" smtClean="0"/>
              <a:t>‹#›</a:t>
            </a:fld>
            <a:endParaRPr lang="en-GB"/>
          </a:p>
        </p:txBody>
      </p:sp>
    </p:spTree>
    <p:extLst>
      <p:ext uri="{BB962C8B-B14F-4D97-AF65-F5344CB8AC3E}">
        <p14:creationId xmlns:p14="http://schemas.microsoft.com/office/powerpoint/2010/main" val="2905377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527F2-8457-4E45-8E04-566212A95549}" type="datetimeFigureOut">
              <a:rPr lang="en-GB" smtClean="0"/>
              <a:t>06/12/2022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509E0-F4DB-4511-ABA0-E51BEA87474E}" type="slidenum">
              <a:rPr lang="en-GB" smtClean="0"/>
              <a:t>‹#›</a:t>
            </a:fld>
            <a:endParaRPr lang="en-GB"/>
          </a:p>
        </p:txBody>
      </p:sp>
    </p:spTree>
    <p:extLst>
      <p:ext uri="{BB962C8B-B14F-4D97-AF65-F5344CB8AC3E}">
        <p14:creationId xmlns:p14="http://schemas.microsoft.com/office/powerpoint/2010/main" val="235381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irlsnotbrides.org/learning-resources/child-marriage-research-action-network/crank-quarterly-research-meetings/crank-research-meeting-supporting-marginalised-girl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ositivevibes.org/what-we-do/lil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In October / November of this year, we conducted a synthesis of the latest evidence – from 2020 to 2022  - on XXXXX   inclusive of emerging issues  - so looking at the evidence on climate and crisis </a:t>
            </a:r>
          </a:p>
          <a:p>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Scope: </a:t>
            </a:r>
            <a:r>
              <a:rPr lang="en-GB" sz="1800">
                <a:effectLst/>
                <a:latin typeface="Calibri" panose="020F0502020204030204" pitchFamily="34" charset="0"/>
                <a:ea typeface="Calibri" panose="020F0502020204030204" pitchFamily="34" charset="0"/>
              </a:rPr>
              <a:t>included interventions ranging from large scale, public systems and services-focused, to medium and smaller scale programming, to community-based programming, and included changes to child marriage legal ecosystems, in both development and humanitarian contexts. Interventions that had an impact on child marriage as a primary, secondary, or unintended outcome, were also included</a:t>
            </a:r>
            <a:endParaRPr lang="en-GB" sz="1200">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For this review we focused down on detailing promising interventions and practices; and organised evidence across key thematic areas, including cross cutting issues - inclusion and intersectionality - </a:t>
            </a:r>
            <a:r>
              <a:rPr lang="en-GB" sz="1800">
                <a:effectLst/>
                <a:latin typeface="Calibri" panose="020F0502020204030204" pitchFamily="34" charset="0"/>
                <a:ea typeface="Calibri" panose="020F0502020204030204" pitchFamily="34" charset="0"/>
                <a:cs typeface="Arial" panose="020B0604020202020204" pitchFamily="34" charset="0"/>
              </a:rPr>
              <a:t>groups with intersecting vulnerabilities, including girls with disabilities and LGBTQI+ children and adolescents; </a:t>
            </a:r>
            <a:endParaRPr lang="en-GB"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panose="020F0502020204030204" pitchFamily="34" charset="0"/>
                <a:cs typeface="Calibri" panose="020F0502020204030204" pitchFamily="34" charset="0"/>
              </a:rPr>
              <a:t>Evidence organised across key thematic areas, including cross cutting issues – each section start by briefly outlining what we already know and then goes into the detail of emerging evidence, concluding with key takeaways.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panose="020F0502020204030204" pitchFamily="34" charset="0"/>
                <a:cs typeface="Calibri" panose="020F0502020204030204" pitchFamily="34" charset="0"/>
              </a:rPr>
              <a:t>Each area aims to provide illustration of current evidence landscape – primarily those that have been rigorously evaluated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panose="020F0502020204030204" pitchFamily="34" charset="0"/>
                <a:cs typeface="Calibri" panose="020F0502020204030204" pitchFamily="34" charset="0"/>
              </a:rPr>
              <a:t>In conducting this learning review we wanted to contribute to the knowledge base on child marriage by synthesising recent evidence, specifically looking at interventions and research that could support our understanding of what works to prevent and respond to cm and what’s less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panose="020F0502020204030204" pitchFamily="34" charset="0"/>
                <a:cs typeface="Calibri" panose="020F0502020204030204" pitchFamily="34" charset="0"/>
              </a:rPr>
              <a:t>Review conducted by Amy Harrison, in consultation with advisory group from Girls Not Brides, UNFPA UNICEF Global Programme and UNICEF </a:t>
            </a:r>
            <a:r>
              <a:rPr lang="en-GB" sz="1200" err="1">
                <a:latin typeface="Calibri" panose="020F0502020204030204" pitchFamily="34" charset="0"/>
                <a:cs typeface="Calibri" panose="020F0502020204030204" pitchFamily="34" charset="0"/>
              </a:rPr>
              <a:t>Innocenti</a:t>
            </a:r>
            <a:r>
              <a:rPr lang="en-GB" sz="1200">
                <a:latin typeface="Calibri" panose="020F0502020204030204" pitchFamily="34" charset="0"/>
                <a:cs typeface="Calibri" panose="020F0502020204030204" pitchFamily="34" charset="0"/>
              </a:rPr>
              <a:t> STAR incitive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panose="020F0502020204030204" pitchFamily="34" charset="0"/>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095509E0-F4DB-4511-ABA0-E51BEA87474E}" type="slidenum">
              <a:rPr lang="en-GB" smtClean="0"/>
              <a:t>2</a:t>
            </a:fld>
            <a:endParaRPr lang="en-GB"/>
          </a:p>
        </p:txBody>
      </p:sp>
    </p:spTree>
    <p:extLst>
      <p:ext uri="{BB962C8B-B14F-4D97-AF65-F5344CB8AC3E}">
        <p14:creationId xmlns:p14="http://schemas.microsoft.com/office/powerpoint/2010/main" val="116297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Arwyn last slide?  </a:t>
            </a:r>
          </a:p>
        </p:txBody>
      </p:sp>
      <p:sp>
        <p:nvSpPr>
          <p:cNvPr id="4" name="Slide Number Placeholder 3"/>
          <p:cNvSpPr>
            <a:spLocks noGrp="1"/>
          </p:cNvSpPr>
          <p:nvPr>
            <p:ph type="sldNum" sz="quarter" idx="5"/>
          </p:nvPr>
        </p:nvSpPr>
        <p:spPr/>
        <p:txBody>
          <a:bodyPr/>
          <a:lstStyle/>
          <a:p>
            <a:fld id="{095509E0-F4DB-4511-ABA0-E51BEA87474E}" type="slidenum">
              <a:rPr lang="en-GB" smtClean="0"/>
              <a:t>11</a:t>
            </a:fld>
            <a:endParaRPr lang="en-GB"/>
          </a:p>
        </p:txBody>
      </p:sp>
    </p:spTree>
    <p:extLst>
      <p:ext uri="{BB962C8B-B14F-4D97-AF65-F5344CB8AC3E}">
        <p14:creationId xmlns:p14="http://schemas.microsoft.com/office/powerpoint/2010/main" val="140558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Arwyn </a:t>
            </a:r>
          </a:p>
          <a:p>
            <a:endParaRPr lang="en-GB"/>
          </a:p>
          <a:p>
            <a:r>
              <a:rPr lang="en-GB"/>
              <a:t>Do we want to include the point on GT approaches to education, have added for now so you can review  – I think this is an important to linkage to make, but lets see what you think. </a:t>
            </a:r>
          </a:p>
          <a:p>
            <a:endParaRPr lang="en-GB"/>
          </a:p>
        </p:txBody>
      </p:sp>
      <p:sp>
        <p:nvSpPr>
          <p:cNvPr id="4" name="Slide Number Placeholder 3"/>
          <p:cNvSpPr>
            <a:spLocks noGrp="1"/>
          </p:cNvSpPr>
          <p:nvPr>
            <p:ph type="sldNum" sz="quarter" idx="5"/>
          </p:nvPr>
        </p:nvSpPr>
        <p:spPr/>
        <p:txBody>
          <a:bodyPr/>
          <a:lstStyle/>
          <a:p>
            <a:fld id="{095509E0-F4DB-4511-ABA0-E51BEA87474E}" type="slidenum">
              <a:rPr lang="en-GB" smtClean="0"/>
              <a:t>3</a:t>
            </a:fld>
            <a:endParaRPr lang="en-GB"/>
          </a:p>
        </p:txBody>
      </p:sp>
    </p:spTree>
    <p:extLst>
      <p:ext uri="{BB962C8B-B14F-4D97-AF65-F5344CB8AC3E}">
        <p14:creationId xmlns:p14="http://schemas.microsoft.com/office/powerpoint/2010/main" val="415386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Arwyn </a:t>
            </a:r>
          </a:p>
          <a:p>
            <a:endParaRPr lang="en-GB"/>
          </a:p>
        </p:txBody>
      </p:sp>
      <p:sp>
        <p:nvSpPr>
          <p:cNvPr id="4" name="Slide Number Placeholder 3"/>
          <p:cNvSpPr>
            <a:spLocks noGrp="1"/>
          </p:cNvSpPr>
          <p:nvPr>
            <p:ph type="sldNum" sz="quarter" idx="5"/>
          </p:nvPr>
        </p:nvSpPr>
        <p:spPr/>
        <p:txBody>
          <a:bodyPr/>
          <a:lstStyle/>
          <a:p>
            <a:fld id="{095509E0-F4DB-4511-ABA0-E51BEA87474E}" type="slidenum">
              <a:rPr lang="en-GB" smtClean="0"/>
              <a:t>4</a:t>
            </a:fld>
            <a:endParaRPr lang="en-GB"/>
          </a:p>
        </p:txBody>
      </p:sp>
    </p:spTree>
    <p:extLst>
      <p:ext uri="{BB962C8B-B14F-4D97-AF65-F5344CB8AC3E}">
        <p14:creationId xmlns:p14="http://schemas.microsoft.com/office/powerpoint/2010/main" val="187043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Arwyn </a:t>
            </a:r>
          </a:p>
          <a:p>
            <a:endParaRPr lang="en-GB"/>
          </a:p>
        </p:txBody>
      </p:sp>
      <p:sp>
        <p:nvSpPr>
          <p:cNvPr id="4" name="Slide Number Placeholder 3"/>
          <p:cNvSpPr>
            <a:spLocks noGrp="1"/>
          </p:cNvSpPr>
          <p:nvPr>
            <p:ph type="sldNum" sz="quarter" idx="5"/>
          </p:nvPr>
        </p:nvSpPr>
        <p:spPr/>
        <p:txBody>
          <a:bodyPr/>
          <a:lstStyle/>
          <a:p>
            <a:fld id="{095509E0-F4DB-4511-ABA0-E51BEA87474E}" type="slidenum">
              <a:rPr lang="en-GB" smtClean="0"/>
              <a:t>5</a:t>
            </a:fld>
            <a:endParaRPr lang="en-GB"/>
          </a:p>
        </p:txBody>
      </p:sp>
    </p:spTree>
    <p:extLst>
      <p:ext uri="{BB962C8B-B14F-4D97-AF65-F5344CB8AC3E}">
        <p14:creationId xmlns:p14="http://schemas.microsoft.com/office/powerpoint/2010/main" val="364397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Arwyn </a:t>
            </a:r>
          </a:p>
          <a:p>
            <a:endParaRPr lang="en-GB"/>
          </a:p>
        </p:txBody>
      </p:sp>
      <p:sp>
        <p:nvSpPr>
          <p:cNvPr id="4" name="Slide Number Placeholder 3"/>
          <p:cNvSpPr>
            <a:spLocks noGrp="1"/>
          </p:cNvSpPr>
          <p:nvPr>
            <p:ph type="sldNum" sz="quarter" idx="5"/>
          </p:nvPr>
        </p:nvSpPr>
        <p:spPr/>
        <p:txBody>
          <a:bodyPr/>
          <a:lstStyle/>
          <a:p>
            <a:fld id="{095509E0-F4DB-4511-ABA0-E51BEA87474E}" type="slidenum">
              <a:rPr lang="en-GB" smtClean="0"/>
              <a:t>6</a:t>
            </a:fld>
            <a:endParaRPr lang="en-GB"/>
          </a:p>
        </p:txBody>
      </p:sp>
    </p:spTree>
    <p:extLst>
      <p:ext uri="{BB962C8B-B14F-4D97-AF65-F5344CB8AC3E}">
        <p14:creationId xmlns:p14="http://schemas.microsoft.com/office/powerpoint/2010/main" val="29370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Jean</a:t>
            </a:r>
          </a:p>
          <a:p>
            <a:endParaRPr lang="en-GB"/>
          </a:p>
          <a:p>
            <a:pPr marL="0" indent="0">
              <a:buNone/>
            </a:pPr>
            <a:r>
              <a:rPr lang="en-GB" sz="1400" b="1"/>
              <a:t>What we know</a:t>
            </a:r>
          </a:p>
          <a:p>
            <a:pPr marL="171450" indent="-171450">
              <a:buFont typeface="Arial" panose="020B0604020202020204" pitchFamily="34" charset="0"/>
              <a:buChar char="•"/>
            </a:pPr>
            <a:r>
              <a:rPr lang="en-GB" sz="1200">
                <a:effectLst/>
                <a:latin typeface="Calibri"/>
                <a:ea typeface="Calibri" panose="020F0502020204030204" pitchFamily="34" charset="0"/>
                <a:cs typeface="Calibri"/>
              </a:rPr>
              <a:t>Safe spaces can be girls’ only opportunity to feel safe, able to make choices that affect their lives, and be connected with a range of support services and activities – including access to GBV protection services</a:t>
            </a:r>
          </a:p>
          <a:p>
            <a:pPr marL="171450" indent="-171450">
              <a:buFont typeface="Arial" panose="020B0604020202020204" pitchFamily="34" charset="0"/>
              <a:buChar char="•"/>
            </a:pPr>
            <a:r>
              <a:rPr lang="en-GB" sz="1200">
                <a:effectLst/>
                <a:latin typeface="Calibri"/>
                <a:ea typeface="Calibri" panose="020F0502020204030204" pitchFamily="34" charset="0"/>
                <a:cs typeface="Calibri"/>
              </a:rPr>
              <a:t>Girls’ empowerment programmes can provide a critical opportunity to better understand girls’ own decision-making process and rationale in relation to child marriage</a:t>
            </a:r>
          </a:p>
          <a:p>
            <a:endParaRPr lang="en-GB" sz="1200">
              <a:effectLst/>
              <a:latin typeface="Calibri"/>
              <a:ea typeface="Calibri" panose="020F0502020204030204" pitchFamily="34" charset="0"/>
              <a:cs typeface="Calibri"/>
            </a:endParaRPr>
          </a:p>
          <a:p>
            <a:pPr marL="0" indent="0">
              <a:buNone/>
            </a:pPr>
            <a:r>
              <a:rPr lang="en-GB" sz="1400" b="1"/>
              <a:t>Emerging evidence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a:ea typeface="Calibri" panose="020F0502020204030204" pitchFamily="34" charset="0"/>
                <a:cs typeface="Calibri"/>
              </a:rPr>
              <a:t>The effectiveness of empowerment programming may be dependent on context and the girls’ backgrounds. The Adolescent Girls Empowerment Program (AGEP) in Zambia had limited impact in key areas - low participation, connected to s</a:t>
            </a:r>
            <a:r>
              <a:rPr lang="en-GB" sz="1200">
                <a:latin typeface="Calibri"/>
                <a:ea typeface="Calibri" panose="020F0502020204030204" pitchFamily="34" charset="0"/>
                <a:cs typeface="Calibri"/>
              </a:rPr>
              <a:t>ocial and economic barriers </a:t>
            </a:r>
            <a:r>
              <a:rPr lang="en-GB" sz="1200">
                <a:effectLst/>
                <a:latin typeface="Calibri"/>
                <a:ea typeface="Calibri" panose="020F0502020204030204" pitchFamily="34" charset="0"/>
                <a:cs typeface="Calibri"/>
              </a:rPr>
              <a:t>and high acceptability of GBV, which an empowerment programme alone was not well suited to overcome.  (Austrian et al, 2020)</a:t>
            </a:r>
          </a:p>
          <a:p>
            <a:pPr marL="171450" indent="-171450">
              <a:buFont typeface="Arial" panose="020B0604020202020204" pitchFamily="34" charset="0"/>
              <a:buChar char="•"/>
            </a:pPr>
            <a:endParaRPr lang="en-GB" sz="1200">
              <a:effectLst/>
              <a:latin typeface="Calibri"/>
              <a:ea typeface="Calibri" panose="020F0502020204030204" pitchFamily="34" charset="0"/>
              <a:cs typeface="Calibri"/>
            </a:endParaRPr>
          </a:p>
          <a:p>
            <a:pPr marL="285750" indent="-285750" algn="just">
              <a:lnSpc>
                <a:spcPct val="105000"/>
              </a:lnSpc>
              <a:spcAft>
                <a:spcPts val="600"/>
              </a:spcAft>
              <a:buFont typeface="Arial" panose="020B0604020202020204" pitchFamily="34" charset="0"/>
              <a:buChar char="•"/>
            </a:pPr>
            <a:r>
              <a:rPr lang="en-GB" sz="1800" b="0">
                <a:effectLst/>
                <a:latin typeface="Calibri" panose="020F0502020204030204" pitchFamily="34" charset="0"/>
                <a:ea typeface="Calibri" panose="020F0502020204030204" pitchFamily="34" charset="0"/>
                <a:cs typeface="Arial" panose="020B0604020202020204" pitchFamily="34" charset="0"/>
              </a:rPr>
              <a:t>AGEP was a 2-year intervention implemented in Zambia that aimed to build girls’ social, health and economic assets in the short term and improve sexual behaviour, early marriage, pregnancy and education in the longer term. </a:t>
            </a:r>
          </a:p>
          <a:p>
            <a:pPr marL="285750" indent="-285750" algn="just">
              <a:lnSpc>
                <a:spcPct val="105000"/>
              </a:lnSpc>
              <a:spcAft>
                <a:spcPts val="600"/>
              </a:spcAft>
              <a:buFont typeface="Arial" panose="020B0604020202020204" pitchFamily="34" charset="0"/>
              <a:buChar char="•"/>
            </a:pPr>
            <a:r>
              <a:rPr lang="en-GB" sz="1800" b="0">
                <a:effectLst/>
                <a:latin typeface="Calibri" panose="020F0502020204030204" pitchFamily="34" charset="0"/>
                <a:ea typeface="Calibri" panose="020F0502020204030204" pitchFamily="34" charset="0"/>
                <a:cs typeface="Arial" panose="020B0604020202020204" pitchFamily="34" charset="0"/>
              </a:rPr>
              <a:t>Activities included weekly mentor-led girls’ group meetings, health vouchers for wellness and reproductive health services, and an adolescent-friendly savings account. </a:t>
            </a:r>
          </a:p>
          <a:p>
            <a:pPr marL="285750" indent="-285750" algn="just">
              <a:lnSpc>
                <a:spcPct val="105000"/>
              </a:lnSpc>
              <a:spcAft>
                <a:spcPts val="600"/>
              </a:spcAft>
              <a:buFont typeface="Arial" panose="020B0604020202020204" pitchFamily="34" charset="0"/>
              <a:buChar char="•"/>
            </a:pPr>
            <a:r>
              <a:rPr lang="en-GB" sz="1800" b="1">
                <a:effectLst/>
                <a:latin typeface="Calibri" panose="020F0502020204030204" pitchFamily="34" charset="0"/>
                <a:ea typeface="Calibri" panose="020F0502020204030204" pitchFamily="34" charset="0"/>
                <a:cs typeface="Arial" panose="020B0604020202020204" pitchFamily="34" charset="0"/>
              </a:rPr>
              <a:t>A 2020 longitudinal study of AGEP found the intervention had modest positive impacts on SRH knowledge, savings behaviour, and transactional sex after two and four years.  </a:t>
            </a:r>
          </a:p>
          <a:p>
            <a:pPr marL="285750" indent="-285750" algn="just">
              <a:lnSpc>
                <a:spcPct val="105000"/>
              </a:lnSpc>
              <a:spcAft>
                <a:spcPts val="600"/>
              </a:spcAft>
              <a:buFont typeface="Arial" panose="020B0604020202020204" pitchFamily="34" charset="0"/>
              <a:buChar char="•"/>
            </a:pPr>
            <a:r>
              <a:rPr lang="en-GB" sz="1800" b="1">
                <a:effectLst/>
                <a:latin typeface="Calibri" panose="020F0502020204030204" pitchFamily="34" charset="0"/>
                <a:ea typeface="Calibri" panose="020F0502020204030204" pitchFamily="34" charset="0"/>
                <a:cs typeface="Arial" panose="020B0604020202020204" pitchFamily="34" charset="0"/>
              </a:rPr>
              <a:t>However, it had no effect on primary education, fertility outcomes, or norms around gender equality, acceptability of IPV, or HIV knowledge. </a:t>
            </a:r>
          </a:p>
          <a:p>
            <a:pPr marL="285750" indent="-285750" algn="just">
              <a:lnSpc>
                <a:spcPct val="105000"/>
              </a:lnSpc>
              <a:spcAft>
                <a:spcPts val="600"/>
              </a:spcAft>
              <a:buFont typeface="Arial" panose="020B0604020202020204" pitchFamily="34" charset="0"/>
              <a:buChar char="•"/>
            </a:pPr>
            <a:r>
              <a:rPr lang="en-GB" sz="1800" b="1">
                <a:effectLst/>
                <a:latin typeface="Calibri" panose="020F0502020204030204" pitchFamily="34" charset="0"/>
                <a:ea typeface="Calibri" panose="020F0502020204030204" pitchFamily="34" charset="0"/>
                <a:cs typeface="Arial" panose="020B0604020202020204" pitchFamily="34" charset="0"/>
              </a:rPr>
              <a:t>Suspected reasons for this included overall low participation in programme sessions, due to social and economic barriers and high levels of acceptability and experiences of violence </a:t>
            </a:r>
            <a:r>
              <a:rPr lang="en-GB" sz="1800">
                <a:effectLst/>
                <a:latin typeface="Calibri" panose="020F0502020204030204" pitchFamily="34" charset="0"/>
                <a:ea typeface="Calibri" panose="020F0502020204030204" pitchFamily="34" charset="0"/>
                <a:cs typeface="Arial" panose="020B0604020202020204" pitchFamily="34" charset="0"/>
              </a:rPr>
              <a:t>– 60% of girls agreeing IPV is acceptable, two-thirds having experienced sexual violence – </a:t>
            </a:r>
            <a:r>
              <a:rPr lang="en-GB" sz="1800" b="1">
                <a:effectLst/>
                <a:latin typeface="Calibri" panose="020F0502020204030204" pitchFamily="34" charset="0"/>
                <a:ea typeface="Calibri" panose="020F0502020204030204" pitchFamily="34" charset="0"/>
                <a:cs typeface="Arial" panose="020B0604020202020204" pitchFamily="34" charset="0"/>
              </a:rPr>
              <a:t>which showed that am intervention focused solely on empowerment was unlikely to have an impact without a parallel engagement around attitudes and gender norms. </a:t>
            </a:r>
          </a:p>
          <a:p>
            <a:r>
              <a:rPr lang="en-GB" sz="1800">
                <a:effectLst/>
                <a:latin typeface="Calibri" panose="020F0502020204030204" pitchFamily="34" charset="0"/>
                <a:ea typeface="Calibri" panose="020F0502020204030204" pitchFamily="34" charset="0"/>
                <a:cs typeface="Arial" panose="020B0604020202020204" pitchFamily="34" charset="0"/>
              </a:rPr>
              <a:t>Austrian, K., Soler-</a:t>
            </a:r>
            <a:r>
              <a:rPr lang="en-GB" sz="1800" err="1">
                <a:effectLst/>
                <a:latin typeface="Calibri" panose="020F0502020204030204" pitchFamily="34" charset="0"/>
                <a:ea typeface="Calibri" panose="020F0502020204030204" pitchFamily="34" charset="0"/>
                <a:cs typeface="Arial" panose="020B0604020202020204" pitchFamily="34" charset="0"/>
              </a:rPr>
              <a:t>Hampejsek</a:t>
            </a:r>
            <a:r>
              <a:rPr lang="en-GB" sz="1800">
                <a:effectLst/>
                <a:latin typeface="Calibri" panose="020F0502020204030204" pitchFamily="34" charset="0"/>
                <a:ea typeface="Calibri" panose="020F0502020204030204" pitchFamily="34" charset="0"/>
                <a:cs typeface="Arial" panose="020B0604020202020204" pitchFamily="34" charset="0"/>
              </a:rPr>
              <a:t>, E. </a:t>
            </a:r>
            <a:r>
              <a:rPr lang="en-GB" sz="1800" i="1">
                <a:effectLst/>
                <a:latin typeface="Calibri" panose="020F0502020204030204" pitchFamily="34" charset="0"/>
                <a:ea typeface="Calibri" panose="020F0502020204030204" pitchFamily="34" charset="0"/>
                <a:cs typeface="Arial" panose="020B0604020202020204" pitchFamily="34" charset="0"/>
              </a:rPr>
              <a:t>et al </a:t>
            </a:r>
            <a:r>
              <a:rPr lang="en-GB" sz="1800">
                <a:effectLst/>
                <a:latin typeface="Calibri" panose="020F0502020204030204" pitchFamily="34" charset="0"/>
                <a:ea typeface="Calibri" panose="020F0502020204030204" pitchFamily="34" charset="0"/>
                <a:cs typeface="Arial" panose="020B0604020202020204" pitchFamily="34" charset="0"/>
              </a:rPr>
              <a:t>(2020) ‘The impact of the Adolescent Girls Empowerment Program (AGEP) on short and long term social, economic, education and fertility outcomes: a cluster randomized controlled trial in Zambia’, BMC Public Health 20:349; p.2</a:t>
            </a:r>
          </a:p>
          <a:p>
            <a:pPr marL="171450" indent="-171450">
              <a:buFont typeface="Arial" panose="020B0604020202020204" pitchFamily="34" charset="0"/>
              <a:buChar char="•"/>
            </a:pPr>
            <a:endParaRPr lang="en-GB" sz="1200">
              <a:effectLst/>
              <a:latin typeface="Calibri"/>
              <a:ea typeface="Calibri" panose="020F0502020204030204" pitchFamily="34" charset="0"/>
              <a:cs typeface="Calibri"/>
            </a:endParaRPr>
          </a:p>
          <a:p>
            <a:pPr marL="171450" indent="-171450">
              <a:buFont typeface="Arial" panose="020B0604020202020204" pitchFamily="34" charset="0"/>
              <a:buChar char="•"/>
            </a:pPr>
            <a:endParaRPr lang="en-GB" sz="1200">
              <a:effectLst/>
              <a:latin typeface="Calibri"/>
              <a:ea typeface="Calibri" panose="020F0502020204030204" pitchFamily="34" charset="0"/>
              <a:cs typeface="Calibri"/>
            </a:endParaRPr>
          </a:p>
          <a:p>
            <a:pPr marL="171450" indent="-171450">
              <a:buFont typeface="Arial" panose="020B0604020202020204" pitchFamily="34" charset="0"/>
              <a:buChar char="•"/>
            </a:pPr>
            <a:r>
              <a:rPr lang="en-GB" sz="1200" b="1">
                <a:latin typeface="Calibri"/>
                <a:ea typeface="Calibri" panose="020F0502020204030204" pitchFamily="34" charset="0"/>
                <a:cs typeface="Calibri"/>
              </a:rPr>
              <a:t>In contrast, combining girls’ empowerment with a focus on building group solidarity and community engagement around norms, can lead to significant and sustained shifts in harmful practices related to child marriage -&gt; TESFA evaluation 2022</a:t>
            </a:r>
          </a:p>
          <a:p>
            <a:pPr marL="171450" indent="-171450">
              <a:buFont typeface="Arial" panose="020B0604020202020204" pitchFamily="34" charset="0"/>
              <a:buChar char="•"/>
            </a:pPr>
            <a:endParaRPr lang="en-GB" sz="1200" b="1">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effectLst/>
                <a:latin typeface="Calibri" panose="020F0502020204030204" pitchFamily="34" charset="0"/>
                <a:ea typeface="Calibri" panose="020F0502020204030204" pitchFamily="34" charset="0"/>
                <a:cs typeface="Arial" panose="020B0604020202020204" pitchFamily="34" charset="0"/>
              </a:rPr>
              <a:t>Where girls’ empowerment interventions promote group solidary amongst adolescent girls while also being linked into community structures and traditions, there is potential to shift harmful practices around child marriage in a way that is both scalable and sustainable. </a:t>
            </a:r>
            <a:r>
              <a:rPr lang="en-GB" sz="1800">
                <a:effectLst/>
                <a:latin typeface="Calibri" panose="020F0502020204030204" pitchFamily="34" charset="0"/>
                <a:ea typeface="Calibri" panose="020F0502020204030204" pitchFamily="34" charset="0"/>
                <a:cs typeface="Arial" panose="020B0604020202020204" pitchFamily="34" charset="0"/>
              </a:rPr>
              <a:t>A 2022 peer-reviewed article on the 2018 study of CARE’s TESFA programme highlights this potential. </a:t>
            </a:r>
            <a:r>
              <a:rPr lang="en-GB" sz="1800" b="1">
                <a:effectLst/>
                <a:latin typeface="Calibri" panose="020F0502020204030204" pitchFamily="34" charset="0"/>
                <a:ea typeface="Calibri" panose="020F0502020204030204" pitchFamily="34" charset="0"/>
                <a:cs typeface="Arial" panose="020B0604020202020204" pitchFamily="34" charset="0"/>
              </a:rPr>
              <a:t>The TESFA programme in Ethiopia targeted 5,000 married adolescent girls from 2010-2013 via a combination of reproductive health and financial savings-focused interventions. At endline, participants reported improvements across health and empowerment outcomes</a:t>
            </a:r>
            <a:r>
              <a:rPr lang="en-GB" sz="1800">
                <a:effectLst/>
                <a:latin typeface="Calibri" panose="020F0502020204030204" pitchFamily="34" charset="0"/>
                <a:ea typeface="Calibri" panose="020F0502020204030204" pitchFamily="34" charset="0"/>
                <a:cs typeface="Arial" panose="020B0604020202020204" pitchFamily="34" charset="0"/>
              </a:rPr>
              <a:t>. Four years post-TESFA, 88% of groups continued to meet without assistance from CARE, with new groups formed including by girls not involved in the original programme. </a:t>
            </a:r>
            <a:r>
              <a:rPr lang="en-GB" sz="1800" b="1">
                <a:effectLst/>
                <a:latin typeface="Calibri" panose="020F0502020204030204" pitchFamily="34" charset="0"/>
                <a:ea typeface="Calibri" panose="020F0502020204030204" pitchFamily="34" charset="0"/>
                <a:cs typeface="Arial" panose="020B0604020202020204" pitchFamily="34" charset="0"/>
              </a:rPr>
              <a:t>Success factors included the strength of solidarity and safety created within the peer groups – based on peer-facilitated reflective dialogues rather than peer-based learning as is more common; a culturally relevant curriculum, developed in consultation with Ethiopian female health workers;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Chowdhary. P., </a:t>
            </a:r>
            <a:r>
              <a:rPr lang="en-GB" sz="1800" err="1">
                <a:effectLst/>
                <a:latin typeface="Calibri" panose="020F0502020204030204" pitchFamily="34" charset="0"/>
                <a:ea typeface="Calibri" panose="020F0502020204030204" pitchFamily="34" charset="0"/>
                <a:cs typeface="Arial" panose="020B0604020202020204" pitchFamily="34" charset="0"/>
              </a:rPr>
              <a:t>Mekuria</a:t>
            </a:r>
            <a:r>
              <a:rPr lang="en-GB" sz="1800">
                <a:effectLst/>
                <a:latin typeface="Calibri" panose="020F0502020204030204" pitchFamily="34" charset="0"/>
                <a:ea typeface="Calibri" panose="020F0502020204030204" pitchFamily="34" charset="0"/>
                <a:cs typeface="Arial" panose="020B0604020202020204" pitchFamily="34" charset="0"/>
              </a:rPr>
              <a:t>, F. </a:t>
            </a:r>
            <a:r>
              <a:rPr lang="en-GB" sz="1800" i="1">
                <a:effectLst/>
                <a:latin typeface="Calibri" panose="020F0502020204030204" pitchFamily="34" charset="0"/>
                <a:ea typeface="Calibri" panose="020F0502020204030204" pitchFamily="34" charset="0"/>
                <a:cs typeface="Arial" panose="020B0604020202020204" pitchFamily="34" charset="0"/>
              </a:rPr>
              <a:t>et al </a:t>
            </a:r>
            <a:r>
              <a:rPr lang="en-GB" sz="1800">
                <a:effectLst/>
                <a:latin typeface="Calibri" panose="020F0502020204030204" pitchFamily="34" charset="0"/>
                <a:ea typeface="Calibri" panose="020F0502020204030204" pitchFamily="34" charset="0"/>
                <a:cs typeface="Arial" panose="020B0604020202020204" pitchFamily="34" charset="0"/>
              </a:rPr>
              <a:t>(2022) ‘Building sustainable and scalable peer-based programming: promising approaches from TESFA in Ethiopia’; p.2</a:t>
            </a:r>
          </a:p>
          <a:p>
            <a:pPr marL="171450" indent="-171450">
              <a:buFont typeface="Arial" panose="020B0604020202020204" pitchFamily="34" charset="0"/>
              <a:buChar char="•"/>
            </a:pPr>
            <a:endParaRPr lang="en-GB" sz="1200" b="1">
              <a:latin typeface="Calibri"/>
              <a:ea typeface="Calibri" panose="020F0502020204030204" pitchFamily="34" charset="0"/>
              <a:cs typeface="Calibri"/>
            </a:endParaRPr>
          </a:p>
          <a:p>
            <a:pPr marL="171450" indent="-171450">
              <a:buFont typeface="Arial" panose="020B0604020202020204" pitchFamily="34" charset="0"/>
              <a:buChar char="•"/>
            </a:pPr>
            <a:endParaRPr lang="en-GB" sz="1200">
              <a:latin typeface="Calibri"/>
              <a:ea typeface="Calibri" panose="020F0502020204030204" pitchFamily="34" charset="0"/>
              <a:cs typeface="Calibri"/>
            </a:endParaRPr>
          </a:p>
          <a:p>
            <a:pPr marL="171450" indent="-171450">
              <a:buFont typeface="Arial" panose="020B0604020202020204" pitchFamily="34" charset="0"/>
              <a:buChar char="•"/>
            </a:pPr>
            <a:r>
              <a:rPr lang="en-GB" sz="1200">
                <a:effectLst/>
                <a:latin typeface="Calibri"/>
                <a:ea typeface="Calibri" panose="020F0502020204030204" pitchFamily="34" charset="0"/>
                <a:cs typeface="Calibri"/>
              </a:rPr>
              <a:t>Involving girls in the design, running and monitoring of empowerment or safe spaces can ensure they best meet girls’ needs -&gt;</a:t>
            </a:r>
            <a:r>
              <a:rPr lang="en-GB" sz="1200">
                <a:latin typeface="Calibri"/>
                <a:ea typeface="Calibri" panose="020F0502020204030204" pitchFamily="34" charset="0"/>
                <a:cs typeface="Calibri"/>
              </a:rPr>
              <a:t> </a:t>
            </a:r>
          </a:p>
          <a:p>
            <a:pPr marL="171450" indent="-171450">
              <a:buFont typeface="Arial" panose="020B0604020202020204" pitchFamily="34" charset="0"/>
              <a:buChar char="•"/>
            </a:pPr>
            <a:endParaRPr lang="en-GB" sz="1200">
              <a:effectLst/>
              <a:latin typeface="Calibri"/>
              <a:ea typeface="Calibri" panose="020F0502020204030204" pitchFamily="34" charset="0"/>
              <a:cs typeface="Calibri"/>
            </a:endParaRPr>
          </a:p>
          <a:p>
            <a:pPr>
              <a:lnSpc>
                <a:spcPct val="107000"/>
              </a:lnSpc>
              <a:spcAft>
                <a:spcPts val="800"/>
              </a:spcAft>
            </a:pPr>
            <a:r>
              <a:rPr lang="en-GB" sz="1800" b="1">
                <a:effectLst/>
                <a:latin typeface="Calibri" panose="020F0502020204030204" pitchFamily="34" charset="0"/>
                <a:ea typeface="Calibri" panose="020F0502020204030204" pitchFamily="34" charset="0"/>
              </a:rPr>
              <a:t>Involving girls in the design, running and monitoring of empowerment or safe spaces is recommended as a means of ensuring spaces best meet girls’ needs and do not mirror the restrictive norms they face in everyday life.</a:t>
            </a:r>
            <a:r>
              <a:rPr lang="en-GB" sz="1800">
                <a:effectLst/>
                <a:latin typeface="Calibri" panose="020F0502020204030204" pitchFamily="34" charset="0"/>
                <a:ea typeface="Calibri" panose="020F0502020204030204" pitchFamily="34" charset="0"/>
              </a:rPr>
              <a:t> </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rPr>
              <a:t>Promising practices include establishing safe space committees, conducting regular focus group discussions and formal/informal consultations, and using a range of monitoring and evaluation tools appropriate to girls’ circumstances, including in-person, Facebook and </a:t>
            </a:r>
            <a:r>
              <a:rPr lang="en-GB" sz="1800" err="1">
                <a:effectLst/>
                <a:latin typeface="Calibri" panose="020F0502020204030204" pitchFamily="34" charset="0"/>
                <a:ea typeface="Calibri" panose="020F0502020204030204" pitchFamily="34" charset="0"/>
              </a:rPr>
              <a:t>Whatsapp</a:t>
            </a:r>
            <a:r>
              <a:rPr lang="en-GB" sz="1800">
                <a:effectLst/>
                <a:latin typeface="Calibri" panose="020F0502020204030204" pitchFamily="34" charset="0"/>
                <a:ea typeface="Calibri" panose="020F0502020204030204" pitchFamily="34" charset="0"/>
              </a:rPr>
              <a:t>. </a:t>
            </a:r>
          </a:p>
          <a:p>
            <a:pPr marL="285750" indent="-285750">
              <a:lnSpc>
                <a:spcPct val="107000"/>
              </a:lnSpc>
              <a:spcAft>
                <a:spcPts val="800"/>
              </a:spcAft>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rPr>
              <a:t>A 2020 report on child marriage across the Arab States Region highlights the importance of girl-centred programming in humanitarian settings, and of engaging married girls in all aspects of programme design and implementation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UNFPA (2021) ‘Transcending Norms: Gender transformative approaches in women’s and girls’ safe spaces in humanitarian settings’, p.37</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GB" sz="1200">
              <a:effectLst/>
              <a:latin typeface="Calibri"/>
              <a:ea typeface="Calibri" panose="020F0502020204030204" pitchFamily="34" charset="0"/>
              <a:cs typeface="Calibri"/>
            </a:endParaRPr>
          </a:p>
          <a:p>
            <a:pPr marL="171450" indent="-171450">
              <a:buFont typeface="Arial" panose="020B0604020202020204" pitchFamily="34" charset="0"/>
              <a:buChar char="•"/>
            </a:pPr>
            <a:endParaRPr lang="en-GB" sz="1200">
              <a:effectLst/>
              <a:latin typeface="Calibri"/>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b="1">
                <a:latin typeface="Calibri"/>
                <a:cs typeface="Calibri"/>
              </a:rPr>
              <a:t>Girls may themselves choose to marry early. Effective safe spaces should be based on a realistic assessment of these factors, as well as incorporating support for girls who are already married.</a:t>
            </a:r>
          </a:p>
          <a:p>
            <a:pPr marL="171450" indent="-171450">
              <a:buFont typeface="Arial" panose="020B0604020202020204" pitchFamily="34" charset="0"/>
              <a:buChar char="•"/>
            </a:pPr>
            <a:endParaRPr lang="en-GB" sz="1200" b="1">
              <a:latin typeface="Calibri"/>
              <a:cs typeface="Calibri"/>
            </a:endParaRPr>
          </a:p>
          <a:p>
            <a:endParaRPr lang="en-GB" sz="1200">
              <a:effectLst/>
              <a:latin typeface="Calibri"/>
              <a:ea typeface="Calibri" panose="020F0502020204030204" pitchFamily="34" charset="0"/>
              <a:cs typeface="Calibri"/>
            </a:endParaRPr>
          </a:p>
          <a:p>
            <a:r>
              <a:rPr lang="en-GB"/>
              <a:t>Key Takeaways</a:t>
            </a:r>
          </a:p>
          <a:p>
            <a:pPr marL="342900" lvl="0" indent="-342900" algn="just">
              <a:lnSpc>
                <a:spcPct val="105000"/>
              </a:lnSpc>
              <a:spcAft>
                <a:spcPts val="600"/>
              </a:spcAft>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Girls’ empowerment programmes have the potential to be both scalable and sustainable, if girls themselves are able to engage and feel individually and collectively empowered by the process.</a:t>
            </a:r>
            <a:r>
              <a:rPr lang="en-GB" sz="1800">
                <a:effectLst/>
                <a:latin typeface="Calibri" panose="020F0502020204030204" pitchFamily="34" charset="0"/>
                <a:ea typeface="Calibri" panose="020F0502020204030204" pitchFamily="34" charset="0"/>
                <a:cs typeface="Arial" panose="020B0604020202020204" pitchFamily="34" charset="0"/>
              </a:rPr>
              <a:t> This is particularly important in contexts where girls have limited or reduced agency in everyday life, including humanitarian and highly socially conservative settings.  For example, AGEP study suggested future programming incorporate a norms focused workstream and provide HH with a CT to alleviate economic barriers to participation.</a:t>
            </a:r>
          </a:p>
          <a:p>
            <a:pPr marL="342900" lvl="0" indent="-342900" algn="just">
              <a:lnSpc>
                <a:spcPct val="105000"/>
              </a:lnSpc>
              <a:spcAft>
                <a:spcPts val="600"/>
              </a:spcAft>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Grounding activities in local systems and context, and supporting girls to access programme activities – including through financial support for girls and their caregivers, and through engagement with husbands, male family members, and community members – are likely necessary ingredients for programme success.</a:t>
            </a:r>
            <a:r>
              <a:rPr lang="en-GB" sz="1800">
                <a:effectLst/>
                <a:latin typeface="Calibri" panose="020F0502020204030204" pitchFamily="34" charset="0"/>
                <a:ea typeface="Calibri" panose="020F0502020204030204" pitchFamily="34" charset="0"/>
                <a:cs typeface="Arial" panose="020B0604020202020204" pitchFamily="34" charset="0"/>
              </a:rPr>
              <a:t> These needs may be higher in contexts where rates of child marriage are high, or where target households are highly insecure.</a:t>
            </a:r>
          </a:p>
          <a:p>
            <a:pPr marL="342900" lvl="0" indent="-342900" algn="just">
              <a:lnSpc>
                <a:spcPct val="105000"/>
              </a:lnSpc>
              <a:spcAft>
                <a:spcPts val="600"/>
              </a:spcAft>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Girls themselves may be supportive of child marriage, due to a host of complex social and economic factors</a:t>
            </a:r>
            <a:r>
              <a:rPr lang="en-GB" sz="1800">
                <a:effectLst/>
                <a:latin typeface="Calibri" panose="020F0502020204030204" pitchFamily="34" charset="0"/>
                <a:ea typeface="Calibri" panose="020F0502020204030204" pitchFamily="34" charset="0"/>
                <a:cs typeface="Arial" panose="020B0604020202020204" pitchFamily="34" charset="0"/>
              </a:rPr>
              <a:t>; failure to recognise and respond to this may impede a programme’s success. Empowering married girls, and engaging married girls and women in the design of empowerment interventions, may be one entry point into shifting girls’ own perceptions around child marriage and gender roles more broadly.</a:t>
            </a:r>
          </a:p>
          <a:p>
            <a:endParaRPr lang="en-GB"/>
          </a:p>
          <a:p>
            <a:endParaRPr lang="en-GB"/>
          </a:p>
        </p:txBody>
      </p:sp>
      <p:sp>
        <p:nvSpPr>
          <p:cNvPr id="4" name="Slide Number Placeholder 3"/>
          <p:cNvSpPr>
            <a:spLocks noGrp="1"/>
          </p:cNvSpPr>
          <p:nvPr>
            <p:ph type="sldNum" sz="quarter" idx="5"/>
          </p:nvPr>
        </p:nvSpPr>
        <p:spPr/>
        <p:txBody>
          <a:bodyPr/>
          <a:lstStyle/>
          <a:p>
            <a:fld id="{095509E0-F4DB-4511-ABA0-E51BEA87474E}" type="slidenum">
              <a:rPr lang="en-GB" smtClean="0"/>
              <a:t>7</a:t>
            </a:fld>
            <a:endParaRPr lang="en-GB"/>
          </a:p>
        </p:txBody>
      </p:sp>
    </p:spTree>
    <p:extLst>
      <p:ext uri="{BB962C8B-B14F-4D97-AF65-F5344CB8AC3E}">
        <p14:creationId xmlns:p14="http://schemas.microsoft.com/office/powerpoint/2010/main" val="2404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5000"/>
              </a:lnSpc>
              <a:spcAft>
                <a:spcPts val="600"/>
              </a:spcAft>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For adolescent girls to exercise voice and choice, they not only need economic and political agency but also freedom from the powerful yet invisible norms that erode their potential</a:t>
            </a:r>
            <a:r>
              <a:rPr lang="en-GB" sz="1800">
                <a:effectLst/>
                <a:latin typeface="Calibri" panose="020F0502020204030204" pitchFamily="34" charset="0"/>
                <a:ea typeface="Calibri" panose="020F0502020204030204" pitchFamily="34" charset="0"/>
                <a:cs typeface="Arial" panose="020B0604020202020204" pitchFamily="34" charset="0"/>
              </a:rPr>
              <a:t>. As noted throughout this evidence review, deeply entrenched norms around the role of women and girls in society can limit girls’ access to education, healthcare, and livelihood opportunities, and place them at risk when they step outside of these roles. </a:t>
            </a:r>
          </a:p>
          <a:p>
            <a:pPr marL="342900" lvl="0" indent="-342900" algn="just">
              <a:lnSpc>
                <a:spcPct val="105000"/>
              </a:lnSpc>
              <a:spcAft>
                <a:spcPts val="600"/>
              </a:spcAft>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Meaningful engagement with men and boys, and with community decision-makers and gatekeepers, can be critica</a:t>
            </a:r>
            <a:r>
              <a:rPr lang="en-GB" sz="1800">
                <a:effectLst/>
                <a:latin typeface="Calibri" panose="020F0502020204030204" pitchFamily="34" charset="0"/>
                <a:ea typeface="Calibri" panose="020F0502020204030204" pitchFamily="34" charset="0"/>
                <a:cs typeface="Arial" panose="020B0604020202020204" pitchFamily="34" charset="0"/>
              </a:rPr>
              <a:t>l in both reducing the risk of backlash against women and girls and in empowering those individuals to act as agents for change. It is important that these efforts do not decentre women and girls’ needs and agency, however.</a:t>
            </a:r>
          </a:p>
          <a:p>
            <a:pPr marL="342900" lvl="0" indent="-342900" algn="just">
              <a:lnSpc>
                <a:spcPct val="105000"/>
              </a:lnSpc>
              <a:spcAft>
                <a:spcPts val="600"/>
              </a:spcAft>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Efforts to shift harmful and restrictive norms are likely to be limited if corresponding supply-side interventions do not allow for behaviour change in practice </a:t>
            </a:r>
            <a:r>
              <a:rPr lang="en-GB" sz="1800">
                <a:effectLst/>
                <a:latin typeface="Calibri" panose="020F0502020204030204" pitchFamily="34" charset="0"/>
                <a:ea typeface="Calibri" panose="020F0502020204030204" pitchFamily="34" charset="0"/>
                <a:cs typeface="Arial" panose="020B0604020202020204" pitchFamily="34" charset="0"/>
              </a:rPr>
              <a:t>– for example, around use of contraception without accompanying availability of contraception, or of acceptability of women working without the availability of secure employment opportunities. </a:t>
            </a:r>
          </a:p>
          <a:p>
            <a:pPr marL="342900" lvl="0" indent="-342900" algn="just">
              <a:lnSpc>
                <a:spcPct val="105000"/>
              </a:lnSpc>
              <a:spcAft>
                <a:spcPts val="600"/>
              </a:spcAft>
              <a:buFont typeface="Symbol" panose="05050102010706020507" pitchFamily="18" charset="2"/>
              <a:buChar char=""/>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5000"/>
              </a:lnSpc>
              <a:spcAft>
                <a:spcPts val="600"/>
              </a:spcAft>
              <a:buFont typeface="Symbol" panose="05050102010706020507" pitchFamily="18" charset="2"/>
              <a:buNone/>
            </a:pPr>
            <a:r>
              <a:rPr lang="en-GB" sz="1800">
                <a:effectLst/>
                <a:latin typeface="Calibri" panose="020F0502020204030204" pitchFamily="34" charset="0"/>
                <a:ea typeface="Calibri" panose="020F0502020204030204" pitchFamily="34" charset="0"/>
                <a:cs typeface="Arial" panose="020B0604020202020204" pitchFamily="34" charset="0"/>
              </a:rPr>
              <a:t>Emerging Evidence:</a:t>
            </a:r>
          </a:p>
          <a:p>
            <a:pPr algn="just">
              <a:lnSpc>
                <a:spcPct val="105000"/>
              </a:lnSpc>
              <a:spcAft>
                <a:spcPts val="600"/>
              </a:spcAft>
            </a:pPr>
            <a:r>
              <a:rPr lang="en-GB" sz="1800" b="1">
                <a:effectLst/>
                <a:latin typeface="Calibri" panose="020F0502020204030204" pitchFamily="34" charset="0"/>
                <a:ea typeface="Calibri" panose="020F0502020204030204" pitchFamily="34" charset="0"/>
                <a:cs typeface="Arial" panose="020B0604020202020204" pitchFamily="34" charset="0"/>
              </a:rPr>
              <a:t>Programmes that take a multi-level approach to shifting individual and collective attitudes and norms can have a significant impact on both child marriage rates and the harmful underlying gender norms that surround the practice.</a:t>
            </a:r>
            <a:r>
              <a:rPr lang="en-GB" sz="1800">
                <a:effectLst/>
                <a:latin typeface="Calibri" panose="020F0502020204030204" pitchFamily="34" charset="0"/>
                <a:ea typeface="Calibri" panose="020F0502020204030204" pitchFamily="34" charset="0"/>
                <a:cs typeface="Arial" panose="020B0604020202020204" pitchFamily="34" charset="0"/>
              </a:rPr>
              <a:t> A 2017 Government of Bangladesh-UNICEF trans-media entertainment-education initiative - 2020 evaluation of the programme found a 3% increase in people reporting having taken action to prevent child marriage, with numbers increasing in line with people’s degree of exposure to the programme. </a:t>
            </a:r>
          </a:p>
          <a:p>
            <a:pPr marL="285750" indent="-285750" algn="just">
              <a:lnSpc>
                <a:spcPct val="105000"/>
              </a:lnSpc>
              <a:spcAft>
                <a:spcPts val="6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evaluation also noted increased awareness amongst fathers regarding the risks of early marriage and pregnancy; overall increases in personal and family disapproval of child marriage; a decrease in the belief that girls themselves are responsible for sexual harassment; and an increase in positive attitudes around investments in girls’ education. </a:t>
            </a:r>
          </a:p>
          <a:p>
            <a:pPr marL="285750" indent="-285750" algn="just">
              <a:lnSpc>
                <a:spcPct val="105000"/>
              </a:lnSpc>
              <a:spcAft>
                <a:spcPts val="6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It did not appear to have an impact on community-level attitudes around marriage, suggesting a disconnect between self-reported approval and perceived approval at community level and the potentially greater challenge of shifting collective attitudes as compared to individual ones, and an opportunity to explore how to bridge this gap in future programming. </a:t>
            </a:r>
          </a:p>
          <a:p>
            <a:r>
              <a:rPr lang="en-GB" sz="1800">
                <a:effectLst/>
                <a:latin typeface="Calibri" panose="020F0502020204030204" pitchFamily="34" charset="0"/>
                <a:ea typeface="Calibri" panose="020F0502020204030204" pitchFamily="34" charset="0"/>
                <a:cs typeface="Arial" panose="020B0604020202020204" pitchFamily="34" charset="0"/>
              </a:rPr>
              <a:t>Sengupta, A., </a:t>
            </a:r>
            <a:r>
              <a:rPr lang="en-GB" sz="1800" err="1">
                <a:effectLst/>
                <a:latin typeface="Calibri" panose="020F0502020204030204" pitchFamily="34" charset="0"/>
                <a:ea typeface="Calibri" panose="020F0502020204030204" pitchFamily="34" charset="0"/>
                <a:cs typeface="Arial" panose="020B0604020202020204" pitchFamily="34" charset="0"/>
              </a:rPr>
              <a:t>Sood</a:t>
            </a:r>
            <a:r>
              <a:rPr lang="en-GB" sz="1800">
                <a:effectLst/>
                <a:latin typeface="Calibri" panose="020F0502020204030204" pitchFamily="34" charset="0"/>
                <a:ea typeface="Calibri" panose="020F0502020204030204" pitchFamily="34" charset="0"/>
                <a:cs typeface="Arial" panose="020B0604020202020204" pitchFamily="34" charset="0"/>
              </a:rPr>
              <a:t>, S. </a:t>
            </a:r>
            <a:r>
              <a:rPr lang="en-GB" sz="1800" i="1">
                <a:effectLst/>
                <a:latin typeface="Calibri" panose="020F0502020204030204" pitchFamily="34" charset="0"/>
                <a:ea typeface="Calibri" panose="020F0502020204030204" pitchFamily="34" charset="0"/>
                <a:cs typeface="Arial" panose="020B0604020202020204" pitchFamily="34" charset="0"/>
              </a:rPr>
              <a:t>et al</a:t>
            </a:r>
            <a:r>
              <a:rPr lang="en-GB" sz="1800">
                <a:effectLst/>
                <a:latin typeface="Calibri" panose="020F0502020204030204" pitchFamily="34" charset="0"/>
                <a:ea typeface="Calibri" panose="020F0502020204030204" pitchFamily="34" charset="0"/>
                <a:cs typeface="Arial" panose="020B0604020202020204" pitchFamily="34" charset="0"/>
              </a:rPr>
              <a:t> (2020) ‘Enabling gender norm change through communication: a case study of a trans-media entertainment-education initiative in Bangladesh’, Journal of Development Communications 31:2; p.41</a:t>
            </a:r>
          </a:p>
          <a:p>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sz="1800" b="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a:ea typeface="Calibri" panose="020F0502020204030204" pitchFamily="34" charset="0"/>
                <a:cs typeface="Calibri"/>
              </a:rPr>
              <a:t>Safe space programming may be more effective when paired with transformative interventions outside of the space, at the family and community level -&gt; Sibling Support for Adolescents in Emergencies (SSAGE) programme</a:t>
            </a:r>
            <a:r>
              <a:rPr lang="en-GB" sz="1800" b="1">
                <a:latin typeface="Calibri"/>
                <a:ea typeface="Calibri" panose="020F0502020204030204" pitchFamily="34" charset="0"/>
                <a:cs typeface="Calibri"/>
              </a:rPr>
              <a:t> </a:t>
            </a:r>
            <a:r>
              <a:rPr lang="en-GB" sz="1800">
                <a:effectLst/>
                <a:latin typeface="Calibri" panose="020F0502020204030204" pitchFamily="34" charset="0"/>
                <a:ea typeface="Calibri" panose="020F0502020204030204" pitchFamily="34" charset="0"/>
                <a:cs typeface="Arial" panose="020B0604020202020204" pitchFamily="34" charset="0"/>
              </a:rPr>
              <a:t>implemented in Maiduguri state, Northeast Nigeria, in 2020 demonstrates the potential of taking a whole-family approach to shifting attitudes around adolescent girls’ agency and the acceptability of violence at the household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a:effectLst/>
                <a:latin typeface="Calibri" panose="020F0502020204030204" pitchFamily="34" charset="0"/>
                <a:ea typeface="Calibri" panose="020F0502020204030204" pitchFamily="34" charset="0"/>
                <a:cs typeface="Arial" panose="020B0604020202020204" pitchFamily="34" charset="0"/>
              </a:rPr>
              <a:t>Through addressing whole family units in synchronised gender transformative curricula, SSAGE reported shifts towards more egalitarian familial relationships, decreased violence perpetration, decreased acceptability of violence and reduced stigmatisation of girls who had experienced violence.</a:t>
            </a:r>
            <a:r>
              <a:rPr lang="en-GB" sz="1800" i="1" baseline="30000">
                <a:effectLst/>
                <a:latin typeface="Calibri" panose="020F0502020204030204" pitchFamily="34" charset="0"/>
                <a:ea typeface="Calibri" panose="020F0502020204030204" pitchFamily="34" charset="0"/>
                <a:cs typeface="Arial" panose="020B0604020202020204" pitchFamily="34" charset="0"/>
              </a:rPr>
              <a:t> </a:t>
            </a:r>
            <a:r>
              <a:rPr lang="en-GB" sz="1800" i="1"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Koris</a:t>
            </a:r>
            <a:r>
              <a:rPr lang="en-GB"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 A., Steven, S. et al (2022) ‘Opportunities and challenges in preventing violence against adolescent girls through gender transformative, whole-family support programming in Northeast Nigeria’, Conflict and Health 16:26; p.12</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8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GB" sz="1800" b="1">
                <a:latin typeface="Calibri"/>
                <a:ea typeface="Calibri" panose="020F0502020204030204" pitchFamily="34" charset="0"/>
                <a:cs typeface="Calibri"/>
              </a:rPr>
              <a:t>Not engaging men and boys may create risks -&gt; Save the Children FGM/C in Ethiopia</a:t>
            </a:r>
          </a:p>
          <a:p>
            <a:r>
              <a:rPr lang="en-GB" sz="1800">
                <a:latin typeface="Calibri"/>
                <a:ea typeface="Calibri" panose="020F0502020204030204" pitchFamily="34" charset="0"/>
                <a:cs typeface="Calibri"/>
              </a:rPr>
              <a:t>For example: </a:t>
            </a:r>
            <a:r>
              <a:rPr lang="en-GB" sz="1800">
                <a:effectLst/>
                <a:latin typeface="Calibri" panose="020F0502020204030204" pitchFamily="34" charset="0"/>
                <a:ea typeface="Calibri" panose="020F0502020204030204" pitchFamily="34" charset="0"/>
                <a:cs typeface="Arial" panose="020B0604020202020204" pitchFamily="34" charset="0"/>
              </a:rPr>
              <a:t>In-depth analysis of Save the Children’s programming on child marriage and FGM/C in Ethiopia published in 2020 led to a number of broad recommendations for how to engage men – as husbands and family members and community stakeholders – in child marriage prevention. </a:t>
            </a:r>
            <a:endParaRPr lang="en-GB" sz="1800">
              <a:latin typeface="Calibri"/>
              <a:ea typeface="Calibri" panose="020F0502020204030204" pitchFamily="34" charset="0"/>
              <a:cs typeface="Calibri"/>
            </a:endParaRPr>
          </a:p>
          <a:p>
            <a:endParaRPr lang="en-GB" sz="1800">
              <a:latin typeface="Calibri"/>
              <a:ea typeface="Calibri" panose="020F0502020204030204" pitchFamily="34" charset="0"/>
              <a:cs typeface="Calibri"/>
            </a:endParaRPr>
          </a:p>
          <a:p>
            <a:r>
              <a:rPr lang="en-GB" sz="1800" b="1">
                <a:effectLst/>
                <a:latin typeface="Calibri"/>
                <a:ea typeface="Calibri" panose="020F0502020204030204" pitchFamily="34" charset="0"/>
                <a:cs typeface="Calibri"/>
              </a:rPr>
              <a:t>Education programmes that encourage critical assessment of gender and sexual norms can be effective in challenging the desire to control female sexuality which is often a root cause of child marriage </a:t>
            </a:r>
            <a:r>
              <a:rPr lang="en-GB" sz="1800" b="1">
                <a:effectLst/>
                <a:highlight>
                  <a:srgbClr val="FFFF00"/>
                </a:highlight>
                <a:latin typeface="Calibri"/>
                <a:ea typeface="Calibri" panose="020F0502020204030204" pitchFamily="34" charset="0"/>
                <a:cs typeface="Calibri"/>
              </a:rPr>
              <a:t>-&gt; Bayan Association’s Holistic Education for Youth (HEY!)</a:t>
            </a:r>
            <a:r>
              <a:rPr lang="en-GB" sz="1800" b="1">
                <a:highlight>
                  <a:srgbClr val="FFFF00"/>
                </a:highlight>
                <a:latin typeface="Calibri"/>
                <a:ea typeface="Calibri" panose="020F0502020204030204" pitchFamily="34" charset="0"/>
                <a:cs typeface="Calibri"/>
              </a:rPr>
              <a:t> </a:t>
            </a:r>
          </a:p>
          <a:p>
            <a:pPr algn="just">
              <a:lnSpc>
                <a:spcPct val="105000"/>
              </a:lnSpc>
              <a:spcAft>
                <a:spcPts val="600"/>
              </a:spcAft>
            </a:pPr>
            <a:endParaRPr lang="en-GB" sz="18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5000"/>
              </a:lnSpc>
              <a:spcAft>
                <a:spcPts val="600"/>
              </a:spcAft>
            </a:pPr>
            <a:r>
              <a:rPr lang="en-GB"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Control and regulation of sexuality – particularly adolescent girls’ sexuality – is one of the most</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powerful drivers of child marriage.</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p>
            <a:pPr marL="285750" indent="-285750" algn="just">
              <a:lnSpc>
                <a:spcPct val="105000"/>
              </a:lnSpc>
              <a:spcAft>
                <a:spcPts val="600"/>
              </a:spcAft>
              <a:buFont typeface="Arial" panose="020B0604020202020204" pitchFamily="34" charset="0"/>
              <a:buChar char="•"/>
            </a:pPr>
            <a:r>
              <a:rPr lang="en-GB" sz="1800" i="1">
                <a:solidFill>
                  <a:srgbClr val="000000"/>
                </a:solidFill>
                <a:effectLst/>
                <a:latin typeface="Calibri" panose="020F0502020204030204" pitchFamily="34" charset="0"/>
                <a:ea typeface="Calibri" panose="020F0502020204030204" pitchFamily="34" charset="0"/>
                <a:cs typeface="Arial" panose="020B0604020202020204" pitchFamily="34" charset="0"/>
              </a:rPr>
              <a:t>The 2022 ‘Tackling the Taboo’ report identified six common elements for successful gender-transformative programming on child marriage and sexuality, based on five programme case studies in Latin America and the Caribbean</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 increase critical awareness of gender roles and norms; use girl-centred, participatory approaches; create public platforms for girls’ leadership and voices in communities; offer rights-based, context-specific developmentally and age-appropriate comprehensive sexuality education; work with communities to address child marriage and sexuality; and, advocate for improved availability, accessibility, acceptability and quality of health and SRHR services and education.</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5000"/>
              </a:lnSpc>
              <a:spcAft>
                <a:spcPts val="600"/>
              </a:spcAft>
            </a:pPr>
            <a:endPar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05000"/>
              </a:lnSpc>
              <a:spcAft>
                <a:spcPts val="600"/>
              </a:spcAft>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One of the case studies showcased </a:t>
            </a:r>
            <a:r>
              <a:rPr lang="en-GB"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Bayan Association’s Holistic Education for Youth (HEY!) programme in Honduras</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 which piloted a school-based participatory education approach that engaged students, parents, community members and teachers in creating, pilot testing and implementing an education model and materials. </a:t>
            </a:r>
          </a:p>
          <a:p>
            <a:pPr marL="285750" indent="-285750" algn="just">
              <a:lnSpc>
                <a:spcPct val="105000"/>
              </a:lnSpc>
              <a:spcAft>
                <a:spcPts val="600"/>
              </a:spcAft>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The curriculum was designed to be culturally grounded and feminist in its design and delivery, with an emphasis on critical thinking and reflection. It included teaching by 16- and 17-year-old students to younger students, and the development of two educational guides for students and a ‘parents’ schools’ curriculum, all of which critically addressed gender norms, child marriage and informal unions, biological and psychosocial changes during adolescence, sexual development, romantic relationships, and decision-making around sex. </a:t>
            </a:r>
          </a:p>
          <a:p>
            <a:pPr marL="285750" indent="-285750" algn="just">
              <a:lnSpc>
                <a:spcPct val="105000"/>
              </a:lnSpc>
              <a:spcAft>
                <a:spcPts val="600"/>
              </a:spcAft>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The programme reported a 38% reduction in cases of child marriage and a 13% reduction in cases of teenage pregnancy from 2017 to 2019, and interest has since been expressed by the local government to have Bayan deliver the HEY! curriculum in urban secondary schools in the Department of Atlántida. </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Calibri" panose="020F0502020204030204" pitchFamily="34" charset="0"/>
                <a:ea typeface="Calibri" panose="020F0502020204030204" pitchFamily="34" charset="0"/>
                <a:cs typeface="Arial" panose="020B0604020202020204" pitchFamily="34" charset="0"/>
              </a:rPr>
              <a:t>Kendall, T. (2022); p.6</a:t>
            </a:r>
          </a:p>
          <a:p>
            <a:endParaRPr lang="en-GB" sz="1800" b="1">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b="1"/>
              <a:t>Key takeaways</a:t>
            </a:r>
          </a:p>
          <a:p>
            <a:r>
              <a:rPr lang="en-GB" sz="1800">
                <a:latin typeface="Calibri"/>
                <a:cs typeface="Calibri"/>
              </a:rPr>
              <a:t>Communication-based norm change interventions can have a positive impact, but likely need to engage at multiple levels using a variety of mediums. </a:t>
            </a:r>
            <a:endParaRPr lang="en-GB" sz="1800">
              <a:latin typeface="Calibri" panose="020F0502020204030204" pitchFamily="34" charset="0"/>
              <a:cs typeface="Calibri" panose="020F0502020204030204" pitchFamily="34" charset="0"/>
            </a:endParaRPr>
          </a:p>
          <a:p>
            <a:r>
              <a:rPr lang="en-GB" sz="1800">
                <a:latin typeface="Calibri"/>
                <a:cs typeface="Calibri"/>
              </a:rPr>
              <a:t>Girls’ sexuality is often ignored in child marriage programming, and needs further exploration in programming and research</a:t>
            </a:r>
          </a:p>
          <a:p>
            <a:endParaRPr lang="en-GB" sz="1800">
              <a:latin typeface="Calibri"/>
              <a:cs typeface="Calibri"/>
            </a:endParaRPr>
          </a:p>
          <a:p>
            <a:pPr marL="342900" lvl="0" indent="-342900" algn="just">
              <a:lnSpc>
                <a:spcPct val="105000"/>
              </a:lnSpc>
              <a:spcAft>
                <a:spcPts val="600"/>
              </a:spcAft>
              <a:buFont typeface="Symbol" panose="05050102010706020507" pitchFamily="18" charset="2"/>
              <a:buChar char=""/>
            </a:pPr>
            <a:r>
              <a:rPr lang="en-GB"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Communication-based norm change interventions can have a positive impact in shifting attitudes and behaviour around child marriage, but likely need to engage at multiple levels using a variety of mediums.</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 Further work is needed to understand how success in influencing individual and household norms can be scaled up to also have influence at community level.</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spcAft>
                <a:spcPts val="600"/>
              </a:spcAft>
              <a:buFont typeface="Symbol" panose="05050102010706020507" pitchFamily="18" charset="2"/>
              <a:buChar char=""/>
            </a:pPr>
            <a:r>
              <a:rPr lang="en-GB"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Engaging men and boys as potential allies for change, as a key focus within a whole-household or whole-community approach, is likely important for shifting harmful norms</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 or sustaining behaviour change over the longer term.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spcAft>
                <a:spcPts val="600"/>
              </a:spcAft>
              <a:buFont typeface="Symbol" panose="05050102010706020507" pitchFamily="18" charset="2"/>
              <a:buChar char=""/>
            </a:pPr>
            <a:r>
              <a:rPr lang="en-GB"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Fear, stigma and the desire to control adolescent girls’ sexuality is a key driver of child marriage, yet is often not included in child marriage programming</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 There are multiple recent examples of promising practice that involve sustained community engagement, comprehensive sexuality education, and critical reflection on harmful gendered norms, to create significant change in attitudes and behaviours. These have generated useful lessons for programming focused on sexuality that may be replicable and scalable in multiple contexts.</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sz="1800">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effectLst/>
              <a:latin typeface="Calibri" panose="020F0502020204030204" pitchFamily="34" charset="0"/>
              <a:ea typeface="Calibri" panose="020F0502020204030204" pitchFamily="34" charset="0"/>
              <a:cs typeface="Calibri" panose="020F0502020204030204" pitchFamily="34" charset="0"/>
            </a:endParaRPr>
          </a:p>
          <a:p>
            <a:endParaRPr lang="en-GB" sz="1800">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5000"/>
              </a:lnSpc>
              <a:spcAft>
                <a:spcPts val="600"/>
              </a:spcAft>
              <a:buFont typeface="Symbol" panose="05050102010706020507" pitchFamily="18" charset="2"/>
              <a:buNone/>
            </a:pP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095509E0-F4DB-4511-ABA0-E51BEA87474E}" type="slidenum">
              <a:rPr lang="en-GB" smtClean="0"/>
              <a:t>8</a:t>
            </a:fld>
            <a:endParaRPr lang="en-GB"/>
          </a:p>
        </p:txBody>
      </p:sp>
    </p:spTree>
    <p:extLst>
      <p:ext uri="{BB962C8B-B14F-4D97-AF65-F5344CB8AC3E}">
        <p14:creationId xmlns:p14="http://schemas.microsoft.com/office/powerpoint/2010/main" val="72353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What we know</a:t>
            </a:r>
          </a:p>
          <a:p>
            <a:endParaRPr lang="en-GB" sz="12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a:latin typeface="Calibri" panose="020F0502020204030204" pitchFamily="34" charset="0"/>
                <a:cs typeface="Calibri" panose="020F0502020204030204" pitchFamily="34" charset="0"/>
              </a:rPr>
              <a:t>9/10 countries with the highest rates of child marriage are fragile states; child marriage prevalence in humanitarian contexts is double the global average – rigorous evaluations of child marriage programming in C&amp;H settings are limited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Arial" panose="020B0604020202020204" pitchFamily="34" charset="0"/>
              </a:rPr>
              <a:t>The relationship between climate change and child marriage is still in the early days of exploration - </a:t>
            </a:r>
            <a:r>
              <a:rPr lang="en-GB" sz="1800" b="1">
                <a:effectLst/>
                <a:latin typeface="Calibri" panose="020F0502020204030204" pitchFamily="34" charset="0"/>
                <a:ea typeface="Calibri" panose="020F0502020204030204" pitchFamily="34" charset="0"/>
                <a:cs typeface="Arial" panose="020B0604020202020204" pitchFamily="34" charset="0"/>
              </a:rPr>
              <a:t>Available evidence demonstrates a positive association between extreme weather patterns and early marriage.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1">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2000" b="1"/>
              <a:t>Emerging evidence</a:t>
            </a:r>
          </a:p>
          <a:p>
            <a:pPr marL="285750" indent="-285750">
              <a:buFont typeface="Arial" panose="020B0604020202020204" pitchFamily="34" charset="0"/>
              <a:buChar char="•"/>
            </a:pPr>
            <a:r>
              <a:rPr lang="en-GB" sz="1800">
                <a:latin typeface="Calibri" panose="020F0502020204030204" pitchFamily="34" charset="0"/>
                <a:cs typeface="Calibri" panose="020F0502020204030204" pitchFamily="34" charset="0"/>
              </a:rPr>
              <a:t>Growing evidence on flexible, context-based SRH services for adolescent girls in humanitarian settings -&gt; MSI Burkina Faso</a:t>
            </a:r>
          </a:p>
          <a:p>
            <a:pPr marL="285750" indent="-285750">
              <a:buFont typeface="Arial" panose="020B0604020202020204" pitchFamily="34" charset="0"/>
              <a:buChar char="•"/>
            </a:pPr>
            <a:r>
              <a:rPr lang="en-GB" sz="1800" b="1">
                <a:solidFill>
                  <a:srgbClr val="000000"/>
                </a:solidFill>
                <a:effectLst/>
                <a:latin typeface="Calibri" panose="020F0502020204030204" pitchFamily="34" charset="0"/>
                <a:ea typeface="Calibri" panose="020F0502020204030204" pitchFamily="34" charset="0"/>
              </a:rPr>
              <a:t>There is a growing body of evidence on promising practice for delivering flexible, context-based SRH services for adolescent girls in humanitarian settings.</a:t>
            </a:r>
            <a:r>
              <a:rPr lang="en-GB" sz="1800">
                <a:solidFill>
                  <a:srgbClr val="000000"/>
                </a:solidFill>
                <a:effectLst/>
                <a:latin typeface="Calibri" panose="020F0502020204030204" pitchFamily="34" charset="0"/>
                <a:ea typeface="Calibri" panose="020F0502020204030204" pitchFamily="34" charset="0"/>
              </a:rPr>
              <a:t> - including the use of mobile SRH clinics and camps, which typically remain in communities for up to four days and so are able to make contact with harder-to-reach adolescents. </a:t>
            </a:r>
            <a:endParaRPr lang="en-GB" sz="18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r>
              <a:rPr lang="en-GB" sz="1800" b="1">
                <a:latin typeface="Calibri" panose="020F0502020204030204" pitchFamily="34" charset="0"/>
                <a:cs typeface="Calibri" panose="020F0502020204030204" pitchFamily="34" charset="0"/>
              </a:rPr>
              <a:t>Safe spaces play a key role in girls’ protection and empowerment often described as the only place where they feel safe and where they can access the care they need -&gt;  Arab States region </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Research published in 2021 into the impact of COVID-19 on programming in the region, women and girls unanimously agreed that, second to impacts on case management services, the loss of access to physical safe spaces and related activities was the most negative aspect of the pandemic.</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Existing girl-only spaces, established either through other development programming or at schools, community or health centres, may provide existing entry points for introducing CSE and conversations around the risks of and alternatives to child marriage, particularly in humanitarian settings where rapid intervention is both challenging and critical.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UNFPA (2021); p13</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Calibri" panose="020F0502020204030204" pitchFamily="34" charset="0"/>
                <a:ea typeface="Calibri" panose="020F0502020204030204" pitchFamily="34" charset="0"/>
                <a:cs typeface="Arial" panose="020B0604020202020204" pitchFamily="34" charset="0"/>
              </a:rPr>
              <a:t>Global Programme to End Child Marriage (2020) ‘Preventing and responding to child marriage in humanitarian settings: The Global Programme approach’, UNICEF, UNFPA; p.</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p>
            <a:endPar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Arial" panose="020B0604020202020204" pitchFamily="34" charset="0"/>
              </a:rPr>
              <a:t>Families and wider communities have the potential to serve as a support to adolescent girls, including married girls </a:t>
            </a:r>
            <a:r>
              <a:rPr lang="en-GB" sz="1800" b="1">
                <a:latin typeface="Calibri" panose="020F0502020204030204" pitchFamily="34" charset="0"/>
                <a:cs typeface="Calibri" panose="020F0502020204030204" pitchFamily="34" charset="0"/>
              </a:rPr>
              <a:t>-&gt; Plan Zimbabwe &amp; </a:t>
            </a:r>
            <a:r>
              <a:rPr lang="en-GB" sz="1800" b="1">
                <a:highlight>
                  <a:srgbClr val="FFFF00"/>
                </a:highlight>
                <a:latin typeface="Calibri" panose="020F0502020204030204" pitchFamily="34" charset="0"/>
                <a:cs typeface="Calibri" panose="020F0502020204030204" pitchFamily="34" charset="0"/>
              </a:rPr>
              <a:t>Freccero et al. (2021</a:t>
            </a:r>
            <a:r>
              <a:rPr lang="en-GB" sz="1800">
                <a:highlight>
                  <a:srgbClr val="FFFF00"/>
                </a:highlight>
                <a:latin typeface="Calibri" panose="020F0502020204030204" pitchFamily="34" charset="0"/>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Plan study - Participants suggested holding workshops with religious and community leaders, to promote a common understanding of the negative aspects of child marriage.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Engaging with family-level norms around marriage and gender equality more broadly is likely even more critical in humanitarian settings, where stress and insecurity can exacerbate harmful behaviours – as research conducted with displaced communities in Uganda and Jordan in 2021 highlights, violence within the home is as real a threat to increased child marriage as violence caused by conflict and displacement, even though the latter has received more focus in previous research.</a:t>
            </a:r>
            <a:r>
              <a:rPr lang="en-GB" sz="2800">
                <a:effectLst/>
              </a:rPr>
              <a:t> </a:t>
            </a:r>
            <a:r>
              <a:rPr lang="es-AR"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Freccero, J., Taylor, A. (2021); p</a:t>
            </a:r>
            <a:r>
              <a:rPr lang="es-AR" sz="1800">
                <a:effectLst/>
                <a:latin typeface="Calibri" panose="020F0502020204030204" pitchFamily="34" charset="0"/>
                <a:ea typeface="Calibri" panose="020F0502020204030204" pitchFamily="34" charset="0"/>
                <a:cs typeface="Arial" panose="020B0604020202020204" pitchFamily="34" charset="0"/>
              </a:rPr>
              <a:t>.48</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p>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sz="1800" b="1">
              <a:latin typeface="Calibri" panose="020F0502020204030204" pitchFamily="34" charset="0"/>
              <a:cs typeface="Calibri" panose="020F0502020204030204" pitchFamily="34" charset="0"/>
            </a:endParaRPr>
          </a:p>
          <a:p>
            <a:endParaRPr lang="en-GB" sz="1800">
              <a:highlight>
                <a:srgbClr val="FFFF00"/>
              </a:highlight>
              <a:latin typeface="Calibri" panose="020F0502020204030204" pitchFamily="34" charset="0"/>
              <a:cs typeface="Calibri" panose="020F0502020204030204" pitchFamily="34" charset="0"/>
            </a:endParaRPr>
          </a:p>
          <a:p>
            <a:r>
              <a:rPr lang="en-GB" sz="1800" b="1">
                <a:highlight>
                  <a:srgbClr val="FFFF00"/>
                </a:highlight>
                <a:latin typeface="Calibri" panose="020F0502020204030204" pitchFamily="34" charset="0"/>
                <a:cs typeface="Calibri" panose="020F0502020204030204" pitchFamily="34" charset="0"/>
              </a:rPr>
              <a:t>Addressing barriers to education for girls in humanitarian settings is a priority for displaced girls and a likely critical protector against the heightened risk of child marriage in these settings -&gt; Freccero, J., Taylor, A. (2021</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sz="120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05000"/>
              </a:lnSpc>
              <a:spcAft>
                <a:spcPts val="800"/>
              </a:spcAft>
              <a:buFont typeface="Arial" panose="020B0604020202020204" pitchFamily="34" charset="0"/>
              <a:buChar char="•"/>
            </a:pPr>
            <a:r>
              <a:rPr lang="en-GB"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Research conducted in refugee settlements in Uganda and Jordan in 2021 highlights how addressing barriers to education for girls in humanitarian settings is both a priority for displaced girls and a likely critical protector against the heightened risk of child marriage in these settings. </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Across the 280 married and unmarried girls aged 10-17 and 67 caregivers who were involved in the study, education was cited as the highest priority solution to prevent and respond to child marriage in their communities. Practical barriers to enrolling and keeping girls in school included the cost of school fees, uniforms and material; distance to schools; and protection concerns. Providing girls and their caregivers with cash assistance to overcome some of these barriers was cited as a possible solution for promoting girls’ continued education in these settings.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s-AR"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Freccero, J., Taylor, A. (2021); p.50</a:t>
            </a:r>
          </a:p>
          <a:p>
            <a:endParaRPr lang="es-A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highlight>
                  <a:srgbClr val="FFFF00"/>
                </a:highlight>
                <a:latin typeface="Calibri" panose="020F0502020204030204" pitchFamily="34" charset="0"/>
                <a:cs typeface="Calibri" panose="020F0502020204030204" pitchFamily="34" charset="0"/>
              </a:rPr>
              <a:t>Economic</a:t>
            </a:r>
            <a:r>
              <a:rPr lang="en-GB" sz="1800">
                <a:highlight>
                  <a:srgbClr val="FFFF00"/>
                </a:highlight>
                <a:latin typeface="Calibri" panose="020F0502020204030204" pitchFamily="34" charset="0"/>
                <a:cs typeface="Calibri" panose="020F0502020204030204" pitchFamily="34" charset="0"/>
              </a:rPr>
              <a:t> </a:t>
            </a:r>
            <a:r>
              <a:rPr lang="en-GB" sz="1800" b="1">
                <a:highlight>
                  <a:srgbClr val="FFFF00"/>
                </a:highlight>
                <a:latin typeface="Calibri" panose="020F0502020204030204" pitchFamily="34" charset="0"/>
                <a:cs typeface="Calibri" panose="020F0502020204030204" pitchFamily="34" charset="0"/>
              </a:rPr>
              <a:t>empowerment</a:t>
            </a:r>
            <a:r>
              <a:rPr lang="en-GB" sz="1800">
                <a:highlight>
                  <a:srgbClr val="FFFF00"/>
                </a:highlight>
                <a:latin typeface="Calibri" panose="020F0502020204030204" pitchFamily="34" charset="0"/>
                <a:cs typeface="Calibri" panose="020F0502020204030204" pitchFamily="34" charset="0"/>
              </a:rPr>
              <a:t> education components high success rate (Hutchinson et al forthcoming.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t>Economic / Basic Needs: Provide girls and their caregivers with financial assistance and support for basic needs. Provide cash directly to adolescent girls or their caregivers to dissuade girls from turning to marriage for support.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t>In camp settings, consider making cash payments to parents conditional upon girls’ school attendance, and Child Marriage in Humanitarian Crises | 5 provide girls with basic items such as underwear, soap, and school uniforms. Provide girls with more vocational training and income-generating opportunities close to their communities, cash-for-work programs, and loans to start small businesses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t>Provide vocational training, economic empowerment education, and age-appropriate income generating opportunities which are safe and legal for married and unmarried girls; include alternatives for girls who have not completed school.</a:t>
            </a:r>
            <a:endParaRPr lang="en-GB" sz="1800">
              <a:highlight>
                <a:srgbClr val="FFFF00"/>
              </a:highlight>
              <a:latin typeface="Calibri" panose="020F0502020204030204" pitchFamily="34" charset="0"/>
              <a:cs typeface="Calibri" panose="020F0502020204030204" pitchFamily="34" charset="0"/>
            </a:endParaRPr>
          </a:p>
          <a:p>
            <a:endParaRPr lang="es-A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s-A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Calibri" panose="020F0502020204030204" pitchFamily="34" charset="0"/>
                <a:cs typeface="Calibri" panose="020F0502020204030204" pitchFamily="34" charset="0"/>
              </a:rPr>
              <a:t>Climate change may be linked to increases in rates of child marriage -&gt; </a:t>
            </a:r>
            <a:r>
              <a:rPr lang="es-419"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Carrico, A., Donato, K. </a:t>
            </a:r>
            <a:r>
              <a:rPr lang="es-419"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et al </a:t>
            </a:r>
            <a:r>
              <a:rPr lang="es-419"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(2020) </a:t>
            </a:r>
            <a:r>
              <a:rPr lang="en-GB" sz="1200">
                <a:effectLst/>
                <a:latin typeface="Calibri" panose="020F0502020204030204" pitchFamily="34" charset="0"/>
                <a:ea typeface="Calibri" panose="020F0502020204030204" pitchFamily="34" charset="0"/>
                <a:cs typeface="Arial" panose="020B0604020202020204" pitchFamily="34" charset="0"/>
              </a:rPr>
              <a:t>- </a:t>
            </a:r>
            <a:r>
              <a:rPr lang="en-GB" sz="1800" b="1">
                <a:effectLst/>
                <a:latin typeface="Calibri" panose="020F0502020204030204" pitchFamily="34" charset="0"/>
                <a:ea typeface="Calibri" panose="020F0502020204030204" pitchFamily="34" charset="0"/>
                <a:cs typeface="Arial" panose="020B0604020202020204" pitchFamily="34" charset="0"/>
              </a:rPr>
              <a:t>Available evidence demonstrates a positive association between extreme weather patterns and early marriage.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effectLst/>
              <a:highlight>
                <a:srgbClr val="FFFF00"/>
              </a:highlight>
              <a:latin typeface="Calibri" panose="020F0502020204030204" pitchFamily="34" charset="0"/>
              <a:cs typeface="Arial" panose="020B0604020202020204" pitchFamily="34" charset="0"/>
            </a:endParaRPr>
          </a:p>
          <a:p>
            <a:pPr marL="0" indent="0">
              <a:buNone/>
            </a:pPr>
            <a:r>
              <a:rPr lang="en-GB" sz="2000" b="1"/>
              <a:t>Key takeaways</a:t>
            </a:r>
          </a:p>
          <a:p>
            <a:pPr marL="285750" indent="-285750">
              <a:buFont typeface="Arial" panose="020B0604020202020204" pitchFamily="34" charset="0"/>
              <a:buChar char="•"/>
            </a:pPr>
            <a:r>
              <a:rPr lang="en-GB" sz="1800">
                <a:latin typeface="Calibri" panose="020F0502020204030204" pitchFamily="34" charset="0"/>
                <a:cs typeface="Calibri" panose="020F0502020204030204" pitchFamily="34" charset="0"/>
              </a:rPr>
              <a:t>Humanitarian actors may not be able to shift social norms through immediate response efforts, but can still play a critical role in preventing child marriage; efforts to support girls to enrol and remain in school are critical</a:t>
            </a:r>
          </a:p>
          <a:p>
            <a:pPr marL="285750" indent="-285750">
              <a:buFont typeface="Arial" panose="020B0604020202020204" pitchFamily="34" charset="0"/>
              <a:buChar char="•"/>
            </a:pPr>
            <a:endParaRPr lang="en-GB" sz="1800">
              <a:latin typeface="Calibri" panose="020F0502020204030204" pitchFamily="34" charset="0"/>
              <a:cs typeface="Calibri" panose="020F0502020204030204" pitchFamily="34" charset="0"/>
            </a:endParaRPr>
          </a:p>
          <a:p>
            <a:pPr marL="342900" lvl="0" indent="-342900" algn="just" fontAlgn="base">
              <a:lnSpc>
                <a:spcPct val="105000"/>
              </a:lnSpc>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Humanitarian actors may not be able to shift deeply held social norms through immediate response efforts, however they can still play a critical role in preventing child marriage. </a:t>
            </a:r>
            <a:r>
              <a:rPr lang="en-GB" sz="1800">
                <a:effectLst/>
                <a:latin typeface="Calibri" panose="020F0502020204030204" pitchFamily="34" charset="0"/>
                <a:ea typeface="Calibri" panose="020F0502020204030204" pitchFamily="34" charset="0"/>
                <a:cs typeface="Arial" panose="020B0604020202020204" pitchFamily="34" charset="0"/>
              </a:rPr>
              <a:t>Supporting humanitarian teams across different response areas to understand, identify, and respond to the risks around child marriage (including both prevention and the risks facing married girls) is critical to ensuring a Do No Harm approach is followed.</a:t>
            </a:r>
          </a:p>
          <a:p>
            <a:pPr marL="342900" lvl="0" indent="-342900" algn="just" fontAlgn="base">
              <a:lnSpc>
                <a:spcPct val="105000"/>
              </a:lnSpc>
              <a:spcAft>
                <a:spcPts val="800"/>
              </a:spcAft>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Specific focus should be paid to efforts to support girls to enrol and remain in school, </a:t>
            </a:r>
            <a:r>
              <a:rPr lang="en-GB" sz="1800">
                <a:effectLst/>
                <a:latin typeface="Calibri" panose="020F0502020204030204" pitchFamily="34" charset="0"/>
                <a:ea typeface="Calibri" panose="020F0502020204030204" pitchFamily="34" charset="0"/>
                <a:cs typeface="Arial" panose="020B0604020202020204" pitchFamily="34" charset="0"/>
              </a:rPr>
              <a:t>recognising that providing cash support to girls and their caregivers to overcome financial barriers to accessing education may be important protections against the risk of child marriage.</a:t>
            </a:r>
          </a:p>
          <a:p>
            <a:pPr marL="285750" indent="-285750">
              <a:buFont typeface="Arial" panose="020B0604020202020204" pitchFamily="34" charset="0"/>
              <a:buChar char="•"/>
            </a:pPr>
            <a:endParaRPr lang="en-GB" sz="18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highlight>
                <a:srgbClr val="FFFF00"/>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latin typeface="Calibri" panose="020F0502020204030204" pitchFamily="34" charset="0"/>
                <a:cs typeface="Calibri" panose="020F0502020204030204" pitchFamily="34" charset="0"/>
              </a:rPr>
              <a:t>More evidence is needed on climate change and child marriage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effectLst/>
                <a:latin typeface="Calibri" panose="020F0502020204030204" pitchFamily="34" charset="0"/>
                <a:ea typeface="Calibri" panose="020F0502020204030204" pitchFamily="34" charset="0"/>
                <a:cs typeface="Arial" panose="020B0604020202020204" pitchFamily="34" charset="0"/>
              </a:rPr>
              <a:t>More evidence is needed on the relationship between climate change and child marriage</a:t>
            </a:r>
            <a:r>
              <a:rPr lang="en-GB" sz="1800">
                <a:effectLst/>
                <a:latin typeface="Calibri" panose="020F0502020204030204" pitchFamily="34" charset="0"/>
                <a:ea typeface="Calibri" panose="020F0502020204030204" pitchFamily="34" charset="0"/>
                <a:cs typeface="Arial" panose="020B0604020202020204" pitchFamily="34" charset="0"/>
              </a:rPr>
              <a:t>, prioritising countries that face the greatest threats from or are the most vulnerable to climate change. This includes the need to understand if and how different forms and durations of extreme weather differ in their impact and required response. There may also be benefit in investigating what lessons we can learn from other humanitarian settings for tackling gender unequal norms and practices and supporting adolescent girls, and into how climate-driven crises differ from conflict-related crises. </a:t>
            </a:r>
          </a:p>
          <a:p>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095509E0-F4DB-4511-ABA0-E51BEA87474E}" type="slidenum">
              <a:rPr lang="en-GB" smtClean="0"/>
              <a:t>9</a:t>
            </a:fld>
            <a:endParaRPr lang="en-GB"/>
          </a:p>
        </p:txBody>
      </p:sp>
    </p:spTree>
    <p:extLst>
      <p:ext uri="{BB962C8B-B14F-4D97-AF65-F5344CB8AC3E}">
        <p14:creationId xmlns:p14="http://schemas.microsoft.com/office/powerpoint/2010/main" val="76527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a:t>What we know</a:t>
            </a:r>
          </a:p>
          <a:p>
            <a:pPr marL="171450" indent="-171450">
              <a:buFont typeface="Arial" panose="020B0604020202020204" pitchFamily="34" charset="0"/>
              <a:buChar char="•"/>
            </a:pPr>
            <a:r>
              <a:rPr lang="en-GB" sz="1200">
                <a:latin typeface="Calibri"/>
                <a:cs typeface="Calibri"/>
              </a:rPr>
              <a:t>Clear commitments to leaving no one behind in the 2030 Agenda for Sustainable Development and SDGs</a:t>
            </a:r>
          </a:p>
          <a:p>
            <a:pPr marL="171450" indent="-171450">
              <a:buFont typeface="Arial" panose="020B0604020202020204" pitchFamily="34" charset="0"/>
              <a:buChar char="•"/>
            </a:pPr>
            <a:r>
              <a:rPr lang="en-GB" sz="1200">
                <a:latin typeface="Calibri"/>
                <a:cs typeface="Calibri"/>
              </a:rPr>
              <a:t>However, child marriage remains most prevalent among girls from the poorest backgrounds, from rural areas, with limited access to education and (in some contexts) from minority groups.</a:t>
            </a:r>
          </a:p>
          <a:p>
            <a:pPr marL="171450" indent="-171450">
              <a:buFont typeface="Arial" panose="020B0604020202020204" pitchFamily="34" charset="0"/>
              <a:buChar char="•"/>
            </a:pPr>
            <a:r>
              <a:rPr lang="en-GB" sz="1200">
                <a:latin typeface="Calibri"/>
                <a:cs typeface="Calibri"/>
              </a:rPr>
              <a:t>It is unclear whether interventions are reaching the most vulnerable girls</a:t>
            </a:r>
          </a:p>
          <a:p>
            <a:pPr marL="171450" indent="-171450">
              <a:buFont typeface="Arial" panose="020B0604020202020204" pitchFamily="34" charset="0"/>
              <a:buChar char="•"/>
            </a:pPr>
            <a:r>
              <a:rPr lang="en-GB" sz="1200">
                <a:latin typeface="Calibri"/>
                <a:cs typeface="Calibri"/>
              </a:rPr>
              <a:t>Our understanding of the risk factors facing LGBTQI+ children and children with disabilities with regard to child marriage is extremely limited</a:t>
            </a:r>
          </a:p>
          <a:p>
            <a:pPr marL="171450" indent="-171450">
              <a:buFont typeface="Arial" panose="020B0604020202020204" pitchFamily="34" charset="0"/>
              <a:buChar char="•"/>
            </a:pPr>
            <a:endParaRPr lang="en-GB" sz="1200">
              <a:latin typeface="Calibri"/>
              <a:cs typeface="Calibri"/>
            </a:endParaRPr>
          </a:p>
          <a:p>
            <a:pPr marL="0" indent="0">
              <a:buNone/>
            </a:pPr>
            <a:r>
              <a:rPr lang="en-GB" sz="1200" b="1"/>
              <a:t>Emerging evidence</a:t>
            </a:r>
          </a:p>
          <a:p>
            <a:r>
              <a:rPr lang="en-GB" sz="1200" b="1">
                <a:latin typeface="Calibri"/>
                <a:cs typeface="Calibri"/>
              </a:rPr>
              <a:t>A 2020 evidence review of child marriage and disability found only cursory mentions of disability in programme evaluations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Arial" panose="020B0604020202020204" pitchFamily="34" charset="0"/>
              </a:rPr>
              <a:t>Available datasets on child marriage do not disaggregate data by disability, and data on forced marriage of people with disabilities does not always differentiate data by age. What data we do have is typically a number of years old. While we lack information on the experiences of married girls with disabilities, they are almost certainly at particular risk of violence and coercion once married.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Meaney-Davis, J., Lee, H., Andrae, K. (2020); p.4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 positive example of inclusion was found on the Rwandan </a:t>
            </a:r>
            <a:r>
              <a:rPr lang="en-GB" sz="1800" i="1" err="1">
                <a:effectLst/>
                <a:latin typeface="Calibri" panose="020F0502020204030204" pitchFamily="34" charset="0"/>
                <a:ea typeface="Calibri" panose="020F0502020204030204" pitchFamily="34" charset="0"/>
                <a:cs typeface="Arial" panose="020B0604020202020204" pitchFamily="34" charset="0"/>
              </a:rPr>
              <a:t>Indashykirwa</a:t>
            </a:r>
            <a:r>
              <a:rPr lang="en-GB" sz="1800">
                <a:effectLst/>
                <a:latin typeface="Calibri" panose="020F0502020204030204" pitchFamily="34" charset="0"/>
                <a:ea typeface="Calibri" panose="020F0502020204030204" pitchFamily="34" charset="0"/>
                <a:cs typeface="Arial" panose="020B0604020202020204" pitchFamily="34" charset="0"/>
              </a:rPr>
              <a:t> programme, however, where the team partnered with the National Council of Persons with Disabilities to train all programme staff on disability inclusion; an adapted version of this training was then delivered by the Rwanda Women’s Network to all programme community activists, women’s safe space facilitators, and 280 community members with disabilities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a:effectLst/>
                <a:latin typeface="Calibri" panose="020F0502020204030204" pitchFamily="34" charset="0"/>
                <a:ea typeface="Calibri" panose="020F0502020204030204" pitchFamily="34" charset="0"/>
                <a:cs typeface="Arial" panose="020B0604020202020204" pitchFamily="34" charset="0"/>
              </a:rPr>
              <a:t>A 2020 analysis of four intimate partner violence (IPV) prevention programmes in Ghana, Rwanda, Tajikistan and South Africa – all implemented and evaluated as part of the What Works to Prevent Violence against Women and Girls Global Programme – explored the perspectives of men and women with disabilities who were involved in these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sz="1200" b="1">
              <a:latin typeface="Calibri"/>
              <a:cs typeface="Calibri"/>
            </a:endParaRPr>
          </a:p>
          <a:p>
            <a:r>
              <a:rPr lang="en-GB" sz="1200" b="1">
                <a:latin typeface="Calibri"/>
                <a:cs typeface="Calibri"/>
              </a:rPr>
              <a:t>Limited evidence on the relationship between LGBTQI+ adolescents and child marriage suggests marriage may be used as a means of escaping violence and exclusion at home in some contexts -&gt; COLESDOM, 2022</a:t>
            </a:r>
          </a:p>
          <a:p>
            <a:endParaRPr lang="en-GB" sz="1200" b="1">
              <a:latin typeface="Calibri"/>
              <a:cs typeface="Calibri"/>
            </a:endParaRPr>
          </a:p>
          <a:p>
            <a:pPr algn="just">
              <a:lnSpc>
                <a:spcPct val="105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What very limited evidence we have around the relationship between LGBTQI+ adolescents and child marriage suggests marriage may be used as a means of escaping violence and exclusion at home in some contexts</a:t>
            </a:r>
            <a:r>
              <a:rPr lang="en-GB" sz="1800">
                <a:effectLst/>
                <a:latin typeface="Calibri" panose="020F0502020204030204" pitchFamily="34" charset="0"/>
                <a:ea typeface="Calibri" panose="020F0502020204030204" pitchFamily="34" charset="0"/>
                <a:cs typeface="Arial" panose="020B0604020202020204" pitchFamily="34" charset="0"/>
              </a:rPr>
              <a:t>. A 2022 small-scale study by the </a:t>
            </a:r>
            <a:r>
              <a:rPr lang="en-GB" sz="1800" i="1" err="1">
                <a:effectLst/>
                <a:latin typeface="Calibri" panose="020F0502020204030204" pitchFamily="34" charset="0"/>
                <a:ea typeface="Calibri" panose="020F0502020204030204" pitchFamily="34" charset="0"/>
                <a:cs typeface="Arial" panose="020B0604020202020204" pitchFamily="34" charset="0"/>
              </a:rPr>
              <a:t>Colesdom-Comunidad</a:t>
            </a:r>
            <a:r>
              <a:rPr lang="en-GB" sz="1800" i="1">
                <a:effectLst/>
                <a:latin typeface="Calibri" panose="020F0502020204030204" pitchFamily="34" charset="0"/>
                <a:ea typeface="Calibri" panose="020F0502020204030204" pitchFamily="34" charset="0"/>
                <a:cs typeface="Arial" panose="020B0604020202020204" pitchFamily="34" charset="0"/>
              </a:rPr>
              <a:t> de </a:t>
            </a:r>
            <a:r>
              <a:rPr lang="en-GB" sz="1800" i="1" err="1">
                <a:effectLst/>
                <a:latin typeface="Calibri" panose="020F0502020204030204" pitchFamily="34" charset="0"/>
                <a:ea typeface="Calibri" panose="020F0502020204030204" pitchFamily="34" charset="0"/>
                <a:cs typeface="Arial" panose="020B0604020202020204" pitchFamily="34" charset="0"/>
              </a:rPr>
              <a:t>Lesbianas</a:t>
            </a:r>
            <a:r>
              <a:rPr lang="en-GB" sz="1800" i="1">
                <a:effectLst/>
                <a:latin typeface="Calibri" panose="020F0502020204030204" pitchFamily="34" charset="0"/>
                <a:ea typeface="Calibri" panose="020F0502020204030204" pitchFamily="34" charset="0"/>
                <a:cs typeface="Arial" panose="020B0604020202020204" pitchFamily="34" charset="0"/>
              </a:rPr>
              <a:t> </a:t>
            </a:r>
            <a:r>
              <a:rPr lang="en-GB" sz="1800" i="1" err="1">
                <a:effectLst/>
                <a:latin typeface="Calibri" panose="020F0502020204030204" pitchFamily="34" charset="0"/>
                <a:ea typeface="Calibri" panose="020F0502020204030204" pitchFamily="34" charset="0"/>
                <a:cs typeface="Arial" panose="020B0604020202020204" pitchFamily="34" charset="0"/>
              </a:rPr>
              <a:t>Inclusivas</a:t>
            </a:r>
            <a:r>
              <a:rPr lang="en-GB" sz="1800" i="1">
                <a:effectLst/>
                <a:latin typeface="Calibri" panose="020F0502020204030204" pitchFamily="34" charset="0"/>
                <a:ea typeface="Calibri" panose="020F0502020204030204" pitchFamily="34" charset="0"/>
                <a:cs typeface="Arial" panose="020B0604020202020204" pitchFamily="34" charset="0"/>
              </a:rPr>
              <a:t> </a:t>
            </a:r>
            <a:r>
              <a:rPr lang="en-GB" sz="1800" i="1" err="1">
                <a:effectLst/>
                <a:latin typeface="Calibri" panose="020F0502020204030204" pitchFamily="34" charset="0"/>
                <a:ea typeface="Calibri" panose="020F0502020204030204" pitchFamily="34" charset="0"/>
                <a:cs typeface="Arial" panose="020B0604020202020204" pitchFamily="34" charset="0"/>
              </a:rPr>
              <a:t>Dominicanas</a:t>
            </a:r>
            <a:r>
              <a:rPr lang="en-GB" sz="1800">
                <a:effectLst/>
                <a:latin typeface="Calibri" panose="020F0502020204030204" pitchFamily="34" charset="0"/>
                <a:ea typeface="Calibri" panose="020F0502020204030204" pitchFamily="34" charset="0"/>
                <a:cs typeface="Arial" panose="020B0604020202020204" pitchFamily="34" charset="0"/>
              </a:rPr>
              <a:t>, in the Dominican Republic, looked at the motivating factors behind gender non-conforming individuals marrying under the age of 18. The study revealed a link between these individuals’ experiences of violence and exclusion, and the desire to gain economic independence and escape violence and abuse in their natal home – including violence to ‘correct’ their sexual orientation. The study recommended investment in promoting, supporting and accompanying LGBTQI+ adolescents to continue their education, alongside the provision of culturally appropriate education sessions to address and shift conscious and unconscious stigma around LGBTQI+ individuals. Tools for addressing deeply held stigma around gender- and sexuality-non-conformity include the Looking In, Looking Out, approach, which can be used with programme teams, community members and national decision-makers.  As with disability inclusion, working with and supporting the work of by-and-for LGBTQI+ organisations may be an effective means of building meaningful inclusion. </a:t>
            </a:r>
          </a:p>
          <a:p>
            <a:r>
              <a:rPr lang="en-GB" sz="1800" i="1" err="1">
                <a:effectLst/>
                <a:latin typeface="Calibri" panose="020F0502020204030204" pitchFamily="34" charset="0"/>
                <a:ea typeface="Calibri" panose="020F0502020204030204" pitchFamily="34" charset="0"/>
                <a:cs typeface="Arial" panose="020B0604020202020204" pitchFamily="34" charset="0"/>
              </a:rPr>
              <a:t>Colesdom-Comunidad</a:t>
            </a:r>
            <a:r>
              <a:rPr lang="en-GB" sz="1800" i="1">
                <a:effectLst/>
                <a:latin typeface="Calibri" panose="020F0502020204030204" pitchFamily="34" charset="0"/>
                <a:ea typeface="Calibri" panose="020F0502020204030204" pitchFamily="34" charset="0"/>
                <a:cs typeface="Arial" panose="020B0604020202020204" pitchFamily="34" charset="0"/>
              </a:rPr>
              <a:t> de </a:t>
            </a:r>
            <a:r>
              <a:rPr lang="en-GB" sz="1800" i="1" err="1">
                <a:effectLst/>
                <a:latin typeface="Calibri" panose="020F0502020204030204" pitchFamily="34" charset="0"/>
                <a:ea typeface="Calibri" panose="020F0502020204030204" pitchFamily="34" charset="0"/>
                <a:cs typeface="Arial" panose="020B0604020202020204" pitchFamily="34" charset="0"/>
              </a:rPr>
              <a:t>Lesbianas</a:t>
            </a:r>
            <a:r>
              <a:rPr lang="en-GB" sz="1800" i="1">
                <a:effectLst/>
                <a:latin typeface="Calibri" panose="020F0502020204030204" pitchFamily="34" charset="0"/>
                <a:ea typeface="Calibri" panose="020F0502020204030204" pitchFamily="34" charset="0"/>
                <a:cs typeface="Arial" panose="020B0604020202020204" pitchFamily="34" charset="0"/>
              </a:rPr>
              <a:t> </a:t>
            </a:r>
            <a:r>
              <a:rPr lang="en-GB" sz="1800" i="1" err="1">
                <a:effectLst/>
                <a:latin typeface="Calibri" panose="020F0502020204030204" pitchFamily="34" charset="0"/>
                <a:ea typeface="Calibri" panose="020F0502020204030204" pitchFamily="34" charset="0"/>
                <a:cs typeface="Arial" panose="020B0604020202020204" pitchFamily="34" charset="0"/>
              </a:rPr>
              <a:t>Inclusivas</a:t>
            </a:r>
            <a:r>
              <a:rPr lang="en-GB" sz="1800" i="1">
                <a:effectLst/>
                <a:latin typeface="Calibri" panose="020F0502020204030204" pitchFamily="34" charset="0"/>
                <a:ea typeface="Calibri" panose="020F0502020204030204" pitchFamily="34" charset="0"/>
                <a:cs typeface="Arial" panose="020B0604020202020204" pitchFamily="34" charset="0"/>
              </a:rPr>
              <a:t> </a:t>
            </a:r>
            <a:r>
              <a:rPr lang="en-GB" sz="1800" i="1" err="1">
                <a:effectLst/>
                <a:latin typeface="Calibri" panose="020F0502020204030204" pitchFamily="34" charset="0"/>
                <a:ea typeface="Calibri" panose="020F0502020204030204" pitchFamily="34" charset="0"/>
                <a:cs typeface="Arial" panose="020B0604020202020204" pitchFamily="34" charset="0"/>
              </a:rPr>
              <a:t>Dominicanas</a:t>
            </a:r>
            <a:r>
              <a:rPr lang="en-GB" sz="1800" i="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(2022) ‘I am all of those girls who got kicked out of their house: relation among early departures of children and adolescents and the disrespect of their caregivers in the face of transgressions of traditional gender roles in the Dominican Republic’ ; accessed via: </a:t>
            </a:r>
            <a:r>
              <a:rPr lang="en-GB" sz="1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https://www.girlsnotbrides.org/learning-resources/child-marriage-research-action-network/crank-quarterly-research-meetings/crank-research-meeting-supporting-marginalised-girls/</a:t>
            </a:r>
            <a:r>
              <a:rPr lang="en-GB" sz="1800">
                <a:effectLst/>
                <a:latin typeface="Calibri" panose="020F0502020204030204" pitchFamily="34" charset="0"/>
                <a:ea typeface="Calibri" panose="020F0502020204030204" pitchFamily="34" charset="0"/>
                <a:cs typeface="Arial" panose="020B0604020202020204" pitchFamily="34" charset="0"/>
              </a:rPr>
              <a:t>. </a:t>
            </a:r>
          </a:p>
          <a:p>
            <a:r>
              <a:rPr lang="en-GB" sz="1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https://positivevibes.org/what-we-do/lilo/</a:t>
            </a:r>
            <a:r>
              <a:rPr lang="en-GB" sz="1800">
                <a:effectLst/>
                <a:latin typeface="Calibri" panose="020F0502020204030204" pitchFamily="34" charset="0"/>
                <a:ea typeface="Calibri" panose="020F0502020204030204" pitchFamily="34" charset="0"/>
                <a:cs typeface="Arial" panose="020B0604020202020204" pitchFamily="34" charset="0"/>
              </a:rPr>
              <a:t> </a:t>
            </a:r>
          </a:p>
          <a:p>
            <a:endParaRPr lang="en-GB" sz="1200" b="1">
              <a:latin typeface="Calibri"/>
              <a:cs typeface="Calibri"/>
            </a:endParaRPr>
          </a:p>
          <a:p>
            <a:pPr marL="0" indent="0">
              <a:buNone/>
            </a:pPr>
            <a:r>
              <a:rPr lang="en-GB" sz="1200" b="1"/>
              <a:t>Key takeaways</a:t>
            </a:r>
          </a:p>
          <a:p>
            <a:pPr marL="0" indent="0">
              <a:buNone/>
            </a:pPr>
            <a:endParaRPr lang="en-GB" sz="1200" b="1"/>
          </a:p>
          <a:p>
            <a:pPr marL="342900" lvl="0" indent="-342900" algn="just">
              <a:lnSpc>
                <a:spcPct val="105000"/>
              </a:lnSpc>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While more evidence is needed to understand how certain </a:t>
            </a:r>
            <a:r>
              <a:rPr lang="en-GB" sz="1800" b="1" err="1">
                <a:effectLst/>
                <a:latin typeface="Calibri" panose="020F0502020204030204" pitchFamily="34" charset="0"/>
                <a:ea typeface="Calibri" panose="020F0502020204030204" pitchFamily="34" charset="0"/>
                <a:cs typeface="Arial" panose="020B0604020202020204" pitchFamily="34" charset="0"/>
              </a:rPr>
              <a:t>margainlised</a:t>
            </a:r>
            <a:r>
              <a:rPr lang="en-GB" sz="1800" b="1">
                <a:effectLst/>
                <a:latin typeface="Calibri" panose="020F0502020204030204" pitchFamily="34" charset="0"/>
                <a:ea typeface="Calibri" panose="020F0502020204030204" pitchFamily="34" charset="0"/>
                <a:cs typeface="Arial" panose="020B0604020202020204" pitchFamily="34" charset="0"/>
              </a:rPr>
              <a:t> and minoritized groups experience (the risk of) child marriage, there are also lessons that can be learnt from other relevant programming</a:t>
            </a:r>
            <a:r>
              <a:rPr lang="en-GB" sz="1800">
                <a:effectLst/>
                <a:latin typeface="Calibri" panose="020F0502020204030204" pitchFamily="34" charset="0"/>
                <a:ea typeface="Calibri" panose="020F0502020204030204" pitchFamily="34" charset="0"/>
                <a:cs typeface="Arial" panose="020B0604020202020204" pitchFamily="34" charset="0"/>
              </a:rPr>
              <a:t> in terms of how to ensure their safe and meaningful inclusion in programming.</a:t>
            </a:r>
          </a:p>
          <a:p>
            <a:pPr marL="342900" lvl="0" indent="-342900" algn="just">
              <a:lnSpc>
                <a:spcPct val="105000"/>
              </a:lnSpc>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Working alongside and learning from disabled people’s organisations and other by-and-for organisations is an important and effective way of ensuring activities are designed and implemented in a genuinely inclusive manner</a:t>
            </a:r>
            <a:r>
              <a:rPr lang="en-GB" sz="180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5000"/>
              </a:lnSpc>
              <a:spcAft>
                <a:spcPts val="800"/>
              </a:spcAft>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Arial" panose="020B0604020202020204" pitchFamily="34" charset="0"/>
              </a:rPr>
              <a:t>Stigma, discrimination and bias can exist within implementing teams, as well as communities</a:t>
            </a:r>
            <a:r>
              <a:rPr lang="en-GB" sz="1800">
                <a:effectLst/>
                <a:latin typeface="Calibri" panose="020F0502020204030204" pitchFamily="34" charset="0"/>
                <a:ea typeface="Calibri" panose="020F0502020204030204" pitchFamily="34" charset="0"/>
                <a:cs typeface="Arial" panose="020B0604020202020204" pitchFamily="34" charset="0"/>
              </a:rPr>
              <a:t>, and this needs to be addressed to ensure marginalised groups are not faced with the same stigma they experience in everyday life. </a:t>
            </a:r>
          </a:p>
          <a:p>
            <a:pPr marL="0" indent="0">
              <a:buNone/>
            </a:pPr>
            <a:endParaRPr lang="en-GB" sz="1200" b="1"/>
          </a:p>
          <a:p>
            <a:pPr marL="171450" indent="-171450">
              <a:buFont typeface="Arial" panose="020B0604020202020204" pitchFamily="34" charset="0"/>
              <a:buChar char="•"/>
            </a:pPr>
            <a:r>
              <a:rPr lang="en-GB" sz="1200" b="1">
                <a:latin typeface="Calibri" panose="020F0502020204030204" pitchFamily="34" charset="0"/>
                <a:cs typeface="Calibri" panose="020F0502020204030204" pitchFamily="34" charset="0"/>
              </a:rPr>
              <a:t>More evidence is needed on the risk factors facing LGBTQI+ children and children with disabilities in regards to child marriage</a:t>
            </a:r>
          </a:p>
          <a:p>
            <a:pPr marL="171450" indent="-171450">
              <a:buFont typeface="Arial" panose="020B0604020202020204" pitchFamily="34" charset="0"/>
              <a:buChar char="•"/>
            </a:pPr>
            <a:endParaRPr lang="en-GB" sz="1200"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1200"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1200"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b="1">
                <a:latin typeface="Calibri" panose="020F0502020204030204" pitchFamily="34" charset="0"/>
                <a:cs typeface="Calibri" panose="020F0502020204030204" pitchFamily="34" charset="0"/>
              </a:rPr>
              <a:t>Given limited evidence, lessons that can be learnt from other relevant sectors programming for children with disabilities belonging to LGBTQI+ GROUPS</a:t>
            </a:r>
          </a:p>
          <a:p>
            <a:endParaRPr lang="en-GB" sz="1200" b="1">
              <a:latin typeface="Calibri" panose="020F0502020204030204" pitchFamily="34" charset="0"/>
              <a:cs typeface="Calibri" panose="020F0502020204030204" pitchFamily="34" charset="0"/>
            </a:endParaRPr>
          </a:p>
          <a:p>
            <a:endParaRPr lang="en-GB" sz="1200" b="1">
              <a:effectLst/>
              <a:latin typeface="Calibri" panose="020F0502020204030204" pitchFamily="34" charset="0"/>
              <a:cs typeface="Arial" panose="020B0604020202020204" pitchFamily="34" charset="0"/>
            </a:endParaRPr>
          </a:p>
          <a:p>
            <a:endParaRPr lang="en-GB" sz="1000" b="1">
              <a:latin typeface="Calibri"/>
              <a:cs typeface="Calibri"/>
            </a:endParaRPr>
          </a:p>
          <a:p>
            <a:endParaRPr lang="en-GB" sz="1200" b="1">
              <a:latin typeface="Calibri" panose="020F0502020204030204" pitchFamily="34" charset="0"/>
              <a:cs typeface="Calibri" panose="020F0502020204030204" pitchFamily="34" charset="0"/>
            </a:endParaRPr>
          </a:p>
          <a:p>
            <a:endParaRPr lang="en-GB" sz="1200"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1200">
              <a:latin typeface="Calibri"/>
              <a:cs typeface="Calibri"/>
            </a:endParaRPr>
          </a:p>
          <a:p>
            <a:endParaRPr lang="en-GB"/>
          </a:p>
        </p:txBody>
      </p:sp>
      <p:sp>
        <p:nvSpPr>
          <p:cNvPr id="4" name="Slide Number Placeholder 3"/>
          <p:cNvSpPr>
            <a:spLocks noGrp="1"/>
          </p:cNvSpPr>
          <p:nvPr>
            <p:ph type="sldNum" sz="quarter" idx="5"/>
          </p:nvPr>
        </p:nvSpPr>
        <p:spPr/>
        <p:txBody>
          <a:bodyPr/>
          <a:lstStyle/>
          <a:p>
            <a:fld id="{095509E0-F4DB-4511-ABA0-E51BEA87474E}" type="slidenum">
              <a:rPr lang="en-GB" smtClean="0"/>
              <a:t>10</a:t>
            </a:fld>
            <a:endParaRPr lang="en-GB"/>
          </a:p>
        </p:txBody>
      </p:sp>
    </p:spTree>
    <p:extLst>
      <p:ext uri="{BB962C8B-B14F-4D97-AF65-F5344CB8AC3E}">
        <p14:creationId xmlns:p14="http://schemas.microsoft.com/office/powerpoint/2010/main" val="4239469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971550"/>
            <a:ext cx="9144000" cy="417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4631" t="6144" r="43566"/>
          <a:stretch/>
        </p:blipFill>
        <p:spPr>
          <a:xfrm>
            <a:off x="0" y="971550"/>
            <a:ext cx="9144000" cy="2990041"/>
          </a:xfrm>
          <a:prstGeom prst="rect">
            <a:avLst/>
          </a:prstGeom>
        </p:spPr>
      </p:pic>
      <p:sp>
        <p:nvSpPr>
          <p:cNvPr id="2" name="Title 1"/>
          <p:cNvSpPr>
            <a:spLocks noGrp="1"/>
          </p:cNvSpPr>
          <p:nvPr>
            <p:ph type="ctrTitle"/>
          </p:nvPr>
        </p:nvSpPr>
        <p:spPr>
          <a:xfrm>
            <a:off x="457200" y="1314451"/>
            <a:ext cx="8229600" cy="188594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3200400"/>
            <a:ext cx="8229600" cy="8001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06/12/2022</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285750"/>
            <a:ext cx="4572220" cy="502944"/>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51435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06/12/2022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5805" t="-139777" r="13647" b="15642"/>
          <a:stretch/>
        </p:blipFill>
        <p:spPr>
          <a:xfrm>
            <a:off x="0" y="1"/>
            <a:ext cx="9144000" cy="5143500"/>
          </a:xfrm>
          <a:prstGeom prst="rect">
            <a:avLst/>
          </a:prstGeom>
        </p:spPr>
      </p:pic>
      <p:sp>
        <p:nvSpPr>
          <p:cNvPr id="2" name="Title 1"/>
          <p:cNvSpPr>
            <a:spLocks noGrp="1"/>
          </p:cNvSpPr>
          <p:nvPr>
            <p:ph type="title"/>
          </p:nvPr>
        </p:nvSpPr>
        <p:spPr>
          <a:xfrm>
            <a:off x="457200" y="3771900"/>
            <a:ext cx="8258628" cy="425054"/>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4286250"/>
            <a:ext cx="8229600" cy="40005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hank you_closing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971550"/>
            <a:ext cx="9144000" cy="320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819150"/>
            <a:ext cx="9144000" cy="3268980"/>
          </a:xfrm>
          <a:prstGeom prst="rect">
            <a:avLst/>
          </a:prstGeom>
        </p:spPr>
      </p:pic>
      <p:sp>
        <p:nvSpPr>
          <p:cNvPr id="2" name="Title 1"/>
          <p:cNvSpPr>
            <a:spLocks noGrp="1"/>
          </p:cNvSpPr>
          <p:nvPr>
            <p:ph type="ctrTitle" hasCustomPrompt="1"/>
          </p:nvPr>
        </p:nvSpPr>
        <p:spPr>
          <a:xfrm>
            <a:off x="457200" y="971551"/>
            <a:ext cx="8229600" cy="1600199"/>
          </a:xfrm>
        </p:spPr>
        <p:txBody>
          <a:bodyPr>
            <a:noAutofit/>
          </a:bodyPr>
          <a:lstStyle>
            <a:lvl1pPr>
              <a:defRPr sz="72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2571750"/>
            <a:ext cx="8229600" cy="4571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3718833"/>
            <a:ext cx="2133600" cy="273844"/>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06/12/2022</a:t>
            </a:fld>
            <a:endParaRPr lang="en-GB"/>
          </a:p>
        </p:txBody>
      </p:sp>
      <p:sp>
        <p:nvSpPr>
          <p:cNvPr id="5" name="Footer Placeholder 4"/>
          <p:cNvSpPr>
            <a:spLocks noGrp="1"/>
          </p:cNvSpPr>
          <p:nvPr>
            <p:ph type="ftr" sz="quarter" idx="11"/>
          </p:nvPr>
        </p:nvSpPr>
        <p:spPr>
          <a:xfrm>
            <a:off x="3352800" y="3718833"/>
            <a:ext cx="2895600" cy="273844"/>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3718833"/>
            <a:ext cx="2133600" cy="273844"/>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285750"/>
            <a:ext cx="4572220" cy="502944"/>
          </a:xfrm>
          <a:prstGeom prst="rect">
            <a:avLst/>
          </a:prstGeom>
        </p:spPr>
      </p:pic>
      <p:sp>
        <p:nvSpPr>
          <p:cNvPr id="10" name="Date Placeholder 3"/>
          <p:cNvSpPr txBox="1">
            <a:spLocks/>
          </p:cNvSpPr>
          <p:nvPr userDrawn="1"/>
        </p:nvSpPr>
        <p:spPr>
          <a:xfrm>
            <a:off x="678543" y="4572000"/>
            <a:ext cx="2133600" cy="273844"/>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a:t>
            </a:r>
            <a:r>
              <a:rPr lang="en-GB" sz="3200" b="0" i="0" u="none" strike="noStrike" kern="1200" baseline="30000" err="1">
                <a:solidFill>
                  <a:schemeClr val="tx1">
                    <a:lumMod val="50000"/>
                  </a:schemeClr>
                </a:solidFill>
                <a:latin typeface="+mj-lt"/>
                <a:ea typeface="+mn-ea"/>
                <a:cs typeface="+mn-cs"/>
              </a:rPr>
              <a:t>GirlsNotBrides</a:t>
            </a:r>
            <a:endParaRPr lang="en-GB" sz="3200" b="0" i="0" u="none" strike="noStrike" kern="1200" baseline="30000">
              <a:solidFill>
                <a:schemeClr val="tx1">
                  <a:lumMod val="50000"/>
                </a:schemeClr>
              </a:solidFill>
              <a:latin typeface="+mj-lt"/>
              <a:ea typeface="+mn-ea"/>
              <a:cs typeface="+mn-cs"/>
            </a:endParaRPr>
          </a:p>
        </p:txBody>
      </p:sp>
      <p:sp>
        <p:nvSpPr>
          <p:cNvPr id="11" name="Footer Placeholder 4"/>
          <p:cNvSpPr txBox="1">
            <a:spLocks/>
          </p:cNvSpPr>
          <p:nvPr userDrawn="1"/>
        </p:nvSpPr>
        <p:spPr>
          <a:xfrm>
            <a:off x="2957286" y="4582886"/>
            <a:ext cx="1988456" cy="273844"/>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err="1">
                <a:ln>
                  <a:noFill/>
                </a:ln>
                <a:solidFill>
                  <a:srgbClr val="304048">
                    <a:lumMod val="50000"/>
                  </a:srgbClr>
                </a:solidFill>
                <a:effectLst/>
                <a:uLnTx/>
                <a:uFillTx/>
                <a:latin typeface="+mj-lt"/>
                <a:ea typeface="+mn-ea"/>
                <a:cs typeface="+mn-cs"/>
              </a:rPr>
              <a:t>GirlsNotBrides</a:t>
            </a:r>
            <a:endPar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endParaRPr>
          </a:p>
        </p:txBody>
      </p:sp>
    </p:spTree>
    <p:extLst>
      <p:ext uri="{BB962C8B-B14F-4D97-AF65-F5344CB8AC3E}">
        <p14:creationId xmlns:p14="http://schemas.microsoft.com/office/powerpoint/2010/main" val="276835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1874521"/>
            <a:ext cx="9144000" cy="326898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342901"/>
            <a:ext cx="7772400" cy="40004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06/12/2022</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06/12/2022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4366022"/>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06/12/2022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1"/>
            <a:ext cx="4572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51435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4572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51435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4572000" cy="51435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06/12/2022</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cpedia.org/highway-signs/e/evidence-based.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200"/>
              <a:t>Child Marriage Interventions and Research from 2020 to 2022</a:t>
            </a:r>
          </a:p>
        </p:txBody>
      </p:sp>
      <p:sp>
        <p:nvSpPr>
          <p:cNvPr id="5" name="Subtitle 4"/>
          <p:cNvSpPr>
            <a:spLocks noGrp="1"/>
          </p:cNvSpPr>
          <p:nvPr>
            <p:ph type="subTitle" idx="1"/>
          </p:nvPr>
        </p:nvSpPr>
        <p:spPr>
          <a:xfrm>
            <a:off x="404192" y="2856671"/>
            <a:ext cx="8229600" cy="800100"/>
          </a:xfrm>
        </p:spPr>
        <p:txBody>
          <a:bodyPr>
            <a:normAutofit fontScale="85000" lnSpcReduction="20000"/>
          </a:bodyPr>
          <a:lstStyle/>
          <a:p>
            <a:r>
              <a:rPr lang="en-GB"/>
              <a:t> </a:t>
            </a:r>
          </a:p>
          <a:p>
            <a:r>
              <a:rPr lang="en-GB"/>
              <a:t>Crank global convening, December 2022</a:t>
            </a:r>
          </a:p>
        </p:txBody>
      </p:sp>
    </p:spTree>
    <p:extLst>
      <p:ext uri="{BB962C8B-B14F-4D97-AF65-F5344CB8AC3E}">
        <p14:creationId xmlns:p14="http://schemas.microsoft.com/office/powerpoint/2010/main" val="90365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31E29CD7-5563-7901-56A1-006B7BBA845C}"/>
              </a:ext>
            </a:extLst>
          </p:cNvPr>
          <p:cNvGraphicFramePr>
            <a:graphicFrameLocks noChangeAspect="1"/>
          </p:cNvGraphicFramePr>
          <p:nvPr>
            <p:extLst>
              <p:ext uri="{D42A27DB-BD31-4B8C-83A1-F6EECF244321}">
                <p14:modId xmlns:p14="http://schemas.microsoft.com/office/powerpoint/2010/main" val="1658984532"/>
              </p:ext>
            </p:extLst>
          </p:nvPr>
        </p:nvGraphicFramePr>
        <p:xfrm>
          <a:off x="6363685" y="976852"/>
          <a:ext cx="3174452" cy="3956050"/>
        </p:xfrm>
        <a:graphic>
          <a:graphicData uri="http://schemas.openxmlformats.org/presentationml/2006/ole">
            <mc:AlternateContent xmlns:mc="http://schemas.openxmlformats.org/markup-compatibility/2006">
              <mc:Choice xmlns:v="urn:schemas-microsoft-com:vml" Requires="v">
                <p:oleObj spid="_x0000_s35841" name="Bitmap Image" r:id="rId4" imgW="3905280" imgH="3956040" progId="PBrush">
                  <p:embed/>
                </p:oleObj>
              </mc:Choice>
              <mc:Fallback>
                <p:oleObj name="Bitmap Image" r:id="rId4" imgW="3905280" imgH="3956040" progId="PBrush">
                  <p:embed/>
                  <p:pic>
                    <p:nvPicPr>
                      <p:cNvPr id="5" name="Object 4">
                        <a:extLst>
                          <a:ext uri="{FF2B5EF4-FFF2-40B4-BE49-F238E27FC236}">
                            <a16:creationId xmlns:a16="http://schemas.microsoft.com/office/drawing/2014/main" id="{31E29CD7-5563-7901-56A1-006B7BBA845C}"/>
                          </a:ext>
                        </a:extLst>
                      </p:cNvPr>
                      <p:cNvPicPr/>
                      <p:nvPr/>
                    </p:nvPicPr>
                    <p:blipFill>
                      <a:blip r:embed="rId5"/>
                      <a:stretch>
                        <a:fillRect/>
                      </a:stretch>
                    </p:blipFill>
                    <p:spPr>
                      <a:xfrm>
                        <a:off x="6363685" y="976852"/>
                        <a:ext cx="3174452" cy="395605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A1919E-6273-31E3-1D9F-F3D1B6ED65F3}"/>
              </a:ext>
            </a:extLst>
          </p:cNvPr>
          <p:cNvSpPr>
            <a:spLocks noGrp="1"/>
          </p:cNvSpPr>
          <p:nvPr>
            <p:ph type="title"/>
          </p:nvPr>
        </p:nvSpPr>
        <p:spPr>
          <a:xfrm>
            <a:off x="-929640" y="-60722"/>
            <a:ext cx="11117580" cy="857250"/>
          </a:xfrm>
        </p:spPr>
        <p:txBody>
          <a:bodyPr>
            <a:normAutofit/>
          </a:bodyPr>
          <a:lstStyle/>
          <a:p>
            <a:r>
              <a:rPr lang="en-GB" sz="3500"/>
              <a:t>Evidence synthesis: inclusion and intersectionality</a:t>
            </a:r>
          </a:p>
        </p:txBody>
      </p:sp>
      <p:sp>
        <p:nvSpPr>
          <p:cNvPr id="3" name="Content Placeholder 2">
            <a:extLst>
              <a:ext uri="{FF2B5EF4-FFF2-40B4-BE49-F238E27FC236}">
                <a16:creationId xmlns:a16="http://schemas.microsoft.com/office/drawing/2014/main" id="{DF4E27BA-16B6-1E77-52F1-C010130D92FC}"/>
              </a:ext>
            </a:extLst>
          </p:cNvPr>
          <p:cNvSpPr>
            <a:spLocks noGrp="1"/>
          </p:cNvSpPr>
          <p:nvPr>
            <p:ph idx="1"/>
          </p:nvPr>
        </p:nvSpPr>
        <p:spPr>
          <a:xfrm>
            <a:off x="0" y="663281"/>
            <a:ext cx="6362855" cy="4478650"/>
          </a:xfrm>
        </p:spPr>
        <p:txBody>
          <a:bodyPr vert="horz" lIns="91440" tIns="45720" rIns="91440" bIns="45720" rtlCol="0" anchor="t">
            <a:normAutofit fontScale="92500" lnSpcReduction="20000"/>
          </a:bodyPr>
          <a:lstStyle/>
          <a:p>
            <a:pPr marL="0" indent="0">
              <a:buNone/>
            </a:pPr>
            <a:r>
              <a:rPr lang="en-GB" sz="1500" b="1"/>
              <a:t>What we know</a:t>
            </a:r>
          </a:p>
          <a:p>
            <a:r>
              <a:rPr lang="en-GB" sz="1500">
                <a:latin typeface="Calibri"/>
                <a:cs typeface="Calibri"/>
              </a:rPr>
              <a:t>Clear commitments to LNOB 2030 Agenda for Sustainable Development &amp; SDGs</a:t>
            </a:r>
          </a:p>
          <a:p>
            <a:r>
              <a:rPr lang="en-GB" sz="1500">
                <a:highlight>
                  <a:srgbClr val="FFFFFF"/>
                </a:highlight>
                <a:latin typeface="Calibri"/>
                <a:cs typeface="Calibri"/>
              </a:rPr>
              <a:t>Child marriage most prevalent among girls from the poorest backgrounds, rural areas, with limited access to education, (in some contexts) from minority groups.</a:t>
            </a:r>
          </a:p>
          <a:p>
            <a:r>
              <a:rPr lang="en-GB" sz="1500">
                <a:highlight>
                  <a:srgbClr val="FFFFFF"/>
                </a:highlight>
                <a:latin typeface="Calibri"/>
                <a:cs typeface="Calibri"/>
              </a:rPr>
              <a:t>Unclear whether interventions are reaching the most vulnerable girls</a:t>
            </a:r>
          </a:p>
          <a:p>
            <a:r>
              <a:rPr lang="en-GB" sz="1500">
                <a:latin typeface="Calibri"/>
                <a:cs typeface="Calibri"/>
              </a:rPr>
              <a:t>Understanding of the risk factors facing LGBTQI+ children and children </a:t>
            </a:r>
            <a:endParaRPr lang="en-GB" sz="1500">
              <a:latin typeface="Calibri" panose="020F0502020204030204" pitchFamily="34" charset="0"/>
              <a:cs typeface="Calibri" panose="020F0502020204030204" pitchFamily="34" charset="0"/>
            </a:endParaRPr>
          </a:p>
          <a:p>
            <a:pPr marL="0" indent="0">
              <a:buNone/>
            </a:pPr>
            <a:r>
              <a:rPr lang="en-GB" sz="1500">
                <a:latin typeface="Calibri"/>
                <a:cs typeface="Calibri"/>
              </a:rPr>
              <a:t>         with disabilities with regard to child marriage is extremely limited</a:t>
            </a:r>
          </a:p>
          <a:p>
            <a:pPr marL="0" indent="0">
              <a:buNone/>
            </a:pPr>
            <a:r>
              <a:rPr lang="en-GB" sz="1500" b="1"/>
              <a:t>Emerging evidence</a:t>
            </a:r>
          </a:p>
          <a:p>
            <a:r>
              <a:rPr lang="en-GB" sz="1500">
                <a:highlight>
                  <a:srgbClr val="FFFFFF"/>
                </a:highlight>
                <a:latin typeface="Calibri"/>
                <a:cs typeface="Calibri"/>
              </a:rPr>
              <a:t>A 2020 evidence </a:t>
            </a:r>
            <a:r>
              <a:rPr lang="en-GB" sz="1500" b="1">
                <a:highlight>
                  <a:srgbClr val="FFFFFF"/>
                </a:highlight>
                <a:latin typeface="Calibri"/>
                <a:cs typeface="Calibri"/>
              </a:rPr>
              <a:t>review of child marriage and disability found limited mention of disability in programme evaluations </a:t>
            </a:r>
            <a:r>
              <a:rPr lang="en-GB" sz="1500">
                <a:highlight>
                  <a:srgbClr val="FFFFFF"/>
                </a:highlight>
                <a:latin typeface="Calibri"/>
                <a:cs typeface="Calibri"/>
              </a:rPr>
              <a:t>- </a:t>
            </a:r>
            <a:r>
              <a:rPr lang="en-GB" sz="1600">
                <a:highlight>
                  <a:srgbClr val="FFFFFF"/>
                </a:highlight>
                <a:latin typeface="Calibri" panose="020F0502020204030204" pitchFamily="34" charset="0"/>
                <a:cs typeface="Arial" panose="020B0604020202020204" pitchFamily="34" charset="0"/>
              </a:rPr>
              <a:t>a</a:t>
            </a:r>
            <a:r>
              <a:rPr lang="en-GB" sz="1600">
                <a:effectLst/>
                <a:highlight>
                  <a:srgbClr val="FFFFFF"/>
                </a:highlight>
                <a:latin typeface="Calibri" panose="020F0502020204030204" pitchFamily="34" charset="0"/>
                <a:ea typeface="Calibri" panose="020F0502020204030204" pitchFamily="34" charset="0"/>
                <a:cs typeface="Arial" panose="020B0604020202020204" pitchFamily="34" charset="0"/>
              </a:rPr>
              <a:t> positive example of inclusion was found on the Rwandan </a:t>
            </a:r>
            <a:r>
              <a:rPr lang="en-GB" sz="1600" i="1" err="1">
                <a:effectLst/>
                <a:highlight>
                  <a:srgbClr val="FFFFFF"/>
                </a:highlight>
                <a:latin typeface="Calibri" panose="020F0502020204030204" pitchFamily="34" charset="0"/>
                <a:ea typeface="Calibri" panose="020F0502020204030204" pitchFamily="34" charset="0"/>
                <a:cs typeface="Arial" panose="020B0604020202020204" pitchFamily="34" charset="0"/>
              </a:rPr>
              <a:t>Indashykirwa</a:t>
            </a:r>
            <a:r>
              <a:rPr lang="en-GB" sz="1600">
                <a:effectLst/>
                <a:highlight>
                  <a:srgbClr val="FFFFFF"/>
                </a:highlight>
                <a:latin typeface="Calibri" panose="020F0502020204030204" pitchFamily="34" charset="0"/>
                <a:ea typeface="Calibri" panose="020F0502020204030204" pitchFamily="34" charset="0"/>
                <a:cs typeface="Arial" panose="020B0604020202020204" pitchFamily="34" charset="0"/>
              </a:rPr>
              <a:t> programme</a:t>
            </a:r>
            <a:endParaRPr lang="en-GB" sz="1500">
              <a:highlight>
                <a:srgbClr val="FFFFFF"/>
              </a:highlight>
              <a:latin typeface="Calibri"/>
              <a:cs typeface="Calibri"/>
            </a:endParaRPr>
          </a:p>
          <a:p>
            <a:r>
              <a:rPr lang="en-GB" sz="1500">
                <a:highlight>
                  <a:srgbClr val="FFFFFF"/>
                </a:highlight>
                <a:latin typeface="Calibri"/>
                <a:cs typeface="Calibri"/>
              </a:rPr>
              <a:t>Limited evidence on the relationship between LGBTQI+ adolescents and child marriage suggests </a:t>
            </a:r>
            <a:r>
              <a:rPr lang="en-GB" sz="1500" b="1">
                <a:highlight>
                  <a:srgbClr val="FFFFFF"/>
                </a:highlight>
                <a:latin typeface="Calibri"/>
                <a:cs typeface="Calibri"/>
              </a:rPr>
              <a:t>marriage may be used as a means of escaping violence and exclusion at home in some contexts </a:t>
            </a:r>
            <a:r>
              <a:rPr lang="en-GB" sz="1500">
                <a:highlight>
                  <a:srgbClr val="FFFFFF"/>
                </a:highlight>
                <a:latin typeface="Calibri"/>
                <a:cs typeface="Calibri"/>
              </a:rPr>
              <a:t>-&gt; COLESDOM, 2022</a:t>
            </a:r>
          </a:p>
          <a:p>
            <a:pPr marL="0" indent="0">
              <a:buNone/>
            </a:pPr>
            <a:r>
              <a:rPr lang="en-GB" sz="1500" b="1">
                <a:highlight>
                  <a:srgbClr val="FFFFFF"/>
                </a:highlight>
              </a:rPr>
              <a:t>Key takeaways</a:t>
            </a:r>
          </a:p>
          <a:p>
            <a:r>
              <a:rPr lang="en-GB" sz="1500">
                <a:highlight>
                  <a:srgbClr val="FFFFFF"/>
                </a:highlight>
                <a:latin typeface="Calibri" panose="020F0502020204030204" pitchFamily="34" charset="0"/>
                <a:cs typeface="Calibri" panose="020F0502020204030204" pitchFamily="34" charset="0"/>
              </a:rPr>
              <a:t>More evidence is needed on the risk factors facing LGBTQI+ children and children with disabilities in regards to child marriage</a:t>
            </a:r>
          </a:p>
          <a:p>
            <a:r>
              <a:rPr lang="en-GB" sz="1500">
                <a:highlight>
                  <a:srgbClr val="FFFFFF"/>
                </a:highlight>
                <a:latin typeface="Calibri" panose="020F0502020204030204" pitchFamily="34" charset="0"/>
                <a:cs typeface="Calibri" panose="020F0502020204030204" pitchFamily="34" charset="0"/>
              </a:rPr>
              <a:t>Given limited evidence, lessons that can be learnt from other relevant sectors programming for children with disabilities or belonging to LGBTQI+ groups</a:t>
            </a:r>
          </a:p>
          <a:p>
            <a:r>
              <a:rPr lang="en-GB" sz="1600">
                <a:effectLst/>
                <a:highlight>
                  <a:srgbClr val="FFFFFF"/>
                </a:highlight>
                <a:latin typeface="Calibri" panose="020F0502020204030204" pitchFamily="34" charset="0"/>
                <a:ea typeface="Calibri" panose="020F0502020204030204" pitchFamily="34" charset="0"/>
                <a:cs typeface="Arial" panose="020B0604020202020204" pitchFamily="34" charset="0"/>
              </a:rPr>
              <a:t>Working alongside and learning from disabled people’s organisations and other by-and-for organisations is critical</a:t>
            </a:r>
            <a:endParaRPr lang="en-GB" sz="1500">
              <a:highlight>
                <a:srgbClr val="FFFFFF"/>
              </a:highlight>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184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19E-6273-31E3-1D9F-F3D1B6ED65F3}"/>
              </a:ext>
            </a:extLst>
          </p:cNvPr>
          <p:cNvSpPr>
            <a:spLocks noGrp="1"/>
          </p:cNvSpPr>
          <p:nvPr>
            <p:ph type="title"/>
          </p:nvPr>
        </p:nvSpPr>
        <p:spPr>
          <a:xfrm>
            <a:off x="-1059180" y="-60722"/>
            <a:ext cx="11247120" cy="857250"/>
          </a:xfrm>
        </p:spPr>
        <p:txBody>
          <a:bodyPr>
            <a:normAutofit/>
          </a:bodyPr>
          <a:lstStyle/>
          <a:p>
            <a:r>
              <a:rPr lang="en-GB" sz="3500"/>
              <a:t>Recommendations</a:t>
            </a:r>
          </a:p>
        </p:txBody>
      </p:sp>
      <p:sp>
        <p:nvSpPr>
          <p:cNvPr id="3" name="Content Placeholder 2">
            <a:extLst>
              <a:ext uri="{FF2B5EF4-FFF2-40B4-BE49-F238E27FC236}">
                <a16:creationId xmlns:a16="http://schemas.microsoft.com/office/drawing/2014/main" id="{DF4E27BA-16B6-1E77-52F1-C010130D92FC}"/>
              </a:ext>
            </a:extLst>
          </p:cNvPr>
          <p:cNvSpPr>
            <a:spLocks noGrp="1"/>
          </p:cNvSpPr>
          <p:nvPr>
            <p:ph idx="1"/>
          </p:nvPr>
        </p:nvSpPr>
        <p:spPr>
          <a:xfrm>
            <a:off x="128270" y="659368"/>
            <a:ext cx="8855710" cy="4485619"/>
          </a:xfrm>
        </p:spPr>
        <p:txBody>
          <a:bodyPr>
            <a:normAutofit lnSpcReduction="10000"/>
          </a:bodyPr>
          <a:lstStyle/>
          <a:p>
            <a:pPr marL="0" indent="0">
              <a:buNone/>
            </a:pPr>
            <a:r>
              <a:rPr lang="en-GB" sz="1500">
                <a:latin typeface="Calibri" panose="020F0502020204030204" pitchFamily="34" charset="0"/>
                <a:cs typeface="Calibri" panose="020F0502020204030204" pitchFamily="34" charset="0"/>
              </a:rPr>
              <a:t>Our main call to action is relevant to funders, programmers and researchers:</a:t>
            </a:r>
          </a:p>
          <a:p>
            <a:pPr marL="0" indent="0">
              <a:buNone/>
            </a:pPr>
            <a:r>
              <a:rPr lang="en-GB" sz="1500" b="1">
                <a:latin typeface="Calibri" panose="020F0502020204030204" pitchFamily="34" charset="0"/>
                <a:cs typeface="Calibri" panose="020F0502020204030204" pitchFamily="34" charset="0"/>
              </a:rPr>
              <a:t>-&gt; We need investment in programming to prevent child marriage and support married girls, delivered over the longer term (4-5 years minimum), and with evaluation built into the design from the outset.</a:t>
            </a:r>
          </a:p>
          <a:p>
            <a:pPr marL="0" indent="0">
              <a:buNone/>
            </a:pPr>
            <a:endParaRPr lang="en-GB" sz="1500" b="1">
              <a:latin typeface="Calibri" panose="020F0502020204030204" pitchFamily="34" charset="0"/>
              <a:cs typeface="Calibri" panose="020F0502020204030204" pitchFamily="34" charset="0"/>
            </a:endParaRPr>
          </a:p>
          <a:p>
            <a:pPr marL="0" indent="0">
              <a:buNone/>
            </a:pPr>
            <a:r>
              <a:rPr lang="en-GB" sz="1500" b="1">
                <a:latin typeface="Calibri" panose="020F0502020204030204" pitchFamily="34" charset="0"/>
                <a:cs typeface="Calibri" panose="020F0502020204030204" pitchFamily="34" charset="0"/>
              </a:rPr>
              <a:t>For researchers:</a:t>
            </a:r>
          </a:p>
          <a:p>
            <a:r>
              <a:rPr lang="en-GB" sz="1500">
                <a:latin typeface="Calibri" panose="020F0502020204030204" pitchFamily="34" charset="0"/>
                <a:cs typeface="Calibri" panose="020F0502020204030204" pitchFamily="34" charset="0"/>
              </a:rPr>
              <a:t>Future research should explore areas that where the evidence base is most limited, not continue to focus on areas that are already well documented.</a:t>
            </a:r>
          </a:p>
          <a:p>
            <a:r>
              <a:rPr lang="en-GB" sz="1500">
                <a:latin typeface="Calibri" panose="020F0502020204030204" pitchFamily="34" charset="0"/>
                <a:cs typeface="Calibri" panose="020F0502020204030204" pitchFamily="34" charset="0"/>
              </a:rPr>
              <a:t>More research is needed on the how the humanitarian and development nexus can best be leveraged to effectively address child marriage.</a:t>
            </a:r>
          </a:p>
          <a:p>
            <a:pPr marL="0" indent="0">
              <a:buNone/>
            </a:pPr>
            <a:r>
              <a:rPr lang="en-GB" sz="1500" b="1">
                <a:latin typeface="Calibri" panose="020F0502020204030204" pitchFamily="34" charset="0"/>
                <a:cs typeface="Calibri" panose="020F0502020204030204" pitchFamily="34" charset="0"/>
              </a:rPr>
              <a:t>For programmers:</a:t>
            </a:r>
          </a:p>
          <a:p>
            <a:r>
              <a:rPr lang="en-GB" sz="1500">
                <a:latin typeface="Calibri" panose="020F0502020204030204" pitchFamily="34" charset="0"/>
                <a:cs typeface="Calibri" panose="020F0502020204030204" pitchFamily="34" charset="0"/>
              </a:rPr>
              <a:t>Include both demand and supply-side components as core elements of programming, recognising the limitations of one without the other.</a:t>
            </a:r>
          </a:p>
          <a:p>
            <a:pPr marL="0" indent="0">
              <a:buNone/>
            </a:pPr>
            <a:r>
              <a:rPr lang="en-GB" sz="1500" b="1">
                <a:latin typeface="Calibri" panose="020F0502020204030204" pitchFamily="34" charset="0"/>
                <a:cs typeface="Calibri" panose="020F0502020204030204" pitchFamily="34" charset="0"/>
              </a:rPr>
              <a:t>For funders:</a:t>
            </a:r>
          </a:p>
          <a:p>
            <a:r>
              <a:rPr lang="en-GB" sz="1500">
                <a:latin typeface="Calibri" panose="020F0502020204030204" pitchFamily="34" charset="0"/>
                <a:cs typeface="Calibri" panose="020F0502020204030204" pitchFamily="34" charset="0"/>
              </a:rPr>
              <a:t>Support pilots that test promising interventions, allowing room for a degree of failure. </a:t>
            </a:r>
            <a:endParaRPr lang="en-GB" sz="1500" b="1">
              <a:latin typeface="Calibri" panose="020F0502020204030204" pitchFamily="34" charset="0"/>
              <a:cs typeface="Calibri" panose="020F0502020204030204" pitchFamily="34" charset="0"/>
            </a:endParaRPr>
          </a:p>
          <a:p>
            <a:pPr marL="0" indent="0">
              <a:buNone/>
            </a:pPr>
            <a:r>
              <a:rPr lang="en-GB" sz="1500" b="1">
                <a:latin typeface="Calibri" panose="020F0502020204030204" pitchFamily="34" charset="0"/>
                <a:cs typeface="Calibri" panose="020F0502020204030204" pitchFamily="34" charset="0"/>
              </a:rPr>
              <a:t>For advocates:</a:t>
            </a:r>
          </a:p>
          <a:p>
            <a:r>
              <a:rPr lang="en-GB" sz="1500">
                <a:latin typeface="Calibri" panose="020F0502020204030204" pitchFamily="34" charset="0"/>
                <a:cs typeface="Calibri" panose="020F0502020204030204" pitchFamily="34" charset="0"/>
              </a:rPr>
              <a:t>Advocate for the inclusion of child marriage into all humanitarian assessments and strategies</a:t>
            </a:r>
          </a:p>
          <a:p>
            <a:r>
              <a:rPr lang="en-GB" sz="1500">
                <a:latin typeface="Calibri" panose="020F0502020204030204" pitchFamily="34" charset="0"/>
                <a:cs typeface="Calibri" panose="020F0502020204030204" pitchFamily="34" charset="0"/>
              </a:rPr>
              <a:t>Advocate for national governments to integrate child marriage components within large-scale interventions</a:t>
            </a:r>
          </a:p>
        </p:txBody>
      </p:sp>
    </p:spTree>
    <p:extLst>
      <p:ext uri="{BB962C8B-B14F-4D97-AF65-F5344CB8AC3E}">
        <p14:creationId xmlns:p14="http://schemas.microsoft.com/office/powerpoint/2010/main" val="92384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36E-4AAE-4FEF-808E-3E85AD69F46C}"/>
              </a:ext>
            </a:extLst>
          </p:cNvPr>
          <p:cNvSpPr>
            <a:spLocks noGrp="1"/>
          </p:cNvSpPr>
          <p:nvPr>
            <p:ph type="title"/>
          </p:nvPr>
        </p:nvSpPr>
        <p:spPr>
          <a:xfrm>
            <a:off x="429369" y="178904"/>
            <a:ext cx="8263890" cy="1075811"/>
          </a:xfrm>
        </p:spPr>
        <p:txBody>
          <a:bodyPr anchor="b">
            <a:normAutofit/>
          </a:bodyPr>
          <a:lstStyle/>
          <a:p>
            <a:r>
              <a:rPr lang="en-GB" sz="4100"/>
              <a:t>Background &amp; Scope</a:t>
            </a:r>
          </a:p>
        </p:txBody>
      </p:sp>
      <p:sp>
        <p:nvSpPr>
          <p:cNvPr id="3" name="Content Placeholder 2">
            <a:extLst>
              <a:ext uri="{FF2B5EF4-FFF2-40B4-BE49-F238E27FC236}">
                <a16:creationId xmlns:a16="http://schemas.microsoft.com/office/drawing/2014/main" id="{8B5063DE-0E2C-4A02-BE40-9C1749376C23}"/>
              </a:ext>
            </a:extLst>
          </p:cNvPr>
          <p:cNvSpPr>
            <a:spLocks noGrp="1"/>
          </p:cNvSpPr>
          <p:nvPr>
            <p:ph idx="1"/>
          </p:nvPr>
        </p:nvSpPr>
        <p:spPr>
          <a:xfrm>
            <a:off x="429369" y="1070187"/>
            <a:ext cx="5035164" cy="3572679"/>
          </a:xfrm>
        </p:spPr>
        <p:txBody>
          <a:bodyPr vert="horz" lIns="91440" tIns="45720" rIns="91440" bIns="45720" rtlCol="0" anchor="t">
            <a:normAutofit/>
          </a:bodyPr>
          <a:lstStyle/>
          <a:p>
            <a:pPr lvl="1">
              <a:lnSpc>
                <a:spcPct val="90000"/>
              </a:lnSpc>
              <a:buFont typeface="Wingdings" panose="05000000000000000000" pitchFamily="2" charset="2"/>
              <a:buChar char="v"/>
            </a:pPr>
            <a:endParaRPr lang="en-GB" sz="1400">
              <a:latin typeface="Calibri" panose="020F0502020204030204" pitchFamily="34" charset="0"/>
              <a:cs typeface="Calibri" panose="020F0502020204030204" pitchFamily="34" charset="0"/>
            </a:endParaRPr>
          </a:p>
          <a:p>
            <a:pPr lvl="1">
              <a:lnSpc>
                <a:spcPct val="90000"/>
              </a:lnSpc>
              <a:buFont typeface="Wingdings" panose="05000000000000000000" pitchFamily="2" charset="2"/>
              <a:buChar char="v"/>
            </a:pPr>
            <a:r>
              <a:rPr lang="en-GB" sz="1400">
                <a:latin typeface="Calibri" panose="020F0502020204030204" pitchFamily="34" charset="0"/>
                <a:cs typeface="Calibri" panose="020F0502020204030204" pitchFamily="34" charset="0"/>
              </a:rPr>
              <a:t>Synthesis of the latest evidence on efforts to prevent child marriage and support married girls 2020 – 2022; inclusive of emerging issues  </a:t>
            </a:r>
          </a:p>
          <a:p>
            <a:pPr lvl="1">
              <a:lnSpc>
                <a:spcPct val="90000"/>
              </a:lnSpc>
              <a:buFont typeface="Wingdings" panose="05000000000000000000" pitchFamily="2" charset="2"/>
              <a:buChar char="v"/>
            </a:pPr>
            <a:r>
              <a:rPr lang="en-GB" sz="1400">
                <a:latin typeface="Calibri" panose="020F0502020204030204" pitchFamily="34" charset="0"/>
                <a:cs typeface="Calibri" panose="020F0502020204030204" pitchFamily="34" charset="0"/>
              </a:rPr>
              <a:t>Focus on detailing promising interventions and practices </a:t>
            </a:r>
          </a:p>
          <a:p>
            <a:pPr lvl="1">
              <a:lnSpc>
                <a:spcPct val="90000"/>
              </a:lnSpc>
              <a:buFont typeface="Wingdings" panose="05000000000000000000" pitchFamily="2" charset="2"/>
              <a:buChar char="v"/>
            </a:pPr>
            <a:r>
              <a:rPr lang="en-GB" sz="1400">
                <a:latin typeface="Calibri" panose="020F0502020204030204" pitchFamily="34" charset="0"/>
                <a:cs typeface="Calibri" panose="020F0502020204030204" pitchFamily="34" charset="0"/>
              </a:rPr>
              <a:t>Evidence organised across key thematic areas, including cross cutting issues </a:t>
            </a:r>
          </a:p>
          <a:p>
            <a:pPr lvl="1">
              <a:lnSpc>
                <a:spcPct val="90000"/>
              </a:lnSpc>
              <a:buFont typeface="Wingdings" panose="05000000000000000000" pitchFamily="2" charset="2"/>
              <a:buChar char="v"/>
            </a:pPr>
            <a:r>
              <a:rPr lang="en-GB" sz="1400">
                <a:latin typeface="Calibri" panose="020F0502020204030204" pitchFamily="34" charset="0"/>
                <a:cs typeface="Calibri" panose="020F0502020204030204" pitchFamily="34" charset="0"/>
              </a:rPr>
              <a:t>Each area aims to provide illustration of current evidence landscape – highlighting strengths and weaknesses of different approaches and evidence gaps</a:t>
            </a:r>
          </a:p>
          <a:p>
            <a:pPr lvl="1">
              <a:lnSpc>
                <a:spcPct val="90000"/>
              </a:lnSpc>
              <a:buFont typeface="Wingdings" panose="05000000000000000000" pitchFamily="2" charset="2"/>
              <a:buChar char="v"/>
            </a:pPr>
            <a:r>
              <a:rPr lang="en-GB" sz="1400">
                <a:latin typeface="Calibri" panose="020F0502020204030204" pitchFamily="34" charset="0"/>
                <a:cs typeface="Calibri" panose="020F0502020204030204" pitchFamily="34" charset="0"/>
              </a:rPr>
              <a:t>Contribute to the knowledge base - efforts to prevent child marriage and support married girls </a:t>
            </a:r>
          </a:p>
          <a:p>
            <a:pPr lvl="1">
              <a:lnSpc>
                <a:spcPct val="90000"/>
              </a:lnSpc>
              <a:buFont typeface="Wingdings" panose="05000000000000000000" pitchFamily="2" charset="2"/>
              <a:buChar char="v"/>
            </a:pPr>
            <a:r>
              <a:rPr lang="en-GB" sz="1400">
                <a:latin typeface="Calibri" panose="020F0502020204030204" pitchFamily="34" charset="0"/>
                <a:cs typeface="Calibri" panose="020F0502020204030204" pitchFamily="34" charset="0"/>
              </a:rPr>
              <a:t>Evidence review will be finalised and published in English, French and Spanish in early 2023</a:t>
            </a:r>
          </a:p>
          <a:p>
            <a:pPr marL="457200" lvl="1" indent="0">
              <a:lnSpc>
                <a:spcPct val="90000"/>
              </a:lnSpc>
              <a:buNone/>
            </a:pPr>
            <a:endParaRPr lang="en-GB" sz="1400">
              <a:latin typeface="Calibri" panose="020F0502020204030204" pitchFamily="34" charset="0"/>
              <a:cs typeface="Calibri" panose="020F0502020204030204" pitchFamily="34" charset="0"/>
            </a:endParaRPr>
          </a:p>
          <a:p>
            <a:pPr lvl="1">
              <a:lnSpc>
                <a:spcPct val="90000"/>
              </a:lnSpc>
            </a:pPr>
            <a:endParaRPr lang="en-GB" sz="1400">
              <a:latin typeface="Calibri" panose="020F0502020204030204" pitchFamily="34" charset="0"/>
              <a:cs typeface="Calibri" panose="020F0502020204030204" pitchFamily="34" charset="0"/>
            </a:endParaRPr>
          </a:p>
          <a:p>
            <a:pPr lvl="1">
              <a:lnSpc>
                <a:spcPct val="90000"/>
              </a:lnSpc>
            </a:pPr>
            <a:endParaRPr lang="en-GB" sz="1400">
              <a:latin typeface="Calibri" panose="020F0502020204030204" pitchFamily="34" charset="0"/>
              <a:cs typeface="Calibri" panose="020F0502020204030204" pitchFamily="34" charset="0"/>
            </a:endParaRPr>
          </a:p>
          <a:p>
            <a:pPr lvl="1">
              <a:lnSpc>
                <a:spcPct val="90000"/>
              </a:lnSpc>
            </a:pPr>
            <a:endParaRPr lang="en-GB" sz="1400">
              <a:latin typeface="Calibri" panose="020F0502020204030204" pitchFamily="34" charset="0"/>
              <a:cs typeface="Calibri" panose="020F0502020204030204" pitchFamily="34" charset="0"/>
            </a:endParaRPr>
          </a:p>
          <a:p>
            <a:pPr lvl="1">
              <a:lnSpc>
                <a:spcPct val="90000"/>
              </a:lnSpc>
            </a:pPr>
            <a:endParaRPr lang="en-GB" sz="1400">
              <a:cs typeface="Calibri" panose="020F0502020204030204" pitchFamily="34" charset="0"/>
            </a:endParaRPr>
          </a:p>
          <a:p>
            <a:pPr>
              <a:lnSpc>
                <a:spcPct val="90000"/>
              </a:lnSpc>
            </a:pPr>
            <a:endParaRPr lang="en-GB" sz="1400">
              <a:latin typeface="Calibri" panose="020F0502020204030204" pitchFamily="34" charset="0"/>
              <a:cs typeface="Calibri" panose="020F0502020204030204" pitchFamily="34" charset="0"/>
            </a:endParaRPr>
          </a:p>
          <a:p>
            <a:pPr>
              <a:lnSpc>
                <a:spcPct val="90000"/>
              </a:lnSpc>
            </a:pPr>
            <a:endParaRPr lang="en-GB" sz="1400">
              <a:latin typeface="Calibri" panose="020F0502020204030204" pitchFamily="34" charset="0"/>
              <a:cs typeface="Calibri" panose="020F0502020204030204" pitchFamily="34" charset="0"/>
            </a:endParaRPr>
          </a:p>
          <a:p>
            <a:pPr>
              <a:lnSpc>
                <a:spcPct val="90000"/>
              </a:lnSpc>
            </a:pPr>
            <a:endParaRPr lang="en-GB" sz="140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pPr>
            <a:endParaRPr lang="en-GB" sz="1400">
              <a:latin typeface="Calibri" panose="020F0502020204030204" pitchFamily="34" charset="0"/>
              <a:cs typeface="Calibri" panose="020F0502020204030204" pitchFamily="34" charset="0"/>
            </a:endParaRPr>
          </a:p>
        </p:txBody>
      </p:sp>
      <p:pic>
        <p:nvPicPr>
          <p:cNvPr id="5" name="Picture 4" descr="A picture containing text, sky, sign, outdoor&#10;&#10;Description automatically generated">
            <a:extLst>
              <a:ext uri="{FF2B5EF4-FFF2-40B4-BE49-F238E27FC236}">
                <a16:creationId xmlns:a16="http://schemas.microsoft.com/office/drawing/2014/main" id="{04D27B96-EBB2-6542-28D0-1F799E6912A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075" r="18947" b="-3"/>
          <a:stretch/>
        </p:blipFill>
        <p:spPr>
          <a:xfrm>
            <a:off x="5756743" y="1570482"/>
            <a:ext cx="2955798" cy="3072384"/>
          </a:xfrm>
          <a:prstGeom prst="rect">
            <a:avLst/>
          </a:prstGeom>
        </p:spPr>
      </p:pic>
    </p:spTree>
    <p:extLst>
      <p:ext uri="{BB962C8B-B14F-4D97-AF65-F5344CB8AC3E}">
        <p14:creationId xmlns:p14="http://schemas.microsoft.com/office/powerpoint/2010/main" val="200829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19E-6273-31E3-1D9F-F3D1B6ED65F3}"/>
              </a:ext>
            </a:extLst>
          </p:cNvPr>
          <p:cNvSpPr>
            <a:spLocks noGrp="1"/>
          </p:cNvSpPr>
          <p:nvPr>
            <p:ph type="title"/>
          </p:nvPr>
        </p:nvSpPr>
        <p:spPr>
          <a:xfrm>
            <a:off x="457200" y="83821"/>
            <a:ext cx="8229600" cy="857250"/>
          </a:xfrm>
        </p:spPr>
        <p:txBody>
          <a:bodyPr/>
          <a:lstStyle/>
          <a:p>
            <a:r>
              <a:rPr lang="en-GB"/>
              <a:t>Evidence synthesis: education</a:t>
            </a:r>
          </a:p>
        </p:txBody>
      </p:sp>
      <p:sp>
        <p:nvSpPr>
          <p:cNvPr id="3" name="Content Placeholder 2">
            <a:extLst>
              <a:ext uri="{FF2B5EF4-FFF2-40B4-BE49-F238E27FC236}">
                <a16:creationId xmlns:a16="http://schemas.microsoft.com/office/drawing/2014/main" id="{DF4E27BA-16B6-1E77-52F1-C010130D92FC}"/>
              </a:ext>
            </a:extLst>
          </p:cNvPr>
          <p:cNvSpPr>
            <a:spLocks noGrp="1"/>
          </p:cNvSpPr>
          <p:nvPr>
            <p:ph idx="1"/>
          </p:nvPr>
        </p:nvSpPr>
        <p:spPr>
          <a:xfrm>
            <a:off x="143510" y="804148"/>
            <a:ext cx="6386830" cy="4339352"/>
          </a:xfrm>
        </p:spPr>
        <p:txBody>
          <a:bodyPr>
            <a:normAutofit fontScale="85000" lnSpcReduction="10000"/>
          </a:bodyPr>
          <a:lstStyle/>
          <a:p>
            <a:pPr marL="0" indent="0">
              <a:buNone/>
            </a:pPr>
            <a:r>
              <a:rPr lang="en-GB" sz="1500" b="1"/>
              <a:t>What we know</a:t>
            </a:r>
          </a:p>
          <a:p>
            <a:r>
              <a:rPr lang="en-GB" sz="1400">
                <a:effectLst/>
                <a:latin typeface="Calibri" panose="020F0502020204030204" pitchFamily="34" charset="0"/>
                <a:ea typeface="Calibri" panose="020F0502020204030204" pitchFamily="34" charset="0"/>
                <a:cs typeface="Arial" panose="020B0604020202020204" pitchFamily="34" charset="0"/>
              </a:rPr>
              <a:t>Education is a consistent protective factor against child marriage; girls who drop out of school are significantly more likely to marry early; the pandemic has increased school dropouts, increasing the number of girls at risk of marriage.</a:t>
            </a:r>
          </a:p>
          <a:p>
            <a:pPr marL="0" indent="0">
              <a:buNone/>
            </a:pPr>
            <a:r>
              <a:rPr lang="en-GB" sz="1500" b="1"/>
              <a:t>Emerging evidence</a:t>
            </a:r>
          </a:p>
          <a:p>
            <a:r>
              <a:rPr lang="en-GB" sz="1400">
                <a:latin typeface="Calibri" panose="020F0502020204030204" pitchFamily="34" charset="0"/>
                <a:cs typeface="Calibri" panose="020F0502020204030204" pitchFamily="34" charset="0"/>
              </a:rPr>
              <a:t>Increasing evidence that girls’ education plays a key role in the success of multicomponent interventions -&gt; More Than Brides Alliance’s programme </a:t>
            </a:r>
            <a:r>
              <a:rPr lang="en-GB" sz="1400" b="1">
                <a:latin typeface="Calibri" panose="020F0502020204030204" pitchFamily="34" charset="0"/>
                <a:cs typeface="Calibri" panose="020F0502020204030204" pitchFamily="34" charset="0"/>
              </a:rPr>
              <a:t>reduced child marriage by 69% </a:t>
            </a:r>
            <a:r>
              <a:rPr lang="en-GB" sz="1400">
                <a:latin typeface="Calibri" panose="020F0502020204030204" pitchFamily="34" charset="0"/>
                <a:cs typeface="Calibri" panose="020F0502020204030204" pitchFamily="34" charset="0"/>
              </a:rPr>
              <a:t>in India, in part due to its success in increasing girls’ education (</a:t>
            </a:r>
            <a:r>
              <a:rPr lang="en-GB" sz="1400" err="1">
                <a:latin typeface="Calibri" panose="020F0502020204030204" pitchFamily="34" charset="0"/>
                <a:cs typeface="Calibri" panose="020F0502020204030204" pitchFamily="34" charset="0"/>
              </a:rPr>
              <a:t>Melnikas</a:t>
            </a:r>
            <a:r>
              <a:rPr lang="en-GB" sz="1400">
                <a:latin typeface="Calibri" panose="020F0502020204030204" pitchFamily="34" charset="0"/>
                <a:cs typeface="Calibri" panose="020F0502020204030204" pitchFamily="34" charset="0"/>
              </a:rPr>
              <a:t> et al, 2021)</a:t>
            </a:r>
          </a:p>
          <a:p>
            <a:r>
              <a:rPr lang="en-GB" sz="1400">
                <a:latin typeface="Calibri" panose="020F0502020204030204" pitchFamily="34" charset="0"/>
                <a:cs typeface="Calibri" panose="020F0502020204030204" pitchFamily="34" charset="0"/>
              </a:rPr>
              <a:t>Growing evidence that cash transfers can be effective for keeping girls in school and delaying marriage -&gt; Punjab government’s conditional cash transfer (CCT) assistance programme for girls’ education; however UCTs less successful -&gt; Nepal’s UCT-based Old Age Allowance (OAA) programme used to often used to hasten the marriage of older girls (Mathers 2021)</a:t>
            </a:r>
          </a:p>
          <a:p>
            <a:r>
              <a:rPr lang="en-GB" sz="1400">
                <a:latin typeface="Calibri" panose="020F0502020204030204" pitchFamily="34" charset="0"/>
                <a:cs typeface="Calibri" panose="020F0502020204030204" pitchFamily="34" charset="0"/>
              </a:rPr>
              <a:t>Girls’ education interventions </a:t>
            </a:r>
            <a:r>
              <a:rPr lang="en-GB" sz="1400" b="1">
                <a:latin typeface="Calibri" panose="020F0502020204030204" pitchFamily="34" charset="0"/>
                <a:cs typeface="Calibri" panose="020F0502020204030204" pitchFamily="34" charset="0"/>
              </a:rPr>
              <a:t>can also have a positive impact on other  pathways for change </a:t>
            </a:r>
            <a:r>
              <a:rPr lang="en-GB" sz="1400">
                <a:latin typeface="Calibri" panose="020F0502020204030204" pitchFamily="34" charset="0"/>
                <a:cs typeface="Calibri" panose="020F0502020204030204" pitchFamily="34" charset="0"/>
              </a:rPr>
              <a:t>when part of a multicomponent approach, for example by increasing health seeking behaviour and contraceptive use -&gt; KGIS Bangladesh 2021</a:t>
            </a:r>
          </a:p>
          <a:p>
            <a:r>
              <a:rPr lang="en-GB" altLang="en-US" sz="1400">
                <a:latin typeface="Calibri" panose="020F0502020204030204" pitchFamily="34" charset="0"/>
                <a:ea typeface="Calibri" panose="020F0502020204030204" pitchFamily="34" charset="0"/>
                <a:cs typeface="Calibri" panose="020F0502020204030204" pitchFamily="34" charset="0"/>
              </a:rPr>
              <a:t>Gender-transformative approaches to education programming, including through government leadership, likely to have most effect [Rose, REAL Centre 2020]</a:t>
            </a:r>
            <a:endParaRPr lang="en-GB" sz="1400">
              <a:latin typeface="Calibri" panose="020F0502020204030204" pitchFamily="34" charset="0"/>
              <a:cs typeface="Calibri" panose="020F0502020204030204" pitchFamily="34" charset="0"/>
            </a:endParaRPr>
          </a:p>
          <a:p>
            <a:pPr marL="0" indent="0">
              <a:buNone/>
            </a:pPr>
            <a:r>
              <a:rPr lang="en-GB" sz="1500" b="1"/>
              <a:t>Key takeaways</a:t>
            </a:r>
          </a:p>
          <a:p>
            <a:r>
              <a:rPr lang="en-GB" sz="1400">
                <a:latin typeface="Calibri" panose="020F0502020204030204" pitchFamily="34" charset="0"/>
                <a:cs typeface="Calibri" panose="020F0502020204030204" pitchFamily="34" charset="0"/>
              </a:rPr>
              <a:t>Education may be a non negotiable component of child marriage prevention programming</a:t>
            </a:r>
          </a:p>
          <a:p>
            <a:r>
              <a:rPr lang="en-GB" sz="1400">
                <a:effectLst/>
                <a:latin typeface="Calibri" panose="020F0502020204030204" pitchFamily="34" charset="0"/>
                <a:ea typeface="Calibri" panose="020F0502020204030204" pitchFamily="34" charset="0"/>
                <a:cs typeface="Calibri" panose="020F0502020204030204" pitchFamily="34" charset="0"/>
              </a:rPr>
              <a:t>Cash transfers likely to only be effective in the long-term if implemented in a way that is gender transformative </a:t>
            </a:r>
          </a:p>
          <a:p>
            <a:r>
              <a:rPr lang="en-GB" sz="1400">
                <a:latin typeface="Calibri" panose="020F0502020204030204" pitchFamily="34" charset="0"/>
                <a:cs typeface="Calibri" panose="020F0502020204030204" pitchFamily="34" charset="0"/>
              </a:rPr>
              <a:t>Supply-side factors including the quality and accessibility of education are critical.</a:t>
            </a:r>
          </a:p>
        </p:txBody>
      </p:sp>
      <p:pic>
        <p:nvPicPr>
          <p:cNvPr id="8" name="Picture 7">
            <a:extLst>
              <a:ext uri="{FF2B5EF4-FFF2-40B4-BE49-F238E27FC236}">
                <a16:creationId xmlns:a16="http://schemas.microsoft.com/office/drawing/2014/main" id="{527F21C0-C3C6-5985-2A35-CC92E20173BF}"/>
              </a:ext>
            </a:extLst>
          </p:cNvPr>
          <p:cNvPicPr>
            <a:picLocks noChangeAspect="1"/>
          </p:cNvPicPr>
          <p:nvPr/>
        </p:nvPicPr>
        <p:blipFill>
          <a:blip r:embed="rId3"/>
          <a:stretch>
            <a:fillRect/>
          </a:stretch>
        </p:blipFill>
        <p:spPr>
          <a:xfrm>
            <a:off x="6530340" y="1470660"/>
            <a:ext cx="2503361" cy="2598420"/>
          </a:xfrm>
          <a:prstGeom prst="rect">
            <a:avLst/>
          </a:prstGeom>
        </p:spPr>
      </p:pic>
    </p:spTree>
    <p:extLst>
      <p:ext uri="{BB962C8B-B14F-4D97-AF65-F5344CB8AC3E}">
        <p14:creationId xmlns:p14="http://schemas.microsoft.com/office/powerpoint/2010/main" val="191227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19E-6273-31E3-1D9F-F3D1B6ED65F3}"/>
              </a:ext>
            </a:extLst>
          </p:cNvPr>
          <p:cNvSpPr>
            <a:spLocks noGrp="1"/>
          </p:cNvSpPr>
          <p:nvPr>
            <p:ph type="title"/>
          </p:nvPr>
        </p:nvSpPr>
        <p:spPr>
          <a:xfrm>
            <a:off x="457200" y="-53102"/>
            <a:ext cx="8229600" cy="857250"/>
          </a:xfrm>
        </p:spPr>
        <p:txBody>
          <a:bodyPr>
            <a:normAutofit/>
          </a:bodyPr>
          <a:lstStyle/>
          <a:p>
            <a:r>
              <a:rPr lang="en-GB"/>
              <a:t>Evidence synthesis: livelihoods</a:t>
            </a:r>
          </a:p>
        </p:txBody>
      </p:sp>
      <p:sp>
        <p:nvSpPr>
          <p:cNvPr id="3" name="Content Placeholder 2">
            <a:extLst>
              <a:ext uri="{FF2B5EF4-FFF2-40B4-BE49-F238E27FC236}">
                <a16:creationId xmlns:a16="http://schemas.microsoft.com/office/drawing/2014/main" id="{DF4E27BA-16B6-1E77-52F1-C010130D92FC}"/>
              </a:ext>
            </a:extLst>
          </p:cNvPr>
          <p:cNvSpPr>
            <a:spLocks noGrp="1"/>
          </p:cNvSpPr>
          <p:nvPr>
            <p:ph idx="1"/>
          </p:nvPr>
        </p:nvSpPr>
        <p:spPr>
          <a:xfrm>
            <a:off x="135890" y="659368"/>
            <a:ext cx="6386830" cy="4339352"/>
          </a:xfrm>
        </p:spPr>
        <p:txBody>
          <a:bodyPr>
            <a:normAutofit lnSpcReduction="10000"/>
          </a:bodyPr>
          <a:lstStyle/>
          <a:p>
            <a:pPr marL="0" indent="0">
              <a:buNone/>
            </a:pPr>
            <a:r>
              <a:rPr lang="en-GB" sz="1500" b="1"/>
              <a:t>What we know</a:t>
            </a:r>
          </a:p>
          <a:p>
            <a:r>
              <a:rPr lang="en-GB" sz="1300">
                <a:latin typeface="Calibri" panose="020F0502020204030204" pitchFamily="34" charset="0"/>
                <a:cs typeface="Calibri" panose="020F0502020204030204" pitchFamily="34" charset="0"/>
              </a:rPr>
              <a:t>Poverty is a key driver of child marriage &amp; interventions that reduce economic strain on households can delay marriage</a:t>
            </a:r>
          </a:p>
          <a:p>
            <a:r>
              <a:rPr lang="en-GB" sz="1300">
                <a:latin typeface="Calibri" panose="020F0502020204030204" pitchFamily="34" charset="0"/>
                <a:cs typeface="Calibri" panose="020F0502020204030204" pitchFamily="34" charset="0"/>
              </a:rPr>
              <a:t>Marrying early significantly reduces a woman’s access to paid employment and average earnings over her lifetime.</a:t>
            </a:r>
          </a:p>
          <a:p>
            <a:pPr marL="0" indent="0">
              <a:buNone/>
            </a:pPr>
            <a:r>
              <a:rPr lang="en-GB" sz="1500" b="1"/>
              <a:t>Emerging evidence</a:t>
            </a:r>
          </a:p>
          <a:p>
            <a:r>
              <a:rPr lang="en-GB" sz="1300">
                <a:latin typeface="Calibri" panose="020F0502020204030204" pitchFamily="34" charset="0"/>
                <a:cs typeface="Calibri" panose="020F0502020204030204" pitchFamily="34" charset="0"/>
              </a:rPr>
              <a:t>Large scale social protection programmes can be effective in delaying marriage, but may be more effective if they engage with underlying social norms -&gt; Ethiopia’s Productive Safety Net Programme  (UNCIEF, 2020)</a:t>
            </a:r>
          </a:p>
          <a:p>
            <a:r>
              <a:rPr lang="en-GB" sz="1300">
                <a:latin typeface="Calibri" panose="020F0502020204030204" pitchFamily="34" charset="0"/>
                <a:cs typeface="Calibri" panose="020F0502020204030204" pitchFamily="34" charset="0"/>
              </a:rPr>
              <a:t>Adolescent girls who wish to access livelihood and life skills training opportunities </a:t>
            </a:r>
            <a:r>
              <a:rPr lang="en-GB" sz="1300" b="1">
                <a:latin typeface="Calibri" panose="020F0502020204030204" pitchFamily="34" charset="0"/>
                <a:cs typeface="Calibri" panose="020F0502020204030204" pitchFamily="34" charset="0"/>
              </a:rPr>
              <a:t>may struggle to access or apply these skills without accompanying shifts in gender norms </a:t>
            </a:r>
            <a:r>
              <a:rPr lang="en-GB" sz="1300">
                <a:latin typeface="Calibri" panose="020F0502020204030204" pitchFamily="34" charset="0"/>
                <a:cs typeface="Calibri" panose="020F0502020204030204" pitchFamily="34" charset="0"/>
              </a:rPr>
              <a:t>-&gt; UNFPA (2021)</a:t>
            </a:r>
          </a:p>
          <a:p>
            <a:r>
              <a:rPr lang="en-GB" sz="1300">
                <a:latin typeface="Calibri" panose="020F0502020204030204" pitchFamily="34" charset="0"/>
                <a:cs typeface="Calibri" panose="020F0502020204030204" pitchFamily="34" charset="0"/>
              </a:rPr>
              <a:t>A </a:t>
            </a:r>
            <a:r>
              <a:rPr lang="en-GB" sz="1300" b="1">
                <a:latin typeface="Calibri" panose="020F0502020204030204" pitchFamily="34" charset="0"/>
                <a:cs typeface="Calibri" panose="020F0502020204030204" pitchFamily="34" charset="0"/>
              </a:rPr>
              <a:t>favourable job market alongside the provision of life skills </a:t>
            </a:r>
            <a:r>
              <a:rPr lang="en-GB" sz="1300">
                <a:latin typeface="Calibri" panose="020F0502020204030204" pitchFamily="34" charset="0"/>
                <a:cs typeface="Calibri" panose="020F0502020204030204" pitchFamily="34" charset="0"/>
              </a:rPr>
              <a:t>training can delay child marriage -&gt; Malhotra &amp; El-</a:t>
            </a:r>
            <a:r>
              <a:rPr lang="en-GB" sz="1300" err="1">
                <a:latin typeface="Calibri" panose="020F0502020204030204" pitchFamily="34" charset="0"/>
                <a:cs typeface="Calibri" panose="020F0502020204030204" pitchFamily="34" charset="0"/>
              </a:rPr>
              <a:t>Nakib</a:t>
            </a:r>
            <a:r>
              <a:rPr lang="en-GB" sz="1300">
                <a:latin typeface="Calibri" panose="020F0502020204030204" pitchFamily="34" charset="0"/>
                <a:cs typeface="Calibri" panose="020F0502020204030204" pitchFamily="34" charset="0"/>
              </a:rPr>
              <a:t>, 2020</a:t>
            </a:r>
          </a:p>
          <a:p>
            <a:pPr marL="0" indent="0">
              <a:buNone/>
            </a:pPr>
            <a:r>
              <a:rPr lang="en-GB" sz="1500" b="1"/>
              <a:t>Key takeaways</a:t>
            </a:r>
          </a:p>
          <a:p>
            <a:r>
              <a:rPr lang="en-GB" sz="1300">
                <a:latin typeface="Calibri" panose="020F0502020204030204" pitchFamily="34" charset="0"/>
                <a:cs typeface="Calibri" panose="020F0502020204030204" pitchFamily="34" charset="0"/>
              </a:rPr>
              <a:t>Interventions that increase household economic security may reduce rates of child marriage, but are unlikely to shift underlying social norms. </a:t>
            </a:r>
          </a:p>
          <a:p>
            <a:r>
              <a:rPr lang="en-GB" sz="1300">
                <a:latin typeface="Calibri" panose="020F0502020204030204" pitchFamily="34" charset="0"/>
                <a:cs typeface="Calibri" panose="020F0502020204030204" pitchFamily="34" charset="0"/>
              </a:rPr>
              <a:t>Pairing social protection with efforts to shift restrictive norms around traditional gender roles can have a transformative, longer-term effect</a:t>
            </a:r>
          </a:p>
          <a:p>
            <a:r>
              <a:rPr lang="en-GB" sz="1300">
                <a:latin typeface="Calibri" panose="020F0502020204030204" pitchFamily="34" charset="0"/>
                <a:cs typeface="Calibri" panose="020F0502020204030204" pitchFamily="34" charset="0"/>
              </a:rPr>
              <a:t>Favourable job markets can have a positive impact on keeping girls in school and delaying marriage</a:t>
            </a:r>
          </a:p>
        </p:txBody>
      </p:sp>
      <p:graphicFrame>
        <p:nvGraphicFramePr>
          <p:cNvPr id="4" name="Object 3">
            <a:extLst>
              <a:ext uri="{FF2B5EF4-FFF2-40B4-BE49-F238E27FC236}">
                <a16:creationId xmlns:a16="http://schemas.microsoft.com/office/drawing/2014/main" id="{8B946E1B-F1F5-C311-1616-5D2289873D50}"/>
              </a:ext>
            </a:extLst>
          </p:cNvPr>
          <p:cNvGraphicFramePr>
            <a:graphicFrameLocks noChangeAspect="1"/>
          </p:cNvGraphicFramePr>
          <p:nvPr>
            <p:extLst>
              <p:ext uri="{D42A27DB-BD31-4B8C-83A1-F6EECF244321}">
                <p14:modId xmlns:p14="http://schemas.microsoft.com/office/powerpoint/2010/main" val="525677602"/>
              </p:ext>
            </p:extLst>
          </p:nvPr>
        </p:nvGraphicFramePr>
        <p:xfrm>
          <a:off x="6606540" y="1343263"/>
          <a:ext cx="2330450" cy="3116342"/>
        </p:xfrm>
        <a:graphic>
          <a:graphicData uri="http://schemas.openxmlformats.org/presentationml/2006/ole">
            <mc:AlternateContent xmlns:mc="http://schemas.openxmlformats.org/markup-compatibility/2006">
              <mc:Choice xmlns:v="urn:schemas-microsoft-com:vml" Requires="v">
                <p:oleObj spid="_x0000_s23553" name="Bitmap Image" r:id="rId4" imgW="2330280" imgH="2666880" progId="PBrush">
                  <p:embed/>
                </p:oleObj>
              </mc:Choice>
              <mc:Fallback>
                <p:oleObj name="Bitmap Image" r:id="rId4" imgW="2330280" imgH="2666880" progId="PBrush">
                  <p:embed/>
                  <p:pic>
                    <p:nvPicPr>
                      <p:cNvPr id="4" name="Object 3">
                        <a:extLst>
                          <a:ext uri="{FF2B5EF4-FFF2-40B4-BE49-F238E27FC236}">
                            <a16:creationId xmlns:a16="http://schemas.microsoft.com/office/drawing/2014/main" id="{8B946E1B-F1F5-C311-1616-5D2289873D50}"/>
                          </a:ext>
                        </a:extLst>
                      </p:cNvPr>
                      <p:cNvPicPr/>
                      <p:nvPr/>
                    </p:nvPicPr>
                    <p:blipFill>
                      <a:blip r:embed="rId5"/>
                      <a:stretch>
                        <a:fillRect/>
                      </a:stretch>
                    </p:blipFill>
                    <p:spPr>
                      <a:xfrm>
                        <a:off x="6606540" y="1343263"/>
                        <a:ext cx="2330450" cy="3116342"/>
                      </a:xfrm>
                      <a:prstGeom prst="rect">
                        <a:avLst/>
                      </a:prstGeom>
                    </p:spPr>
                  </p:pic>
                </p:oleObj>
              </mc:Fallback>
            </mc:AlternateContent>
          </a:graphicData>
        </a:graphic>
      </p:graphicFrame>
    </p:spTree>
    <p:extLst>
      <p:ext uri="{BB962C8B-B14F-4D97-AF65-F5344CB8AC3E}">
        <p14:creationId xmlns:p14="http://schemas.microsoft.com/office/powerpoint/2010/main" val="272433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19E-6273-31E3-1D9F-F3D1B6ED65F3}"/>
              </a:ext>
            </a:extLst>
          </p:cNvPr>
          <p:cNvSpPr>
            <a:spLocks noGrp="1"/>
          </p:cNvSpPr>
          <p:nvPr>
            <p:ph type="title"/>
          </p:nvPr>
        </p:nvSpPr>
        <p:spPr>
          <a:xfrm>
            <a:off x="457200" y="-53102"/>
            <a:ext cx="8229600" cy="857250"/>
          </a:xfrm>
        </p:spPr>
        <p:txBody>
          <a:bodyPr>
            <a:normAutofit/>
          </a:bodyPr>
          <a:lstStyle/>
          <a:p>
            <a:r>
              <a:rPr lang="en-GB"/>
              <a:t>Evidence synthesis: SRHR</a:t>
            </a:r>
          </a:p>
        </p:txBody>
      </p:sp>
      <p:sp>
        <p:nvSpPr>
          <p:cNvPr id="3" name="Content Placeholder 2">
            <a:extLst>
              <a:ext uri="{FF2B5EF4-FFF2-40B4-BE49-F238E27FC236}">
                <a16:creationId xmlns:a16="http://schemas.microsoft.com/office/drawing/2014/main" id="{DF4E27BA-16B6-1E77-52F1-C010130D92FC}"/>
              </a:ext>
            </a:extLst>
          </p:cNvPr>
          <p:cNvSpPr>
            <a:spLocks noGrp="1"/>
          </p:cNvSpPr>
          <p:nvPr>
            <p:ph idx="1"/>
          </p:nvPr>
        </p:nvSpPr>
        <p:spPr>
          <a:xfrm>
            <a:off x="135890" y="659368"/>
            <a:ext cx="6386830" cy="4484132"/>
          </a:xfrm>
        </p:spPr>
        <p:txBody>
          <a:bodyPr vert="horz" lIns="91440" tIns="45720" rIns="91440" bIns="45720" rtlCol="0" anchor="t">
            <a:normAutofit fontScale="92500" lnSpcReduction="10000"/>
          </a:bodyPr>
          <a:lstStyle/>
          <a:p>
            <a:pPr marL="0" indent="0">
              <a:buNone/>
            </a:pPr>
            <a:r>
              <a:rPr lang="en-GB" sz="1500" b="1"/>
              <a:t>What we know</a:t>
            </a:r>
          </a:p>
          <a:p>
            <a:r>
              <a:rPr lang="en-GB" sz="1300">
                <a:solidFill>
                  <a:srgbClr val="333333"/>
                </a:solidFill>
                <a:effectLst/>
                <a:latin typeface="Calibri" panose="020F0502020204030204" pitchFamily="34" charset="0"/>
                <a:ea typeface="Calibri" panose="020F0502020204030204" pitchFamily="34" charset="0"/>
                <a:cs typeface="Calibri" panose="020F0502020204030204" pitchFamily="34" charset="0"/>
              </a:rPr>
              <a:t>Adolescent pregnancy both a cause and a consequence of child marriage</a:t>
            </a:r>
          </a:p>
          <a:p>
            <a:r>
              <a:rPr lang="en-GB" sz="1300">
                <a:latin typeface="Calibri" panose="020F0502020204030204" pitchFamily="34" charset="0"/>
                <a:cs typeface="Calibri" panose="020F0502020204030204" pitchFamily="34" charset="0"/>
              </a:rPr>
              <a:t>Married girls, and girls who are pregnant or mothers, have unique needs that health care and social service systems are typically not well set up to meet</a:t>
            </a:r>
          </a:p>
          <a:p>
            <a:pPr marL="0" indent="0">
              <a:buNone/>
            </a:pPr>
            <a:r>
              <a:rPr lang="en-GB" sz="1500" b="1"/>
              <a:t>Emerging evidence</a:t>
            </a:r>
          </a:p>
          <a:p>
            <a:r>
              <a:rPr lang="en-GB"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Health-focused programmes that take a gender transformative approach can reduce rates of child marriage, including via non-health pathways for change -&gt; Ethiopia’s Health Extension Programme (Rudgard et al, 2022)</a:t>
            </a:r>
          </a:p>
          <a:p>
            <a:r>
              <a:rPr lang="en-GB" sz="1300">
                <a:latin typeface="Calibri" panose="020F0502020204030204" pitchFamily="34" charset="0"/>
                <a:cs typeface="Calibri" panose="020F0502020204030204" pitchFamily="34" charset="0"/>
              </a:rPr>
              <a:t>Programmes focusing on SRHR related norms are </a:t>
            </a:r>
            <a:r>
              <a:rPr lang="en-GB" sz="1300" b="1">
                <a:latin typeface="Calibri" panose="020F0502020204030204" pitchFamily="34" charset="0"/>
                <a:cs typeface="Calibri" panose="020F0502020204030204" pitchFamily="34" charset="0"/>
              </a:rPr>
              <a:t>unlikely to be successful in contexts where communities are struggling to meet even basic needs </a:t>
            </a:r>
            <a:r>
              <a:rPr lang="en-GB" sz="1300">
                <a:latin typeface="Calibri" panose="020F0502020204030204" pitchFamily="34" charset="0"/>
                <a:cs typeface="Calibri" panose="020F0502020204030204" pitchFamily="34" charset="0"/>
              </a:rPr>
              <a:t>-&gt; YIDA evaluation 2021</a:t>
            </a:r>
          </a:p>
          <a:p>
            <a:r>
              <a:rPr lang="en-GB" sz="1300">
                <a:latin typeface="Calibri"/>
                <a:cs typeface="Calibri"/>
              </a:rPr>
              <a:t>In multi-component child marriage programmes, norms around SRH appear to be ‘stickier’ or harder to shift than those around child marriage -&gt; HER CHOICE evaluation</a:t>
            </a:r>
          </a:p>
          <a:p>
            <a:r>
              <a:rPr lang="en-GB" sz="1300">
                <a:latin typeface="Calibri"/>
                <a:cs typeface="Calibri"/>
              </a:rPr>
              <a:t>Programmes that apply </a:t>
            </a:r>
            <a:r>
              <a:rPr lang="en-GB" sz="1300" b="1">
                <a:latin typeface="Calibri"/>
                <a:cs typeface="Calibri"/>
              </a:rPr>
              <a:t>a life-stage and socio-ecological lens to SRH programmes</a:t>
            </a:r>
            <a:r>
              <a:rPr lang="en-GB" sz="1300">
                <a:latin typeface="Calibri"/>
                <a:cs typeface="Calibri"/>
              </a:rPr>
              <a:t> for young first-time mothers can have outcomes that go beyond health, such as improving couple communication, gender equitable attitudes and wellbeing  -&gt; E2A programme 2021</a:t>
            </a:r>
          </a:p>
          <a:p>
            <a:pPr marL="0" indent="0">
              <a:buNone/>
            </a:pPr>
            <a:r>
              <a:rPr lang="en-GB" sz="1500" b="1">
                <a:cs typeface="Calibri"/>
              </a:rPr>
              <a:t>Key takeaways</a:t>
            </a:r>
            <a:r>
              <a:rPr lang="en-GB" sz="1500">
                <a:latin typeface="Calibri"/>
                <a:cs typeface="Calibri"/>
              </a:rPr>
              <a:t>:</a:t>
            </a:r>
          </a:p>
          <a:p>
            <a:r>
              <a:rPr lang="en-GB" sz="1300">
                <a:latin typeface="Calibri"/>
                <a:cs typeface="Calibri"/>
              </a:rPr>
              <a:t>Efforts to improve adolescents SRHR must combine demand and supply-side interventions, as one without the other is less likely to be effective.</a:t>
            </a:r>
          </a:p>
          <a:p>
            <a:r>
              <a:rPr lang="en-GB" sz="1300">
                <a:latin typeface="Calibri"/>
                <a:cs typeface="Calibri"/>
              </a:rPr>
              <a:t>Multi-component programmes that address psychosocial, economic and norms barriers married girls and young mothers face may be most effective.</a:t>
            </a:r>
          </a:p>
          <a:p>
            <a:r>
              <a:rPr lang="en-GB" sz="1300">
                <a:latin typeface="Calibri"/>
                <a:cs typeface="Calibri"/>
              </a:rPr>
              <a:t>SRHR interventions should be cognisant of girls’ and families’ broader basic needs, as they may have limited impact where communities are food insecure.</a:t>
            </a:r>
          </a:p>
          <a:p>
            <a:r>
              <a:rPr lang="en-GB" sz="1300">
                <a:latin typeface="Calibri"/>
                <a:cs typeface="Calibri"/>
              </a:rPr>
              <a:t>Female health workers can increase trust in and uptake of services</a:t>
            </a:r>
            <a:endParaRPr lang="en-GB" sz="1300">
              <a:latin typeface="Calibri" panose="020F0502020204030204" pitchFamily="34" charset="0"/>
              <a:cs typeface="Calibri" panose="020F0502020204030204" pitchFamily="34" charset="0"/>
            </a:endParaRPr>
          </a:p>
          <a:p>
            <a:pPr marL="0" indent="0">
              <a:buNone/>
            </a:pPr>
            <a:endParaRPr lang="en-GB" sz="1300">
              <a:latin typeface="Calibri"/>
              <a:cs typeface="Calibri"/>
            </a:endParaRPr>
          </a:p>
          <a:p>
            <a:endParaRPr lang="en-GB" sz="1300">
              <a:latin typeface="Calibri"/>
              <a:cs typeface="Calibri"/>
            </a:endParaRPr>
          </a:p>
          <a:p>
            <a:endParaRPr lang="en-GB" sz="1300">
              <a:latin typeface="Calibri" panose="020F0502020204030204" pitchFamily="34" charset="0"/>
              <a:cs typeface="Calibri" panose="020F0502020204030204" pitchFamily="34" charset="0"/>
            </a:endParaRPr>
          </a:p>
          <a:p>
            <a:pPr marL="0" indent="0">
              <a:buNone/>
            </a:pPr>
            <a:endParaRPr lang="en-GB" sz="1500" b="1"/>
          </a:p>
        </p:txBody>
      </p:sp>
      <p:pic>
        <p:nvPicPr>
          <p:cNvPr id="4" name="Picture 3">
            <a:extLst>
              <a:ext uri="{FF2B5EF4-FFF2-40B4-BE49-F238E27FC236}">
                <a16:creationId xmlns:a16="http://schemas.microsoft.com/office/drawing/2014/main" id="{5B993BCB-517C-2881-23C8-C3715027F1F3}"/>
              </a:ext>
            </a:extLst>
          </p:cNvPr>
          <p:cNvPicPr>
            <a:picLocks noChangeAspect="1"/>
          </p:cNvPicPr>
          <p:nvPr/>
        </p:nvPicPr>
        <p:blipFill>
          <a:blip r:embed="rId3"/>
          <a:stretch>
            <a:fillRect/>
          </a:stretch>
        </p:blipFill>
        <p:spPr>
          <a:xfrm>
            <a:off x="6554470" y="659368"/>
            <a:ext cx="2574290" cy="4422577"/>
          </a:xfrm>
          <a:prstGeom prst="rect">
            <a:avLst/>
          </a:prstGeom>
        </p:spPr>
      </p:pic>
    </p:spTree>
    <p:extLst>
      <p:ext uri="{BB962C8B-B14F-4D97-AF65-F5344CB8AC3E}">
        <p14:creationId xmlns:p14="http://schemas.microsoft.com/office/powerpoint/2010/main" val="279026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19E-6273-31E3-1D9F-F3D1B6ED65F3}"/>
              </a:ext>
            </a:extLst>
          </p:cNvPr>
          <p:cNvSpPr>
            <a:spLocks noGrp="1"/>
          </p:cNvSpPr>
          <p:nvPr>
            <p:ph type="title"/>
          </p:nvPr>
        </p:nvSpPr>
        <p:spPr>
          <a:xfrm>
            <a:off x="457200" y="2654"/>
            <a:ext cx="8368990" cy="655135"/>
          </a:xfrm>
        </p:spPr>
        <p:txBody>
          <a:bodyPr>
            <a:normAutofit fontScale="90000"/>
          </a:bodyPr>
          <a:lstStyle/>
          <a:p>
            <a:r>
              <a:rPr lang="en-GB"/>
              <a:t>Evidence synthesis: laws and policies</a:t>
            </a:r>
          </a:p>
        </p:txBody>
      </p:sp>
      <p:sp>
        <p:nvSpPr>
          <p:cNvPr id="3" name="Content Placeholder 2">
            <a:extLst>
              <a:ext uri="{FF2B5EF4-FFF2-40B4-BE49-F238E27FC236}">
                <a16:creationId xmlns:a16="http://schemas.microsoft.com/office/drawing/2014/main" id="{DF4E27BA-16B6-1E77-52F1-C010130D92FC}"/>
              </a:ext>
            </a:extLst>
          </p:cNvPr>
          <p:cNvSpPr>
            <a:spLocks noGrp="1"/>
          </p:cNvSpPr>
          <p:nvPr>
            <p:ph idx="1"/>
          </p:nvPr>
        </p:nvSpPr>
        <p:spPr>
          <a:xfrm>
            <a:off x="135890" y="659368"/>
            <a:ext cx="6219562" cy="4464711"/>
          </a:xfrm>
        </p:spPr>
        <p:txBody>
          <a:bodyPr>
            <a:normAutofit fontScale="92500" lnSpcReduction="10000"/>
          </a:bodyPr>
          <a:lstStyle/>
          <a:p>
            <a:pPr marL="0" indent="0">
              <a:buNone/>
            </a:pPr>
            <a:r>
              <a:rPr lang="en-GB" sz="1500" b="1"/>
              <a:t>What we know</a:t>
            </a:r>
          </a:p>
          <a:p>
            <a:r>
              <a:rPr lang="en-GB" sz="1300">
                <a:latin typeface="Calibri" panose="020F0502020204030204" pitchFamily="34" charset="0"/>
                <a:cs typeface="Calibri" panose="020F0502020204030204" pitchFamily="34" charset="0"/>
              </a:rPr>
              <a:t>Minimum age of marriage laws are an essential foundation, but not enough to reduce or eliminate child marriage in isolation.</a:t>
            </a:r>
          </a:p>
          <a:p>
            <a:r>
              <a:rPr lang="en-GB" sz="1300">
                <a:latin typeface="Calibri" panose="020F0502020204030204" pitchFamily="34" charset="0"/>
                <a:cs typeface="Calibri" panose="020F0502020204030204" pitchFamily="34" charset="0"/>
              </a:rPr>
              <a:t>Loopholes, traditional alternatives and dispensations such as marriage with parental consent all continue to allow girls to marry below the legal age, estimated to account for around 7.5 million girls marrying before age 18 each year.</a:t>
            </a:r>
          </a:p>
          <a:p>
            <a:pPr marL="0" indent="0">
              <a:buNone/>
            </a:pPr>
            <a:r>
              <a:rPr lang="en-GB" sz="1500" b="1"/>
              <a:t>Emerging evidence</a:t>
            </a:r>
          </a:p>
          <a:p>
            <a:r>
              <a:rPr lang="en-GB" sz="1300">
                <a:effectLst/>
                <a:latin typeface="Calibri" panose="020F0502020204030204" pitchFamily="34" charset="0"/>
                <a:ea typeface="Calibri" panose="020F0502020204030204" pitchFamily="34" charset="0"/>
                <a:cs typeface="Arial" panose="020B0604020202020204" pitchFamily="34" charset="0"/>
              </a:rPr>
              <a:t>Countries that consistently set 18 as th</a:t>
            </a:r>
            <a:r>
              <a:rPr lang="en-GB" sz="1300">
                <a:latin typeface="Calibri" panose="020F0502020204030204" pitchFamily="34" charset="0"/>
                <a:ea typeface="Calibri" panose="020F0502020204030204" pitchFamily="34" charset="0"/>
                <a:cs typeface="Arial" panose="020B0604020202020204" pitchFamily="34" charset="0"/>
              </a:rPr>
              <a:t>e legal </a:t>
            </a:r>
            <a:r>
              <a:rPr lang="en-GB" sz="1300">
                <a:effectLst/>
                <a:latin typeface="Calibri" panose="020F0502020204030204" pitchFamily="34" charset="0"/>
                <a:ea typeface="Calibri" panose="020F0502020204030204" pitchFamily="34" charset="0"/>
                <a:cs typeface="Arial" panose="020B0604020202020204" pitchFamily="34" charset="0"/>
              </a:rPr>
              <a:t>minimum age of marriage, for marriage with parental consent, and for age of sexual consent, have rates child marriage rates 40% lower than countries where these laws contradict one another -&gt; UNICEF, 2021</a:t>
            </a:r>
          </a:p>
          <a:p>
            <a:r>
              <a:rPr lang="en-GB" sz="1300">
                <a:effectLst/>
                <a:latin typeface="Calibri" panose="020F0502020204030204" pitchFamily="34" charset="0"/>
                <a:ea typeface="Calibri" panose="020F0502020204030204" pitchFamily="34" charset="0"/>
                <a:cs typeface="Arial" panose="020B0604020202020204" pitchFamily="34" charset="0"/>
              </a:rPr>
              <a:t>Raising the age of marriage </a:t>
            </a:r>
            <a:r>
              <a:rPr lang="en-GB" sz="1300" b="1">
                <a:effectLst/>
                <a:latin typeface="Calibri" panose="020F0502020204030204" pitchFamily="34" charset="0"/>
                <a:ea typeface="Calibri" panose="020F0502020204030204" pitchFamily="34" charset="0"/>
                <a:cs typeface="Arial" panose="020B0604020202020204" pitchFamily="34" charset="0"/>
              </a:rPr>
              <a:t>may simply </a:t>
            </a:r>
            <a:r>
              <a:rPr lang="en-GB" sz="1300" b="1" i="1" err="1">
                <a:effectLst/>
                <a:latin typeface="Calibri" panose="020F0502020204030204" pitchFamily="34" charset="0"/>
                <a:ea typeface="Calibri" panose="020F0502020204030204" pitchFamily="34" charset="0"/>
                <a:cs typeface="Arial" panose="020B0604020202020204" pitchFamily="34" charset="0"/>
              </a:rPr>
              <a:t>informalise</a:t>
            </a:r>
            <a:r>
              <a:rPr lang="en-GB" sz="1300" b="1" i="1">
                <a:effectLst/>
                <a:latin typeface="Calibri" panose="020F0502020204030204" pitchFamily="34" charset="0"/>
                <a:ea typeface="Calibri" panose="020F0502020204030204" pitchFamily="34" charset="0"/>
                <a:cs typeface="Arial" panose="020B0604020202020204" pitchFamily="34" charset="0"/>
              </a:rPr>
              <a:t> </a:t>
            </a:r>
            <a:r>
              <a:rPr lang="en-GB" sz="1300" b="1">
                <a:effectLst/>
                <a:latin typeface="Calibri" panose="020F0502020204030204" pitchFamily="34" charset="0"/>
                <a:ea typeface="Calibri" panose="020F0502020204030204" pitchFamily="34" charset="0"/>
                <a:cs typeface="Arial" panose="020B0604020202020204" pitchFamily="34" charset="0"/>
              </a:rPr>
              <a:t>it, </a:t>
            </a:r>
            <a:r>
              <a:rPr lang="en-GB" sz="1300">
                <a:effectLst/>
                <a:latin typeface="Calibri" panose="020F0502020204030204" pitchFamily="34" charset="0"/>
                <a:ea typeface="Calibri" panose="020F0502020204030204" pitchFamily="34" charset="0"/>
                <a:cs typeface="Arial" panose="020B0604020202020204" pitchFamily="34" charset="0"/>
              </a:rPr>
              <a:t>especially in settings where non-legal unions are accepted or commonplace -&gt; </a:t>
            </a:r>
            <a:r>
              <a:rPr lang="en-GB" sz="1300" err="1">
                <a:effectLst/>
                <a:latin typeface="Calibri" panose="020F0502020204030204" pitchFamily="34" charset="0"/>
                <a:ea typeface="Calibri" panose="020F0502020204030204" pitchFamily="34" charset="0"/>
                <a:cs typeface="Arial" panose="020B0604020202020204" pitchFamily="34" charset="0"/>
              </a:rPr>
              <a:t>Bellés-Obrero</a:t>
            </a:r>
            <a:r>
              <a:rPr lang="en-GB" sz="1300">
                <a:effectLst/>
                <a:latin typeface="Calibri" panose="020F0502020204030204" pitchFamily="34" charset="0"/>
                <a:ea typeface="Calibri" panose="020F0502020204030204" pitchFamily="34" charset="0"/>
                <a:cs typeface="Arial" panose="020B0604020202020204" pitchFamily="34" charset="0"/>
              </a:rPr>
              <a:t>, C., Lombardi, M. (2020) </a:t>
            </a:r>
          </a:p>
          <a:p>
            <a:r>
              <a:rPr lang="en-GB" sz="1300">
                <a:latin typeface="Calibri" panose="020F0502020204030204" pitchFamily="34" charset="0"/>
                <a:cs typeface="Arial" panose="020B0604020202020204" pitchFamily="34" charset="0"/>
              </a:rPr>
              <a:t>Working with civil society to enforce existing laws and bring social norms into alignment with them can be effective strategies for delaying marriage </a:t>
            </a:r>
          </a:p>
          <a:p>
            <a:r>
              <a:rPr lang="en-GB" sz="1300">
                <a:latin typeface="Calibri" panose="020F0502020204030204" pitchFamily="34" charset="0"/>
                <a:cs typeface="Arial" panose="020B0604020202020204" pitchFamily="34" charset="0"/>
              </a:rPr>
              <a:t>Civil society led </a:t>
            </a:r>
            <a:r>
              <a:rPr lang="en-GB" sz="1300" b="1">
                <a:latin typeface="Calibri" panose="020F0502020204030204" pitchFamily="34" charset="0"/>
                <a:cs typeface="Arial" panose="020B0604020202020204" pitchFamily="34" charset="0"/>
              </a:rPr>
              <a:t>budget analysis and advocacy has lead to more gender responsive budgeting at the state/ subnational leve</a:t>
            </a:r>
            <a:r>
              <a:rPr lang="en-GB" sz="1300">
                <a:latin typeface="Calibri" panose="020F0502020204030204" pitchFamily="34" charset="0"/>
                <a:cs typeface="Arial" panose="020B0604020202020204" pitchFamily="34" charset="0"/>
              </a:rPr>
              <a:t>l in Nigeria, Pakistan and Kenya (Girls Not Brides 2020)</a:t>
            </a:r>
            <a:endParaRPr lang="en-GB" sz="1300"/>
          </a:p>
          <a:p>
            <a:pPr marL="0" indent="0">
              <a:buNone/>
            </a:pPr>
            <a:r>
              <a:rPr lang="en-GB" sz="1500" b="1"/>
              <a:t>Key takeaways</a:t>
            </a:r>
          </a:p>
          <a:p>
            <a:r>
              <a:rPr lang="en-GB" sz="1300">
                <a:latin typeface="Calibri" panose="020F0502020204030204" pitchFamily="34" charset="0"/>
                <a:cs typeface="Calibri" panose="020F0502020204030204" pitchFamily="34" charset="0"/>
              </a:rPr>
              <a:t>Laws are only one part of the holistic response needed</a:t>
            </a:r>
          </a:p>
          <a:p>
            <a:r>
              <a:rPr lang="en-GB" sz="1300">
                <a:latin typeface="Calibri" panose="020F0502020204030204" pitchFamily="34" charset="0"/>
                <a:cs typeface="Calibri" panose="020F0502020204030204" pitchFamily="34" charset="0"/>
              </a:rPr>
              <a:t>More could be done to build girls’ and their allies’ understanding of how to use the law to prevent and respond to child marriage </a:t>
            </a:r>
          </a:p>
          <a:p>
            <a:r>
              <a:rPr lang="en-GB" sz="1300">
                <a:latin typeface="Calibri" panose="020F0502020204030204" pitchFamily="34" charset="0"/>
                <a:cs typeface="Calibri" panose="020F0502020204030204" pitchFamily="34" charset="0"/>
              </a:rPr>
              <a:t>Civil society actors can play an influential role in gender-responsive budgeting processes</a:t>
            </a:r>
          </a:p>
        </p:txBody>
      </p:sp>
      <p:graphicFrame>
        <p:nvGraphicFramePr>
          <p:cNvPr id="4" name="Object 3">
            <a:extLst>
              <a:ext uri="{FF2B5EF4-FFF2-40B4-BE49-F238E27FC236}">
                <a16:creationId xmlns:a16="http://schemas.microsoft.com/office/drawing/2014/main" id="{49915687-D715-88A4-B530-B870ADA7A6C7}"/>
              </a:ext>
            </a:extLst>
          </p:cNvPr>
          <p:cNvGraphicFramePr>
            <a:graphicFrameLocks noChangeAspect="1"/>
          </p:cNvGraphicFramePr>
          <p:nvPr>
            <p:extLst>
              <p:ext uri="{D42A27DB-BD31-4B8C-83A1-F6EECF244321}">
                <p14:modId xmlns:p14="http://schemas.microsoft.com/office/powerpoint/2010/main" val="1842894457"/>
              </p:ext>
            </p:extLst>
          </p:nvPr>
        </p:nvGraphicFramePr>
        <p:xfrm>
          <a:off x="6356985" y="1350764"/>
          <a:ext cx="2787015" cy="3200400"/>
        </p:xfrm>
        <a:graphic>
          <a:graphicData uri="http://schemas.openxmlformats.org/presentationml/2006/ole">
            <mc:AlternateContent xmlns:mc="http://schemas.openxmlformats.org/markup-compatibility/2006">
              <mc:Choice xmlns:v="urn:schemas-microsoft-com:vml" Requires="v">
                <p:oleObj spid="_x0000_s27649" name="Bitmap Image" r:id="rId4" imgW="3638520" imgH="3200400" progId="PBrush">
                  <p:embed/>
                </p:oleObj>
              </mc:Choice>
              <mc:Fallback>
                <p:oleObj name="Bitmap Image" r:id="rId4" imgW="3638520" imgH="3200400" progId="PBrush">
                  <p:embed/>
                  <p:pic>
                    <p:nvPicPr>
                      <p:cNvPr id="4" name="Object 3">
                        <a:extLst>
                          <a:ext uri="{FF2B5EF4-FFF2-40B4-BE49-F238E27FC236}">
                            <a16:creationId xmlns:a16="http://schemas.microsoft.com/office/drawing/2014/main" id="{49915687-D715-88A4-B530-B870ADA7A6C7}"/>
                          </a:ext>
                        </a:extLst>
                      </p:cNvPr>
                      <p:cNvPicPr/>
                      <p:nvPr/>
                    </p:nvPicPr>
                    <p:blipFill>
                      <a:blip r:embed="rId5"/>
                      <a:stretch>
                        <a:fillRect/>
                      </a:stretch>
                    </p:blipFill>
                    <p:spPr>
                      <a:xfrm>
                        <a:off x="6356985" y="1350764"/>
                        <a:ext cx="2787015" cy="3200400"/>
                      </a:xfrm>
                      <a:prstGeom prst="rect">
                        <a:avLst/>
                      </a:prstGeom>
                    </p:spPr>
                  </p:pic>
                </p:oleObj>
              </mc:Fallback>
            </mc:AlternateContent>
          </a:graphicData>
        </a:graphic>
      </p:graphicFrame>
    </p:spTree>
    <p:extLst>
      <p:ext uri="{BB962C8B-B14F-4D97-AF65-F5344CB8AC3E}">
        <p14:creationId xmlns:p14="http://schemas.microsoft.com/office/powerpoint/2010/main" val="399324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19E-6273-31E3-1D9F-F3D1B6ED65F3}"/>
              </a:ext>
            </a:extLst>
          </p:cNvPr>
          <p:cNvSpPr>
            <a:spLocks noGrp="1"/>
          </p:cNvSpPr>
          <p:nvPr>
            <p:ph type="title"/>
          </p:nvPr>
        </p:nvSpPr>
        <p:spPr>
          <a:xfrm>
            <a:off x="-190500" y="-60722"/>
            <a:ext cx="9525000" cy="857250"/>
          </a:xfrm>
        </p:spPr>
        <p:txBody>
          <a:bodyPr>
            <a:normAutofit fontScale="90000"/>
          </a:bodyPr>
          <a:lstStyle/>
          <a:p>
            <a:r>
              <a:rPr lang="en-GB"/>
              <a:t>Evidence synthesis: Voice, choice and agency</a:t>
            </a:r>
          </a:p>
        </p:txBody>
      </p:sp>
      <p:sp>
        <p:nvSpPr>
          <p:cNvPr id="3" name="Content Placeholder 2">
            <a:extLst>
              <a:ext uri="{FF2B5EF4-FFF2-40B4-BE49-F238E27FC236}">
                <a16:creationId xmlns:a16="http://schemas.microsoft.com/office/drawing/2014/main" id="{DF4E27BA-16B6-1E77-52F1-C010130D92FC}"/>
              </a:ext>
            </a:extLst>
          </p:cNvPr>
          <p:cNvSpPr>
            <a:spLocks noGrp="1"/>
          </p:cNvSpPr>
          <p:nvPr>
            <p:ph idx="1"/>
          </p:nvPr>
        </p:nvSpPr>
        <p:spPr>
          <a:xfrm>
            <a:off x="23728" y="592336"/>
            <a:ext cx="6390733" cy="4548345"/>
          </a:xfrm>
        </p:spPr>
        <p:txBody>
          <a:bodyPr vert="horz" lIns="91440" tIns="45720" rIns="91440" bIns="45720" rtlCol="0" anchor="t">
            <a:normAutofit fontScale="92500" lnSpcReduction="10000"/>
          </a:bodyPr>
          <a:lstStyle/>
          <a:p>
            <a:pPr marL="0" indent="0">
              <a:buNone/>
            </a:pPr>
            <a:r>
              <a:rPr lang="en-GB" sz="1500" b="1"/>
              <a:t>What we know</a:t>
            </a:r>
          </a:p>
          <a:p>
            <a:r>
              <a:rPr lang="en-GB" sz="1300">
                <a:effectLst/>
                <a:latin typeface="Calibri"/>
                <a:ea typeface="Calibri" panose="020F0502020204030204" pitchFamily="34" charset="0"/>
                <a:cs typeface="Calibri"/>
              </a:rPr>
              <a:t>Safe spaces can be girls’ only opportunity to feel safe, make choices that affect their lives, and be connected </a:t>
            </a:r>
            <a:r>
              <a:rPr lang="en-GB" sz="1300">
                <a:latin typeface="Calibri"/>
                <a:ea typeface="Calibri" panose="020F0502020204030204" pitchFamily="34" charset="0"/>
                <a:cs typeface="Calibri"/>
              </a:rPr>
              <a:t>a range of </a:t>
            </a:r>
            <a:r>
              <a:rPr lang="en-GB" sz="1300">
                <a:effectLst/>
                <a:latin typeface="Calibri"/>
                <a:ea typeface="Calibri" panose="020F0502020204030204" pitchFamily="34" charset="0"/>
                <a:cs typeface="Calibri"/>
              </a:rPr>
              <a:t>support services and activities</a:t>
            </a:r>
          </a:p>
          <a:p>
            <a:r>
              <a:rPr lang="en-GB" sz="1300">
                <a:effectLst/>
                <a:highlight>
                  <a:srgbClr val="FFFFFF"/>
                </a:highlight>
                <a:latin typeface="Calibri"/>
                <a:ea typeface="Calibri" panose="020F0502020204030204" pitchFamily="34" charset="0"/>
                <a:cs typeface="Calibri"/>
              </a:rPr>
              <a:t>Girls’ empowerment programmes can provide an opportunity to better understand girls’ own decision-making process and rationale in relation to child marriage</a:t>
            </a:r>
          </a:p>
          <a:p>
            <a:pPr marL="0" indent="0">
              <a:buNone/>
            </a:pPr>
            <a:r>
              <a:rPr lang="en-GB" sz="1500" b="1"/>
              <a:t>Emerging evidence</a:t>
            </a:r>
          </a:p>
          <a:p>
            <a:r>
              <a:rPr lang="en-GB" sz="1300">
                <a:effectLst/>
                <a:highlight>
                  <a:srgbClr val="FFFFFF"/>
                </a:highlight>
                <a:latin typeface="Calibri"/>
                <a:ea typeface="Calibri" panose="020F0502020204030204" pitchFamily="34" charset="0"/>
                <a:cs typeface="Calibri"/>
              </a:rPr>
              <a:t>The effectiveness of empowerment programming may be dependent on context and constraints of girls’ backgrounds. The Adolescent Girls Empowerment Program (AGEP) in Zambia had limited impact in key areas – </a:t>
            </a:r>
            <a:r>
              <a:rPr lang="en-GB" sz="1300" b="1">
                <a:effectLst/>
                <a:highlight>
                  <a:srgbClr val="FFFFFF"/>
                </a:highlight>
                <a:latin typeface="Calibri"/>
                <a:ea typeface="Calibri" panose="020F0502020204030204" pitchFamily="34" charset="0"/>
                <a:cs typeface="Calibri"/>
              </a:rPr>
              <a:t>s</a:t>
            </a:r>
            <a:r>
              <a:rPr lang="en-GB" sz="1300" b="1">
                <a:highlight>
                  <a:srgbClr val="FFFFFF"/>
                </a:highlight>
                <a:latin typeface="Calibri"/>
                <a:ea typeface="Calibri" panose="020F0502020204030204" pitchFamily="34" charset="0"/>
                <a:cs typeface="Calibri"/>
              </a:rPr>
              <a:t>ocial &amp; economic barriers &amp; </a:t>
            </a:r>
            <a:r>
              <a:rPr lang="en-GB" sz="1300" b="1">
                <a:effectLst/>
                <a:highlight>
                  <a:srgbClr val="FFFFFF"/>
                </a:highlight>
                <a:latin typeface="Calibri"/>
                <a:ea typeface="Calibri" panose="020F0502020204030204" pitchFamily="34" charset="0"/>
                <a:cs typeface="Calibri"/>
              </a:rPr>
              <a:t>high acceptability of GBV, which an empowerment programme alone could not overcome</a:t>
            </a:r>
            <a:r>
              <a:rPr lang="en-GB" sz="1300">
                <a:effectLst/>
                <a:highlight>
                  <a:srgbClr val="FFFFFF"/>
                </a:highlight>
                <a:latin typeface="Calibri"/>
                <a:ea typeface="Calibri" panose="020F0502020204030204" pitchFamily="34" charset="0"/>
                <a:cs typeface="Calibri"/>
              </a:rPr>
              <a:t>.  (Austrian et al, 2020)</a:t>
            </a:r>
          </a:p>
          <a:p>
            <a:r>
              <a:rPr lang="en-GB" sz="1300">
                <a:highlight>
                  <a:srgbClr val="FFFFFF"/>
                </a:highlight>
                <a:latin typeface="Calibri"/>
                <a:ea typeface="Calibri" panose="020F0502020204030204" pitchFamily="34" charset="0"/>
                <a:cs typeface="Calibri"/>
              </a:rPr>
              <a:t>In contrast, combining girls’ </a:t>
            </a:r>
            <a:r>
              <a:rPr lang="en-GB" sz="1300" b="1">
                <a:highlight>
                  <a:srgbClr val="FFFFFF"/>
                </a:highlight>
                <a:latin typeface="Calibri"/>
                <a:ea typeface="Calibri" panose="020F0502020204030204" pitchFamily="34" charset="0"/>
                <a:cs typeface="Calibri"/>
              </a:rPr>
              <a:t>empowerment with a focus on building group solidarity and community engagement around norms, can lead to significant and sustained shifts in harmful practices related to child marriage </a:t>
            </a:r>
            <a:r>
              <a:rPr lang="en-GB" sz="1300">
                <a:highlight>
                  <a:srgbClr val="FFFFFF"/>
                </a:highlight>
                <a:latin typeface="Calibri"/>
                <a:ea typeface="Calibri" panose="020F0502020204030204" pitchFamily="34" charset="0"/>
                <a:cs typeface="Calibri"/>
              </a:rPr>
              <a:t>-&gt; TESFA evaluation 2022</a:t>
            </a:r>
          </a:p>
          <a:p>
            <a:r>
              <a:rPr lang="en-GB" sz="1300">
                <a:effectLst/>
                <a:latin typeface="Calibri"/>
                <a:ea typeface="Calibri" panose="020F0502020204030204" pitchFamily="34" charset="0"/>
                <a:cs typeface="Calibri"/>
              </a:rPr>
              <a:t>Involving girls in the design, running and monitoring of empowerment or safe spaces can ensure they best meet girls’ needs -&gt;</a:t>
            </a:r>
            <a:r>
              <a:rPr lang="en-GB" sz="1300">
                <a:latin typeface="Calibri"/>
                <a:ea typeface="Calibri" panose="020F0502020204030204" pitchFamily="34" charset="0"/>
                <a:cs typeface="Calibri"/>
              </a:rPr>
              <a:t> UNFPA 2021, Hunersen et al (2020)</a:t>
            </a:r>
            <a:endParaRPr lang="en-GB" sz="1300">
              <a:effectLst/>
              <a:latin typeface="Calibri"/>
              <a:ea typeface="Calibri" panose="020F0502020204030204" pitchFamily="34" charset="0"/>
              <a:cs typeface="Calibri" panose="020F0502020204030204" pitchFamily="34" charset="0"/>
            </a:endParaRPr>
          </a:p>
          <a:p>
            <a:r>
              <a:rPr lang="en-GB" sz="1300">
                <a:latin typeface="Calibri"/>
                <a:cs typeface="Calibri"/>
              </a:rPr>
              <a:t>Girls may themselves choose to marry early. Effective safe spaces should be based on a realistic assessment of these factors</a:t>
            </a:r>
          </a:p>
          <a:p>
            <a:pPr marL="0" indent="0">
              <a:buNone/>
            </a:pPr>
            <a:r>
              <a:rPr lang="en-GB" sz="1500" b="1"/>
              <a:t>Key takeaways</a:t>
            </a:r>
          </a:p>
          <a:p>
            <a:r>
              <a:rPr lang="en-GB" sz="1200">
                <a:highlight>
                  <a:srgbClr val="FFFFFF"/>
                </a:highlight>
                <a:latin typeface="Calibri"/>
                <a:cs typeface="Calibri"/>
              </a:rPr>
              <a:t>Girls’ empowerment programmes have the potential to be both scalable and sustainable.</a:t>
            </a:r>
          </a:p>
          <a:p>
            <a:r>
              <a:rPr lang="en-GB" sz="1200">
                <a:highlight>
                  <a:srgbClr val="FFFFFF"/>
                </a:highlight>
                <a:latin typeface="Calibri" panose="020F0502020204030204" pitchFamily="34" charset="0"/>
                <a:cs typeface="Calibri" panose="020F0502020204030204" pitchFamily="34" charset="0"/>
              </a:rPr>
              <a:t>Grounding activities in local context, recognising the social and economic barriers and supporting girls to access activities is essential.</a:t>
            </a:r>
          </a:p>
          <a:p>
            <a:r>
              <a:rPr lang="en-GB" sz="1200">
                <a:highlight>
                  <a:srgbClr val="FFFFFF"/>
                </a:highlight>
                <a:latin typeface="Calibri"/>
                <a:cs typeface="Calibri"/>
              </a:rPr>
              <a:t>Failure to recognise that girls’ may self-initiate early marriage may hinder a programme’s success.</a:t>
            </a:r>
          </a:p>
          <a:p>
            <a:endParaRPr lang="en-GB" sz="1200">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p:txBody>
      </p:sp>
      <p:graphicFrame>
        <p:nvGraphicFramePr>
          <p:cNvPr id="5" name="Object 4">
            <a:extLst>
              <a:ext uri="{FF2B5EF4-FFF2-40B4-BE49-F238E27FC236}">
                <a16:creationId xmlns:a16="http://schemas.microsoft.com/office/drawing/2014/main" id="{167CCD5F-B968-72DC-FBB5-887664D4A2B8}"/>
              </a:ext>
            </a:extLst>
          </p:cNvPr>
          <p:cNvGraphicFramePr>
            <a:graphicFrameLocks noChangeAspect="1"/>
          </p:cNvGraphicFramePr>
          <p:nvPr>
            <p:extLst>
              <p:ext uri="{D42A27DB-BD31-4B8C-83A1-F6EECF244321}">
                <p14:modId xmlns:p14="http://schemas.microsoft.com/office/powerpoint/2010/main" val="4197239434"/>
              </p:ext>
            </p:extLst>
          </p:nvPr>
        </p:nvGraphicFramePr>
        <p:xfrm>
          <a:off x="6416040" y="1109107"/>
          <a:ext cx="2727960" cy="3180953"/>
        </p:xfrm>
        <a:graphic>
          <a:graphicData uri="http://schemas.openxmlformats.org/presentationml/2006/ole">
            <mc:AlternateContent xmlns:mc="http://schemas.openxmlformats.org/markup-compatibility/2006">
              <mc:Choice xmlns:v="urn:schemas-microsoft-com:vml" Requires="v">
                <p:oleObj spid="_x0000_s29697" name="Bitmap Image" r:id="rId4" imgW="4184640" imgH="4006800" progId="PBrush">
                  <p:embed/>
                </p:oleObj>
              </mc:Choice>
              <mc:Fallback>
                <p:oleObj name="Bitmap Image" r:id="rId4" imgW="4184640" imgH="4006800" progId="PBrush">
                  <p:embed/>
                  <p:pic>
                    <p:nvPicPr>
                      <p:cNvPr id="5" name="Object 4">
                        <a:extLst>
                          <a:ext uri="{FF2B5EF4-FFF2-40B4-BE49-F238E27FC236}">
                            <a16:creationId xmlns:a16="http://schemas.microsoft.com/office/drawing/2014/main" id="{167CCD5F-B968-72DC-FBB5-887664D4A2B8}"/>
                          </a:ext>
                        </a:extLst>
                      </p:cNvPr>
                      <p:cNvPicPr/>
                      <p:nvPr/>
                    </p:nvPicPr>
                    <p:blipFill>
                      <a:blip r:embed="rId5"/>
                      <a:stretch>
                        <a:fillRect/>
                      </a:stretch>
                    </p:blipFill>
                    <p:spPr>
                      <a:xfrm>
                        <a:off x="6416040" y="1109107"/>
                        <a:ext cx="2727960" cy="3180953"/>
                      </a:xfrm>
                      <a:prstGeom prst="rect">
                        <a:avLst/>
                      </a:prstGeom>
                    </p:spPr>
                  </p:pic>
                </p:oleObj>
              </mc:Fallback>
            </mc:AlternateContent>
          </a:graphicData>
        </a:graphic>
      </p:graphicFrame>
    </p:spTree>
    <p:extLst>
      <p:ext uri="{BB962C8B-B14F-4D97-AF65-F5344CB8AC3E}">
        <p14:creationId xmlns:p14="http://schemas.microsoft.com/office/powerpoint/2010/main" val="212558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19E-6273-31E3-1D9F-F3D1B6ED65F3}"/>
              </a:ext>
            </a:extLst>
          </p:cNvPr>
          <p:cNvSpPr>
            <a:spLocks noGrp="1"/>
          </p:cNvSpPr>
          <p:nvPr>
            <p:ph type="title"/>
          </p:nvPr>
        </p:nvSpPr>
        <p:spPr>
          <a:xfrm>
            <a:off x="-190500" y="-60722"/>
            <a:ext cx="9525000" cy="857250"/>
          </a:xfrm>
        </p:spPr>
        <p:txBody>
          <a:bodyPr>
            <a:normAutofit/>
          </a:bodyPr>
          <a:lstStyle/>
          <a:p>
            <a:r>
              <a:rPr lang="en-GB"/>
              <a:t>Evidence synthesis: shifting norms</a:t>
            </a:r>
          </a:p>
        </p:txBody>
      </p:sp>
      <p:sp>
        <p:nvSpPr>
          <p:cNvPr id="3" name="Content Placeholder 2">
            <a:extLst>
              <a:ext uri="{FF2B5EF4-FFF2-40B4-BE49-F238E27FC236}">
                <a16:creationId xmlns:a16="http://schemas.microsoft.com/office/drawing/2014/main" id="{DF4E27BA-16B6-1E77-52F1-C010130D92FC}"/>
              </a:ext>
            </a:extLst>
          </p:cNvPr>
          <p:cNvSpPr>
            <a:spLocks noGrp="1"/>
          </p:cNvSpPr>
          <p:nvPr>
            <p:ph idx="1"/>
          </p:nvPr>
        </p:nvSpPr>
        <p:spPr>
          <a:xfrm>
            <a:off x="2819" y="557488"/>
            <a:ext cx="6432550" cy="4583192"/>
          </a:xfrm>
        </p:spPr>
        <p:txBody>
          <a:bodyPr vert="horz" lIns="91440" tIns="45720" rIns="91440" bIns="45720" rtlCol="0" anchor="t">
            <a:normAutofit fontScale="92500" lnSpcReduction="20000"/>
          </a:bodyPr>
          <a:lstStyle/>
          <a:p>
            <a:pPr marL="0" indent="0">
              <a:buNone/>
            </a:pPr>
            <a:r>
              <a:rPr lang="en-GB" sz="1500" b="1"/>
              <a:t>What we know</a:t>
            </a:r>
          </a:p>
          <a:p>
            <a:r>
              <a:rPr lang="en-GB" sz="1400">
                <a:effectLst/>
                <a:latin typeface="Calibri" panose="020F0502020204030204" pitchFamily="34" charset="0"/>
                <a:ea typeface="Calibri" panose="020F0502020204030204" pitchFamily="34" charset="0"/>
                <a:cs typeface="Arial" panose="020B0604020202020204" pitchFamily="34" charset="0"/>
              </a:rPr>
              <a:t>Deeply engrained harmful social norms restricts girls’ agency and often </a:t>
            </a:r>
            <a:r>
              <a:rPr lang="en-GB" sz="1300">
                <a:effectLst/>
                <a:latin typeface="Calibri"/>
                <a:ea typeface="Calibri" panose="020F0502020204030204" pitchFamily="34" charset="0"/>
                <a:cs typeface="Calibri"/>
              </a:rPr>
              <a:t>hinder girls</a:t>
            </a:r>
            <a:r>
              <a:rPr lang="en-GB" sz="1300">
                <a:latin typeface="Calibri"/>
                <a:ea typeface="Calibri" panose="020F0502020204030204" pitchFamily="34" charset="0"/>
                <a:cs typeface="Calibri"/>
              </a:rPr>
              <a:t>'</a:t>
            </a:r>
            <a:r>
              <a:rPr lang="en-GB" sz="1300">
                <a:effectLst/>
                <a:latin typeface="Calibri"/>
                <a:ea typeface="Calibri" panose="020F0502020204030204" pitchFamily="34" charset="0"/>
                <a:cs typeface="Calibri"/>
              </a:rPr>
              <a:t> access to education, healthcare, earning opportunities</a:t>
            </a:r>
            <a:r>
              <a:rPr lang="en-GB" sz="1300">
                <a:latin typeface="Calibri"/>
                <a:ea typeface="Calibri" panose="020F0502020204030204" pitchFamily="34" charset="0"/>
                <a:cs typeface="Calibri"/>
              </a:rPr>
              <a:t>.</a:t>
            </a:r>
            <a:endParaRPr lang="en-GB" sz="1300">
              <a:effectLst/>
              <a:latin typeface="Calibri"/>
              <a:ea typeface="Calibri" panose="020F0502020204030204" pitchFamily="34" charset="0"/>
              <a:cs typeface="Calibri"/>
            </a:endParaRPr>
          </a:p>
          <a:p>
            <a:r>
              <a:rPr lang="en-GB" sz="1300">
                <a:effectLst/>
                <a:latin typeface="Calibri"/>
                <a:ea typeface="Calibri" panose="020F0502020204030204" pitchFamily="34" charset="0"/>
                <a:cs typeface="Calibri"/>
              </a:rPr>
              <a:t>Meaningful engagement with men and boys, and with community decision-makers and gatekeepers is critical</a:t>
            </a:r>
            <a:r>
              <a:rPr lang="en-GB" sz="1300">
                <a:latin typeface="Calibri"/>
                <a:ea typeface="Calibri" panose="020F0502020204030204" pitchFamily="34" charset="0"/>
                <a:cs typeface="Calibri"/>
              </a:rPr>
              <a:t> </a:t>
            </a:r>
          </a:p>
          <a:p>
            <a:r>
              <a:rPr lang="en-GB" sz="1300">
                <a:effectLst/>
                <a:highlight>
                  <a:srgbClr val="FFFFFF"/>
                </a:highlight>
                <a:latin typeface="Calibri"/>
                <a:ea typeface="Calibri" panose="020F0502020204030204" pitchFamily="34" charset="0"/>
                <a:cs typeface="Arial"/>
              </a:rPr>
              <a:t>Efforts to shift norms are likely to be limited if corresponding supply-side interventions do not allow for behaviour change in practice</a:t>
            </a:r>
            <a:r>
              <a:rPr lang="en-GB" sz="1300">
                <a:highlight>
                  <a:srgbClr val="FFFFFF"/>
                </a:highlight>
                <a:latin typeface="Calibri"/>
                <a:ea typeface="Calibri" panose="020F0502020204030204" pitchFamily="34" charset="0"/>
                <a:cs typeface="Arial"/>
              </a:rPr>
              <a:t> </a:t>
            </a:r>
            <a:endParaRPr lang="en-GB" sz="13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500" b="1">
                <a:highlight>
                  <a:srgbClr val="FFFFFF"/>
                </a:highlight>
              </a:rPr>
              <a:t>Emerging evidence</a:t>
            </a:r>
          </a:p>
          <a:p>
            <a:r>
              <a:rPr lang="en-GB" sz="1300">
                <a:highlight>
                  <a:srgbClr val="FFFFFF"/>
                </a:highlight>
                <a:latin typeface="Calibri"/>
                <a:ea typeface="Calibri" panose="020F0502020204030204" pitchFamily="34" charset="0"/>
                <a:cs typeface="Calibri"/>
              </a:rPr>
              <a:t>M</a:t>
            </a:r>
            <a:r>
              <a:rPr lang="en-GB" sz="1300">
                <a:effectLst/>
                <a:highlight>
                  <a:srgbClr val="FFFFFF"/>
                </a:highlight>
                <a:latin typeface="Calibri"/>
                <a:ea typeface="Calibri" panose="020F0502020204030204" pitchFamily="34" charset="0"/>
                <a:cs typeface="Calibri"/>
              </a:rPr>
              <a:t>ulti-level approaches to shifting individual and collective attitudes and norms can have a significant impact on child marriage rates and the harmful underlying gender norms-&gt;  Sengupta et al (2020)</a:t>
            </a:r>
          </a:p>
          <a:p>
            <a:r>
              <a:rPr lang="en-GB" sz="1300" b="1">
                <a:effectLst/>
                <a:highlight>
                  <a:srgbClr val="FFFFFF"/>
                </a:highlight>
                <a:latin typeface="Calibri"/>
                <a:ea typeface="Calibri" panose="020F0502020204030204" pitchFamily="34" charset="0"/>
                <a:cs typeface="Calibri"/>
              </a:rPr>
              <a:t>Safe space programming may be more effective when paired with transformative interventions outside of the space, at the family and community level </a:t>
            </a:r>
            <a:r>
              <a:rPr lang="en-GB" sz="1300">
                <a:effectLst/>
                <a:highlight>
                  <a:srgbClr val="FFFFFF"/>
                </a:highlight>
                <a:latin typeface="Calibri"/>
                <a:ea typeface="Calibri" panose="020F0502020204030204" pitchFamily="34" charset="0"/>
                <a:cs typeface="Calibri"/>
              </a:rPr>
              <a:t>-&gt; Sibling Support for Adolescents in Emergencies (SSAGE) programme</a:t>
            </a:r>
            <a:r>
              <a:rPr lang="en-GB" sz="1300">
                <a:highlight>
                  <a:srgbClr val="FFFFFF"/>
                </a:highlight>
                <a:latin typeface="Calibri"/>
                <a:ea typeface="Calibri" panose="020F0502020204030204" pitchFamily="34" charset="0"/>
                <a:cs typeface="Calibri"/>
              </a:rPr>
              <a:t> (</a:t>
            </a:r>
            <a:r>
              <a:rPr lang="en-GB" sz="1300" err="1">
                <a:highlight>
                  <a:srgbClr val="FFFFFF"/>
                </a:highlight>
                <a:latin typeface="Calibri"/>
                <a:ea typeface="Calibri" panose="020F0502020204030204" pitchFamily="34" charset="0"/>
                <a:cs typeface="Calibri"/>
              </a:rPr>
              <a:t>Koris</a:t>
            </a:r>
            <a:r>
              <a:rPr lang="en-GB" sz="1300">
                <a:highlight>
                  <a:srgbClr val="FFFFFF"/>
                </a:highlight>
                <a:latin typeface="Calibri"/>
                <a:ea typeface="Calibri" panose="020F0502020204030204" pitchFamily="34" charset="0"/>
                <a:cs typeface="Calibri"/>
              </a:rPr>
              <a:t> et al, 2022)</a:t>
            </a:r>
            <a:endParaRPr lang="en-GB" sz="13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r>
              <a:rPr lang="en-GB" sz="1300">
                <a:highlight>
                  <a:srgbClr val="FFFFFF"/>
                </a:highlight>
                <a:latin typeface="Calibri"/>
                <a:ea typeface="Calibri" panose="020F0502020204030204" pitchFamily="34" charset="0"/>
                <a:cs typeface="Calibri"/>
              </a:rPr>
              <a:t>Not engaging men and boys may create risks -&gt; Save the Children FGM/C in Ethiopia (</a:t>
            </a:r>
            <a:r>
              <a:rPr lang="en-GB" sz="1300" err="1">
                <a:highlight>
                  <a:srgbClr val="FFFFFF"/>
                </a:highlight>
                <a:latin typeface="Calibri"/>
                <a:ea typeface="Calibri" panose="020F0502020204030204" pitchFamily="34" charset="0"/>
                <a:cs typeface="Calibri"/>
              </a:rPr>
              <a:t>Endale</a:t>
            </a:r>
            <a:r>
              <a:rPr lang="en-GB" sz="1300">
                <a:highlight>
                  <a:srgbClr val="FFFFFF"/>
                </a:highlight>
                <a:latin typeface="Calibri"/>
                <a:ea typeface="Calibri" panose="020F0502020204030204" pitchFamily="34" charset="0"/>
                <a:cs typeface="Calibri"/>
              </a:rPr>
              <a:t> et al, 2022)</a:t>
            </a:r>
          </a:p>
          <a:p>
            <a:r>
              <a:rPr lang="en-GB" sz="1300" b="1">
                <a:effectLst/>
                <a:highlight>
                  <a:srgbClr val="FFFFFF"/>
                </a:highlight>
                <a:latin typeface="Calibri"/>
                <a:ea typeface="Calibri" panose="020F0502020204030204" pitchFamily="34" charset="0"/>
                <a:cs typeface="Calibri"/>
              </a:rPr>
              <a:t>Education programmes that encourage critical assessment of gender and sexual norms can be effective in challenging the desire to control female sexuality </a:t>
            </a:r>
            <a:r>
              <a:rPr lang="en-GB" sz="1300">
                <a:effectLst/>
                <a:highlight>
                  <a:srgbClr val="FFFFFF"/>
                </a:highlight>
                <a:latin typeface="Calibri"/>
                <a:ea typeface="Calibri" panose="020F0502020204030204" pitchFamily="34" charset="0"/>
                <a:cs typeface="Calibri"/>
              </a:rPr>
              <a:t>which is often a root cause of child marriage -&gt; Bayan Association’s Holistic Education for Youth (HEY!)</a:t>
            </a:r>
            <a:r>
              <a:rPr lang="en-GB" sz="1300">
                <a:highlight>
                  <a:srgbClr val="FFFFFF"/>
                </a:highlight>
                <a:latin typeface="Calibri"/>
                <a:ea typeface="Calibri" panose="020F0502020204030204" pitchFamily="34" charset="0"/>
                <a:cs typeface="Calibri"/>
              </a:rPr>
              <a:t> (Kendall, T. 2021)</a:t>
            </a:r>
            <a:endParaRPr lang="en-GB" sz="13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500" b="1">
                <a:highlight>
                  <a:srgbClr val="FFFFFF"/>
                </a:highlight>
              </a:rPr>
              <a:t>Key takeaways</a:t>
            </a:r>
          </a:p>
          <a:p>
            <a:r>
              <a:rPr lang="en-GB" sz="1200">
                <a:highlight>
                  <a:srgbClr val="FFFFFF"/>
                </a:highlight>
                <a:latin typeface="Calibri"/>
                <a:cs typeface="Calibri"/>
              </a:rPr>
              <a:t>Communication-based norm change interventions can have a positive impact, but likely need to engage at multiple levels using a variety of mediums. </a:t>
            </a:r>
          </a:p>
          <a:p>
            <a:r>
              <a:rPr lang="en-GB" sz="1200">
                <a:solidFill>
                  <a:srgbClr val="00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Engaging men and boys as a key focus within a whole-household or whole-community approach, is likely important for shifting harmful norms </a:t>
            </a:r>
            <a:endParaRPr lang="en-GB" sz="1200">
              <a:highlight>
                <a:srgbClr val="FFFFFF"/>
              </a:highlight>
              <a:latin typeface="Calibri" panose="020F0502020204030204" pitchFamily="34" charset="0"/>
              <a:cs typeface="Calibri" panose="020F0502020204030204" pitchFamily="34" charset="0"/>
            </a:endParaRPr>
          </a:p>
          <a:p>
            <a:r>
              <a:rPr lang="en-GB" sz="1200">
                <a:highlight>
                  <a:srgbClr val="FFFFFF"/>
                </a:highlight>
                <a:latin typeface="Calibri"/>
                <a:cs typeface="Calibri"/>
              </a:rPr>
              <a:t>Girls’ sexuality is often ignored in child marriage programming, and needs further exploration in programming and research</a:t>
            </a:r>
          </a:p>
          <a:p>
            <a:endParaRPr lang="en-GB" sz="1200">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p:txBody>
      </p:sp>
      <p:graphicFrame>
        <p:nvGraphicFramePr>
          <p:cNvPr id="5" name="Object 4">
            <a:extLst>
              <a:ext uri="{FF2B5EF4-FFF2-40B4-BE49-F238E27FC236}">
                <a16:creationId xmlns:a16="http://schemas.microsoft.com/office/drawing/2014/main" id="{7FB1B346-D045-03E6-34B0-51F962A93D6A}"/>
              </a:ext>
            </a:extLst>
          </p:cNvPr>
          <p:cNvGraphicFramePr>
            <a:graphicFrameLocks noChangeAspect="1"/>
          </p:cNvGraphicFramePr>
          <p:nvPr>
            <p:extLst>
              <p:ext uri="{D42A27DB-BD31-4B8C-83A1-F6EECF244321}">
                <p14:modId xmlns:p14="http://schemas.microsoft.com/office/powerpoint/2010/main" val="2203325938"/>
              </p:ext>
            </p:extLst>
          </p:nvPr>
        </p:nvGraphicFramePr>
        <p:xfrm>
          <a:off x="6469380" y="896878"/>
          <a:ext cx="2674620" cy="4178300"/>
        </p:xfrm>
        <a:graphic>
          <a:graphicData uri="http://schemas.openxmlformats.org/presentationml/2006/ole">
            <mc:AlternateContent xmlns:mc="http://schemas.openxmlformats.org/markup-compatibility/2006">
              <mc:Choice xmlns:v="urn:schemas-microsoft-com:vml" Requires="v">
                <p:oleObj spid="_x0000_s31745" name="Bitmap Image" r:id="rId4" imgW="3098880" imgH="4178160" progId="PBrush">
                  <p:embed/>
                </p:oleObj>
              </mc:Choice>
              <mc:Fallback>
                <p:oleObj name="Bitmap Image" r:id="rId4" imgW="3098880" imgH="4178160" progId="PBrush">
                  <p:embed/>
                  <p:pic>
                    <p:nvPicPr>
                      <p:cNvPr id="5" name="Object 4">
                        <a:extLst>
                          <a:ext uri="{FF2B5EF4-FFF2-40B4-BE49-F238E27FC236}">
                            <a16:creationId xmlns:a16="http://schemas.microsoft.com/office/drawing/2014/main" id="{7FB1B346-D045-03E6-34B0-51F962A93D6A}"/>
                          </a:ext>
                        </a:extLst>
                      </p:cNvPr>
                      <p:cNvPicPr/>
                      <p:nvPr/>
                    </p:nvPicPr>
                    <p:blipFill>
                      <a:blip r:embed="rId5"/>
                      <a:stretch>
                        <a:fillRect/>
                      </a:stretch>
                    </p:blipFill>
                    <p:spPr>
                      <a:xfrm>
                        <a:off x="6469380" y="896878"/>
                        <a:ext cx="2674620" cy="4178300"/>
                      </a:xfrm>
                      <a:prstGeom prst="rect">
                        <a:avLst/>
                      </a:prstGeom>
                    </p:spPr>
                  </p:pic>
                </p:oleObj>
              </mc:Fallback>
            </mc:AlternateContent>
          </a:graphicData>
        </a:graphic>
      </p:graphicFrame>
    </p:spTree>
    <p:extLst>
      <p:ext uri="{BB962C8B-B14F-4D97-AF65-F5344CB8AC3E}">
        <p14:creationId xmlns:p14="http://schemas.microsoft.com/office/powerpoint/2010/main" val="45034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istings of WHO's response to COVID-19">
            <a:extLst>
              <a:ext uri="{FF2B5EF4-FFF2-40B4-BE49-F238E27FC236}">
                <a16:creationId xmlns:a16="http://schemas.microsoft.com/office/drawing/2014/main" id="{9241B9AB-7996-7F9C-A1CF-C6A02CC515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70" t="-1070" r="18251" b="1070"/>
          <a:stretch/>
        </p:blipFill>
        <p:spPr bwMode="auto">
          <a:xfrm>
            <a:off x="6290349" y="1265716"/>
            <a:ext cx="2851709" cy="2609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A1919E-6273-31E3-1D9F-F3D1B6ED65F3}"/>
              </a:ext>
            </a:extLst>
          </p:cNvPr>
          <p:cNvSpPr>
            <a:spLocks noGrp="1"/>
          </p:cNvSpPr>
          <p:nvPr>
            <p:ph type="title"/>
          </p:nvPr>
        </p:nvSpPr>
        <p:spPr>
          <a:xfrm>
            <a:off x="-1059180" y="-60722"/>
            <a:ext cx="11247120" cy="857250"/>
          </a:xfrm>
        </p:spPr>
        <p:txBody>
          <a:bodyPr>
            <a:normAutofit/>
          </a:bodyPr>
          <a:lstStyle/>
          <a:p>
            <a:r>
              <a:rPr lang="en-GB" sz="3500"/>
              <a:t>Evidence synthesis: conflict, crises and climate change</a:t>
            </a:r>
          </a:p>
        </p:txBody>
      </p:sp>
      <p:sp>
        <p:nvSpPr>
          <p:cNvPr id="3" name="Content Placeholder 2">
            <a:extLst>
              <a:ext uri="{FF2B5EF4-FFF2-40B4-BE49-F238E27FC236}">
                <a16:creationId xmlns:a16="http://schemas.microsoft.com/office/drawing/2014/main" id="{DF4E27BA-16B6-1E77-52F1-C010130D92FC}"/>
              </a:ext>
            </a:extLst>
          </p:cNvPr>
          <p:cNvSpPr>
            <a:spLocks noGrp="1"/>
          </p:cNvSpPr>
          <p:nvPr>
            <p:ph idx="1"/>
          </p:nvPr>
        </p:nvSpPr>
        <p:spPr>
          <a:xfrm>
            <a:off x="2819" y="659368"/>
            <a:ext cx="6558001" cy="4485619"/>
          </a:xfrm>
        </p:spPr>
        <p:txBody>
          <a:bodyPr>
            <a:normAutofit fontScale="92500" lnSpcReduction="10000"/>
          </a:bodyPr>
          <a:lstStyle/>
          <a:p>
            <a:pPr marL="0" indent="0">
              <a:buNone/>
            </a:pPr>
            <a:r>
              <a:rPr lang="en-GB" sz="1500" b="1"/>
              <a:t>What we know</a:t>
            </a:r>
          </a:p>
          <a:p>
            <a:r>
              <a:rPr lang="en-GB" sz="1300">
                <a:latin typeface="Calibri" panose="020F0502020204030204" pitchFamily="34" charset="0"/>
                <a:cs typeface="Calibri" panose="020F0502020204030204" pitchFamily="34" charset="0"/>
              </a:rPr>
              <a:t>9/10 countries with the highest rates of child marriage are fragile states; child marriage prevalence in fragile contexts is double the global average</a:t>
            </a:r>
          </a:p>
          <a:p>
            <a:r>
              <a:rPr lang="en-GB" sz="1400">
                <a:highlight>
                  <a:srgbClr val="FFFFFF"/>
                </a:highlight>
                <a:latin typeface="Calibri" panose="020F0502020204030204" pitchFamily="34" charset="0"/>
                <a:cs typeface="Calibri" panose="020F0502020204030204" pitchFamily="34" charset="0"/>
              </a:rPr>
              <a:t>Rigorous evaluations of child marriage programming in </a:t>
            </a:r>
            <a:r>
              <a:rPr lang="en-GB" sz="1400" err="1">
                <a:highlight>
                  <a:srgbClr val="FFFFFF"/>
                </a:highlight>
                <a:latin typeface="Calibri" panose="020F0502020204030204" pitchFamily="34" charset="0"/>
                <a:cs typeface="Calibri" panose="020F0502020204030204" pitchFamily="34" charset="0"/>
              </a:rPr>
              <a:t>c&amp;h</a:t>
            </a:r>
            <a:r>
              <a:rPr lang="en-GB" sz="1400">
                <a:highlight>
                  <a:srgbClr val="FFFFFF"/>
                </a:highlight>
                <a:latin typeface="Calibri" panose="020F0502020204030204" pitchFamily="34" charset="0"/>
                <a:cs typeface="Calibri" panose="020F0502020204030204" pitchFamily="34" charset="0"/>
              </a:rPr>
              <a:t> settings are limited </a:t>
            </a:r>
            <a:endParaRPr lang="en-GB" sz="1300">
              <a:highlight>
                <a:srgbClr val="FFFFFF"/>
              </a:highlight>
              <a:latin typeface="Calibri" panose="020F0502020204030204" pitchFamily="34" charset="0"/>
              <a:cs typeface="Calibri" panose="020F0502020204030204" pitchFamily="34" charset="0"/>
            </a:endParaRPr>
          </a:p>
          <a:p>
            <a:r>
              <a:rPr lang="en-GB" sz="1300">
                <a:effectLst/>
                <a:highlight>
                  <a:srgbClr val="FFFFFF"/>
                </a:highlight>
                <a:latin typeface="Calibri" panose="020F0502020204030204" pitchFamily="34" charset="0"/>
                <a:ea typeface="Calibri" panose="020F0502020204030204" pitchFamily="34" charset="0"/>
                <a:cs typeface="Arial" panose="020B0604020202020204" pitchFamily="34" charset="0"/>
              </a:rPr>
              <a:t>Evidence on relationship between climate change and child marriage is nascent</a:t>
            </a:r>
          </a:p>
          <a:p>
            <a:pPr marL="0" indent="0">
              <a:buNone/>
            </a:pPr>
            <a:r>
              <a:rPr lang="en-GB" sz="1500" b="1">
                <a:highlight>
                  <a:srgbClr val="FFFFFF"/>
                </a:highlight>
              </a:rPr>
              <a:t>Emerging evidence</a:t>
            </a:r>
          </a:p>
          <a:p>
            <a:r>
              <a:rPr lang="en-GB" sz="1300">
                <a:highlight>
                  <a:srgbClr val="FFFFFF"/>
                </a:highlight>
                <a:latin typeface="Calibri" panose="020F0502020204030204" pitchFamily="34" charset="0"/>
                <a:cs typeface="Calibri" panose="020F0502020204030204" pitchFamily="34" charset="0"/>
              </a:rPr>
              <a:t>Growing evidence on </a:t>
            </a:r>
            <a:r>
              <a:rPr lang="en-GB" sz="1300" b="1">
                <a:highlight>
                  <a:srgbClr val="FFFFFF"/>
                </a:highlight>
                <a:latin typeface="Calibri" panose="020F0502020204030204" pitchFamily="34" charset="0"/>
                <a:cs typeface="Calibri" panose="020F0502020204030204" pitchFamily="34" charset="0"/>
              </a:rPr>
              <a:t>promising practice for delivering  flexible, context-based SRH services for adolescent girls in humanitarian settings </a:t>
            </a:r>
            <a:r>
              <a:rPr lang="en-GB" sz="1300">
                <a:highlight>
                  <a:srgbClr val="FFFFFF"/>
                </a:highlight>
                <a:latin typeface="Calibri" panose="020F0502020204030204" pitchFamily="34" charset="0"/>
                <a:cs typeface="Calibri" panose="020F0502020204030204" pitchFamily="34" charset="0"/>
              </a:rPr>
              <a:t>-&gt; MSI Burkina Faso</a:t>
            </a:r>
          </a:p>
          <a:p>
            <a:r>
              <a:rPr lang="en-GB" sz="1300">
                <a:highlight>
                  <a:srgbClr val="FFFFFF"/>
                </a:highlight>
                <a:latin typeface="Calibri" panose="020F0502020204030204" pitchFamily="34" charset="0"/>
                <a:cs typeface="Calibri" panose="020F0502020204030204" pitchFamily="34" charset="0"/>
              </a:rPr>
              <a:t>Safe spaces / empowerment programmes play a critical role in girls’ protection and empowerment --&gt;  Arab States region, </a:t>
            </a:r>
          </a:p>
          <a:p>
            <a:r>
              <a:rPr lang="en-GB" sz="1300" b="1">
                <a:effectLst/>
                <a:highlight>
                  <a:srgbClr val="FFFFFF"/>
                </a:highlight>
                <a:latin typeface="Calibri" panose="020F0502020204030204" pitchFamily="34" charset="0"/>
                <a:ea typeface="Calibri" panose="020F0502020204030204" pitchFamily="34" charset="0"/>
                <a:cs typeface="Arial" panose="020B0604020202020204" pitchFamily="34" charset="0"/>
              </a:rPr>
              <a:t>Families and wider communities have the potential to serve as a support to adolescent girls, including married girls </a:t>
            </a:r>
            <a:r>
              <a:rPr lang="en-GB" sz="1300">
                <a:highlight>
                  <a:srgbClr val="FFFFFF"/>
                </a:highlight>
                <a:latin typeface="Calibri" panose="020F0502020204030204" pitchFamily="34" charset="0"/>
                <a:cs typeface="Calibri" panose="020F0502020204030204" pitchFamily="34" charset="0"/>
              </a:rPr>
              <a:t>-&gt; Plan Zimbabwe &amp; Freccero et al. (2021)</a:t>
            </a:r>
          </a:p>
          <a:p>
            <a:r>
              <a:rPr lang="en-GB" sz="1300">
                <a:highlight>
                  <a:srgbClr val="FFFFFF"/>
                </a:highlight>
                <a:latin typeface="Calibri" panose="020F0502020204030204" pitchFamily="34" charset="0"/>
                <a:cs typeface="Calibri" panose="020F0502020204030204" pitchFamily="34" charset="0"/>
              </a:rPr>
              <a:t>Addressing barriers to education for girls in humanitarian settings is a priority for displaced girls and a likely critical protector against the heightened risk of child marriage in these settings-  CT conditional on girls’ school attendance -&gt; Freccero et al. (2021) </a:t>
            </a:r>
          </a:p>
          <a:p>
            <a:r>
              <a:rPr lang="en-GB" sz="1300">
                <a:highlight>
                  <a:srgbClr val="FFFFFF"/>
                </a:highlight>
                <a:latin typeface="Calibri" panose="020F0502020204030204" pitchFamily="34" charset="0"/>
                <a:cs typeface="Calibri" panose="020F0502020204030204" pitchFamily="34" charset="0"/>
              </a:rPr>
              <a:t>Climate change may be linked to increases in rates of child marriage -&gt; </a:t>
            </a:r>
            <a:r>
              <a:rPr lang="es-419" sz="130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Carrico, A., Donato, K. </a:t>
            </a:r>
            <a:r>
              <a:rPr lang="es-419" sz="1300" i="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et al </a:t>
            </a:r>
            <a:r>
              <a:rPr lang="es-419" sz="130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(2020)</a:t>
            </a:r>
            <a:endParaRPr lang="en-GB" sz="1300">
              <a:highlight>
                <a:srgbClr val="FFFFFF"/>
              </a:highlight>
              <a:latin typeface="Calibri" panose="020F0502020204030204" pitchFamily="34" charset="0"/>
              <a:cs typeface="Calibri" panose="020F0502020204030204" pitchFamily="34" charset="0"/>
            </a:endParaRPr>
          </a:p>
          <a:p>
            <a:pPr marL="0" indent="0">
              <a:buNone/>
            </a:pPr>
            <a:r>
              <a:rPr lang="en-GB" sz="1500" b="1">
                <a:highlight>
                  <a:srgbClr val="FFFFFF"/>
                </a:highlight>
              </a:rPr>
              <a:t>Key takeaways</a:t>
            </a:r>
          </a:p>
          <a:p>
            <a:r>
              <a:rPr lang="en-GB" sz="1300">
                <a:highlight>
                  <a:srgbClr val="FFFFFF"/>
                </a:highlight>
                <a:latin typeface="Calibri" panose="020F0502020204030204" pitchFamily="34" charset="0"/>
                <a:cs typeface="Calibri" panose="020F0502020204030204" pitchFamily="34" charset="0"/>
              </a:rPr>
              <a:t>Humanitarian actors may not be able to shift social norms through immediate response efforts, but can still play a critical role in preventing child marriage</a:t>
            </a:r>
          </a:p>
          <a:p>
            <a:r>
              <a:rPr lang="en-GB" sz="1300">
                <a:highlight>
                  <a:srgbClr val="FFFFFF"/>
                </a:highlight>
                <a:latin typeface="Calibri" panose="020F0502020204030204" pitchFamily="34" charset="0"/>
                <a:cs typeface="Calibri" panose="020F0502020204030204" pitchFamily="34" charset="0"/>
              </a:rPr>
              <a:t>Efforts to support girls to enrol and remain in school are critical - cash transfers condition on girls’ school attendance act as a protector factor for keeping girls’ in school</a:t>
            </a:r>
          </a:p>
          <a:p>
            <a:r>
              <a:rPr lang="en-GB" sz="1300">
                <a:highlight>
                  <a:srgbClr val="FFFFFF"/>
                </a:highlight>
                <a:latin typeface="Calibri" panose="020F0502020204030204" pitchFamily="34" charset="0"/>
                <a:cs typeface="Calibri" panose="020F0502020204030204" pitchFamily="34" charset="0"/>
              </a:rPr>
              <a:t>More evidence is needed on climate change and child marriage</a:t>
            </a:r>
          </a:p>
          <a:p>
            <a:endParaRPr lang="en-GB" sz="1300">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9403422"/>
      </p:ext>
    </p:extLst>
  </p:cSld>
  <p:clrMapOvr>
    <a:masterClrMapping/>
  </p:clrMapOvr>
</p:sld>
</file>

<file path=ppt/theme/theme1.xml><?xml version="1.0" encoding="utf-8"?>
<a:theme xmlns:a="http://schemas.openxmlformats.org/drawingml/2006/main" name="Office Theme">
  <a:themeElements>
    <a:clrScheme name="Girls Not Brides palette">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and presentation for GNB team" id="{C11A141A-31B0-48BE-A313-7529B7D66402}" vid="{6919C0F2-CCDA-4A65-A863-FCE900BA5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7" ma:contentTypeDescription="Create a new document." ma:contentTypeScope="" ma:versionID="8385da5c039aa5cb581c6b48a956774e">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e0f0042c10f867d66c9765bd21bf56ea"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5844B-AF78-457E-AEDD-2FE206A16828}">
  <ds:schemaRefs>
    <ds:schemaRef ds:uri="http://schemas.microsoft.com/sharepoint/v3/contenttype/forms"/>
  </ds:schemaRefs>
</ds:datastoreItem>
</file>

<file path=customXml/itemProps2.xml><?xml version="1.0" encoding="utf-8"?>
<ds:datastoreItem xmlns:ds="http://schemas.openxmlformats.org/officeDocument/2006/customXml" ds:itemID="{333E47D4-CDCF-4939-B1A0-4BBA5F72B5D4}">
  <ds:schemaRefs>
    <ds:schemaRef ds:uri="375af5b2-8cea-45d5-b184-d6c522a311ad"/>
    <ds:schemaRef ds:uri="deb8fe03-0a70-457d-be20-bb98c727e2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86CE34-30F5-480E-BD97-BA4F8B42F232}">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11</Slides>
  <Notes>10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Child Marriage Interventions and Research from 2020 to 2022</vt:lpstr>
      <vt:lpstr>Background &amp; Scope</vt:lpstr>
      <vt:lpstr>Evidence synthesis: education</vt:lpstr>
      <vt:lpstr>Evidence synthesis: livelihoods</vt:lpstr>
      <vt:lpstr>Evidence synthesis: SRHR</vt:lpstr>
      <vt:lpstr>Evidence synthesis: laws and policies</vt:lpstr>
      <vt:lpstr>Evidence synthesis: Voice, choice and agency</vt:lpstr>
      <vt:lpstr>Evidence synthesis: shifting norms</vt:lpstr>
      <vt:lpstr>Evidence synthesis: conflict, crises and climate change</vt:lpstr>
      <vt:lpstr>Evidence synthesis: inclusion and intersectionality</vt:lpstr>
      <vt:lpstr>Recommendations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brand</dc:title>
  <dc:creator>Sophie Drouet</dc:creator>
  <cp:revision>1</cp:revision>
  <dcterms:created xsi:type="dcterms:W3CDTF">2017-09-05T10:55:09Z</dcterms:created>
  <dcterms:modified xsi:type="dcterms:W3CDTF">2022-12-06T12:03:51Z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11900</vt:r8>
  </property>
  <property fmtid="{D5CDD505-2E9C-101B-9397-08002B2CF9AE}" pid="4" name="MediaServiceImageTags">
    <vt:lpwstr/>
  </property>
</Properties>
</file>