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11.xml" ContentType="application/vnd.openxmlformats-officedocument.presentationml.slideLayout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9" r:id="rId2"/>
    <p:sldId id="271" r:id="rId3"/>
    <p:sldId id="274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79960" autoAdjust="0"/>
  </p:normalViewPr>
  <p:slideViewPr>
    <p:cSldViewPr snapToGrid="0">
      <p:cViewPr varScale="1">
        <p:scale>
          <a:sx n="53" d="100"/>
          <a:sy n="53" d="100"/>
        </p:scale>
        <p:origin x="118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notesMaster" Target="notesMasters/notesMaster1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7C922E-EC74-4157-84C6-C7C776F03FAE}" type="datetimeFigureOut">
              <a:rPr lang="en-US" smtClean="0"/>
              <a:t>12/3/2022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9E4ACF-A6E2-450A-A0E1-AA1AF901F4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613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8F2579-E084-4BE5-B155-114E7DEDDB7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51827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Thinner evidence based in regard to the following outcomes: </a:t>
            </a:r>
          </a:p>
          <a:p>
            <a:r>
              <a:rPr lang="en-US" dirty="0"/>
              <a:t>decision-making,</a:t>
            </a:r>
          </a:p>
          <a:p>
            <a:r>
              <a:rPr lang="en-US" dirty="0"/>
              <a:t> communication with partners, </a:t>
            </a:r>
          </a:p>
          <a:p>
            <a:r>
              <a:rPr lang="en-US" dirty="0"/>
              <a:t>self-confidence and efficacy, </a:t>
            </a:r>
          </a:p>
          <a:p>
            <a:r>
              <a:rPr lang="en-US" dirty="0"/>
              <a:t>social support, and </a:t>
            </a:r>
          </a:p>
          <a:p>
            <a:r>
              <a:rPr lang="en-US" dirty="0"/>
              <a:t>gender equitable norms. </a:t>
            </a:r>
          </a:p>
          <a:p>
            <a:r>
              <a:rPr lang="en-US" dirty="0"/>
              <a:t>Additionally, few interventions addressed economic empowerment. </a:t>
            </a:r>
          </a:p>
          <a:p>
            <a:endParaRPr lang="en-US" dirty="0"/>
          </a:p>
          <a:p>
            <a:r>
              <a:rPr lang="en-US" dirty="0"/>
              <a:t>Few interventions provided legal services, or targeted divorced\, separated or abandoned girls,</a:t>
            </a:r>
          </a:p>
          <a:p>
            <a:endParaRPr lang="en-US" dirty="0"/>
          </a:p>
          <a:p>
            <a:pPr algn="l"/>
            <a:r>
              <a:rPr lang="en-US" sz="1800" b="0" i="0" u="none" strike="noStrike" baseline="0" dirty="0">
                <a:latin typeface="URWPalladioL-Roma"/>
              </a:rPr>
              <a:t>Adolescents are immersed in an increasingly ubiquitous digital world – for example one intervention, </a:t>
            </a:r>
            <a:r>
              <a:rPr lang="en-US" dirty="0"/>
              <a:t>‘Health Boost’ (HB) voice messages to married adolescent girls, twice a week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9E4ACF-A6E2-450A-A0E1-AA1AF901F4D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8987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9E4ACF-A6E2-450A-A0E1-AA1AF901F4D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1884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ADBF2-3492-EF49-477C-2F4D33FECD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7AD187-DEA5-500E-9EB4-18558AD948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F68B47-3869-E9A7-E931-17A7FAD4D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3F61E-78EC-44A1-90B7-59E5C7DBF818}" type="datetimeFigureOut">
              <a:rPr lang="en-US" smtClean="0"/>
              <a:t>12/3/2022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5C10A3-55EC-509C-7F3A-B6B4BC798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EBCEC0-523C-AC22-62B7-BBE775709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A35A6-3E55-4107-AF62-D84A7305F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062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FBB2BC-CFAC-92AD-70A1-301D70887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80FB43-469C-F859-2BDB-D9F8C5FD60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21B28A-266E-D846-29A4-EEE1EF63F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3F61E-78EC-44A1-90B7-59E5C7DBF818}" type="datetimeFigureOut">
              <a:rPr lang="en-US" smtClean="0"/>
              <a:t>12/3/2022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F02034-5838-5CBD-8E78-9B05E339B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BB36FD-3888-6594-6BDF-AB3B83F0F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A35A6-3E55-4107-AF62-D84A7305F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358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F8528D-2239-06AA-EC6B-CDEAA17BC4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990DC7-85ED-0B12-97C2-2441E97931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2C47AA-60F2-A860-0455-B08567E64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3F61E-78EC-44A1-90B7-59E5C7DBF818}" type="datetimeFigureOut">
              <a:rPr lang="en-US" smtClean="0"/>
              <a:t>12/3/2022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55206F-D2F4-023A-32A1-5F38F4544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2612-745C-87F9-E6BB-A3CE1A6BA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A35A6-3E55-4107-AF62-D84A7305F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0908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ChangeArrowheads="1"/>
          </p:cNvSpPr>
          <p:nvPr userDrawn="1"/>
        </p:nvSpPr>
        <p:spPr>
          <a:xfrm>
            <a:off x="143339" y="6526180"/>
            <a:ext cx="480483" cy="215900"/>
          </a:xfrm>
          <a:prstGeom prst="rect">
            <a:avLst/>
          </a:prstGeom>
          <a:ln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050" b="0" kern="1200">
                <a:solidFill>
                  <a:schemeClr val="bg1">
                    <a:lumMod val="85000"/>
                  </a:schemeClr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E42FD93C-0291-4835-BA8C-C11EA0F97B50}" type="slidenum">
              <a:rPr lang="en-GB" sz="1050" smtClean="0">
                <a:solidFill>
                  <a:prstClr val="white">
                    <a:lumMod val="85000"/>
                  </a:prstClr>
                </a:solidFill>
              </a:rPr>
              <a:pPr>
                <a:defRPr/>
              </a:pPr>
              <a:t>‹#›</a:t>
            </a:fld>
            <a:endParaRPr lang="en-GB" sz="1050" dirty="0">
              <a:solidFill>
                <a:prstClr val="white">
                  <a:lumMod val="85000"/>
                </a:prstClr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 bwMode="auto">
          <a:xfrm>
            <a:off x="1417195" y="3732398"/>
            <a:ext cx="8807264" cy="86409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endParaRPr lang="en-GB" sz="1600">
              <a:solidFill>
                <a:prstClr val="black"/>
              </a:solidFill>
              <a:latin typeface="Trebuchet MS" pitchFamily="34" charset="0"/>
              <a:cs typeface="Arial" charset="0"/>
            </a:endParaRPr>
          </a:p>
        </p:txBody>
      </p:sp>
      <p:sp>
        <p:nvSpPr>
          <p:cNvPr id="12" name="Rectangle 11"/>
          <p:cNvSpPr/>
          <p:nvPr userDrawn="1"/>
        </p:nvSpPr>
        <p:spPr bwMode="auto">
          <a:xfrm flipV="1">
            <a:off x="1417195" y="1556791"/>
            <a:ext cx="8807264" cy="21756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endParaRPr lang="en-GB" sz="1600">
              <a:solidFill>
                <a:prstClr val="black"/>
              </a:solidFill>
              <a:latin typeface="Trebuchet MS" pitchFamily="34" charset="0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928722" y="1776871"/>
            <a:ext cx="7911695" cy="1735444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928722" y="3838657"/>
            <a:ext cx="7911695" cy="360039"/>
          </a:xfrm>
        </p:spPr>
        <p:txBody>
          <a:bodyPr>
            <a:normAutofit/>
          </a:bodyPr>
          <a:lstStyle>
            <a:lvl1pPr marL="0" indent="0" algn="l">
              <a:buNone/>
              <a:defRPr sz="1800"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Name</a:t>
            </a:r>
            <a:endParaRPr lang="en-GB" dirty="0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10" hasCustomPrompt="1"/>
          </p:nvPr>
        </p:nvSpPr>
        <p:spPr>
          <a:xfrm>
            <a:off x="1928721" y="4198771"/>
            <a:ext cx="7911695" cy="287337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 dirty="0"/>
              <a:t>Title</a:t>
            </a:r>
            <a:endParaRPr lang="en-GB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476673"/>
            <a:ext cx="2351584" cy="288925"/>
          </a:xfrm>
          <a:solidFill>
            <a:schemeClr val="tx1">
              <a:lumMod val="95000"/>
              <a:lumOff val="5000"/>
            </a:schemeClr>
          </a:solidFill>
        </p:spPr>
        <p:txBody>
          <a:bodyPr>
            <a:normAutofit/>
          </a:bodyPr>
          <a:lstStyle>
            <a:lvl1pPr marL="0" indent="0" algn="ctr">
              <a:buNone/>
              <a:defRPr sz="1200" b="1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Date and place</a:t>
            </a:r>
            <a:endParaRPr lang="en-GB" dirty="0"/>
          </a:p>
        </p:txBody>
      </p:sp>
      <p:pic>
        <p:nvPicPr>
          <p:cNvPr id="1026" name="Picture 2" descr="C:\Users\kolevs\Desktop\WHO-EN-BW-H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3605" y="5420907"/>
            <a:ext cx="2194296" cy="504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6618" y="5198994"/>
            <a:ext cx="2605685" cy="1050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831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334CCE-A891-757C-004E-EB41952F4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647937-8A47-93BC-A7B9-D1687E42FE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C8E172-7007-EC29-7811-91B3C3365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3F61E-78EC-44A1-90B7-59E5C7DBF818}" type="datetimeFigureOut">
              <a:rPr lang="en-US" smtClean="0"/>
              <a:t>12/3/2022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6079D6-FD81-2A0F-490C-2EBC883F3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EAC575-BF28-3109-02E6-F10F03DF9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A35A6-3E55-4107-AF62-D84A7305F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948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9B7D9-9DE3-37A5-AE29-F6E5257A53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5425F7-BCBF-2548-74B8-881FBEA5DF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F80EA6-56A7-B93E-1728-E6DC183BA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3F61E-78EC-44A1-90B7-59E5C7DBF818}" type="datetimeFigureOut">
              <a:rPr lang="en-US" smtClean="0"/>
              <a:t>12/3/2022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264323-A6E3-3EB8-1C0A-9F9DFF634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9D92DE-F2EB-63D2-3D5E-AE1376E84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A35A6-3E55-4107-AF62-D84A7305F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280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69828-71E2-95B4-1E6A-B1C7DF926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0E2094-2C8A-23FB-DA26-200176449F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9158AB-09C2-D154-9C84-B4DADFDECE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0AED4-B320-ABBA-56AD-0F210A14D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3F61E-78EC-44A1-90B7-59E5C7DBF818}" type="datetimeFigureOut">
              <a:rPr lang="en-US" smtClean="0"/>
              <a:t>12/3/2022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435623-150D-25F6-CEEB-10204261A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7D772C-7BB7-9090-C9DE-E0BDF9A7D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A35A6-3E55-4107-AF62-D84A7305F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985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FA4B96-DF15-6E02-AF46-59D3C2908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65099C-F40E-596D-9D35-F59CE11271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C6AE9F-DA87-7DB0-20A8-F9BDD66149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D161AC-C909-874C-4AF1-1EE5664095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E881EA-ED0B-01D0-7779-9866EFDFA7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F38704-63AC-851D-93CF-DC46732B2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3F61E-78EC-44A1-90B7-59E5C7DBF818}" type="datetimeFigureOut">
              <a:rPr lang="en-US" smtClean="0"/>
              <a:t>12/3/2022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384B0E0-1D2B-A44C-7B3F-78D5F97CB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63124CF-089D-F9EA-704B-232F3D184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A35A6-3E55-4107-AF62-D84A7305F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590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8BB81-A000-F2E4-F120-9F75BF0F2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B1CFE9-8CFA-37AC-8FB4-69DC79FBB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3F61E-78EC-44A1-90B7-59E5C7DBF818}" type="datetimeFigureOut">
              <a:rPr lang="en-US" smtClean="0"/>
              <a:t>12/3/2022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16396E-C73A-A3CB-DDC6-C0545C5C9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E154E6-9F67-727E-C421-324D40990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A35A6-3E55-4107-AF62-D84A7305F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898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E91FF96-1F8C-2DB2-835C-0B6004EE4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3F61E-78EC-44A1-90B7-59E5C7DBF818}" type="datetimeFigureOut">
              <a:rPr lang="en-US" smtClean="0"/>
              <a:t>12/3/2022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191855-E191-A085-89F8-EDFF78C46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488783-8215-ADED-0259-4A0DB5526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A35A6-3E55-4107-AF62-D84A7305F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22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129C3-11BF-D866-C036-736FF2979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626702-4FC2-1E43-ADF9-357CC41A87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52AC7F-0831-7697-1B41-C988E45102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1F5F69-AC8C-8FC3-7F70-21AA86193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3F61E-78EC-44A1-90B7-59E5C7DBF818}" type="datetimeFigureOut">
              <a:rPr lang="en-US" smtClean="0"/>
              <a:t>12/3/2022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F64FF9-0809-2576-047E-88892A257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344345-7A79-AA22-1EC0-B392E37CD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A35A6-3E55-4107-AF62-D84A7305F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929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81B98-8B9D-8ECA-8CB4-E4DE1FDDC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1BC9E3D-BDA0-9864-D5A0-18AB076A6D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A74452-8428-81BD-80CF-53C8C68999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61DB4B-48D2-D4EA-0A37-AFD54FBE3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3F61E-78EC-44A1-90B7-59E5C7DBF818}" type="datetimeFigureOut">
              <a:rPr lang="en-US" smtClean="0"/>
              <a:t>12/3/2022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D5C7D2-9B05-8795-B7A3-4E1862C01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91B00D-85D1-D07B-751D-0DC5AE464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A35A6-3E55-4107-AF62-D84A7305F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52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C4E9DF-0371-F8A8-FC71-188B3F4BED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26BBE1-614F-E88F-1FBB-0FEB34C54F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13D153-E773-27AF-C4F5-33F6ABDAB0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D3F61E-78EC-44A1-90B7-59E5C7DBF818}" type="datetimeFigureOut">
              <a:rPr lang="en-US" smtClean="0"/>
              <a:t>12/3/2022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5852AE-96C5-C691-22A5-516CC370E6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941391-E815-641B-7EB4-AE2C8D33EF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2A35A6-3E55-4107-AF62-D84A7305F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279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67608" y="1484784"/>
            <a:ext cx="6624736" cy="2088232"/>
          </a:xfrm>
        </p:spPr>
        <p:txBody>
          <a:bodyPr>
            <a:noAutofit/>
          </a:bodyPr>
          <a:lstStyle/>
          <a:p>
            <a:pPr algn="ctr"/>
            <a:r>
              <a:rPr lang="es-ES_tradnl" sz="2800" i="1" dirty="0" err="1"/>
              <a:t>Systematic</a:t>
            </a:r>
            <a:r>
              <a:rPr lang="es-ES_tradnl" sz="2800" i="1" dirty="0"/>
              <a:t> </a:t>
            </a:r>
            <a:r>
              <a:rPr lang="es-ES_tradnl" sz="2800" i="1" dirty="0" err="1"/>
              <a:t>scoping</a:t>
            </a:r>
            <a:r>
              <a:rPr lang="es-ES_tradnl" sz="2800" i="1" dirty="0"/>
              <a:t> </a:t>
            </a:r>
            <a:r>
              <a:rPr lang="es-ES_tradnl" sz="2800" i="1" dirty="0" err="1"/>
              <a:t>review</a:t>
            </a:r>
            <a:r>
              <a:rPr lang="es-ES_tradnl" sz="2800" i="1" dirty="0"/>
              <a:t> </a:t>
            </a:r>
            <a:r>
              <a:rPr lang="es-ES_tradnl" sz="2800" i="1" dirty="0" err="1"/>
              <a:t>of</a:t>
            </a:r>
            <a:r>
              <a:rPr lang="es-ES_tradnl" sz="2800" i="1" dirty="0"/>
              <a:t> </a:t>
            </a:r>
            <a:r>
              <a:rPr lang="es-ES_tradnl" sz="2800" i="1" dirty="0" err="1"/>
              <a:t>interventions</a:t>
            </a:r>
            <a:r>
              <a:rPr lang="es-ES_tradnl" sz="2800" i="1" dirty="0"/>
              <a:t> </a:t>
            </a:r>
            <a:r>
              <a:rPr lang="es-ES_tradnl" sz="2800" i="1" dirty="0" err="1"/>
              <a:t>that</a:t>
            </a:r>
            <a:r>
              <a:rPr lang="es-ES_tradnl" sz="2800" i="1" dirty="0"/>
              <a:t> </a:t>
            </a:r>
            <a:r>
              <a:rPr lang="es-ES_tradnl" sz="2800" i="1" dirty="0" err="1"/>
              <a:t>address</a:t>
            </a:r>
            <a:r>
              <a:rPr lang="es-ES_tradnl" sz="2800" i="1" dirty="0"/>
              <a:t> </a:t>
            </a:r>
            <a:r>
              <a:rPr lang="es-ES_tradnl" sz="2800" i="1" dirty="0" err="1"/>
              <a:t>the</a:t>
            </a:r>
            <a:r>
              <a:rPr lang="es-ES_tradnl" sz="2800" i="1" dirty="0"/>
              <a:t> </a:t>
            </a:r>
            <a:r>
              <a:rPr lang="es-ES_tradnl" sz="2800" i="1" dirty="0" err="1"/>
              <a:t>health</a:t>
            </a:r>
            <a:r>
              <a:rPr lang="es-ES_tradnl" sz="2800" i="1" dirty="0"/>
              <a:t> and social </a:t>
            </a:r>
            <a:r>
              <a:rPr lang="es-ES_tradnl" sz="2800" i="1" dirty="0" err="1"/>
              <a:t>needs</a:t>
            </a:r>
            <a:r>
              <a:rPr lang="es-ES_tradnl" sz="2800" i="1" dirty="0"/>
              <a:t> </a:t>
            </a:r>
            <a:r>
              <a:rPr lang="es-ES_tradnl" sz="2800" i="1" dirty="0" err="1"/>
              <a:t>of</a:t>
            </a:r>
            <a:r>
              <a:rPr lang="es-ES_tradnl" sz="2800" i="1" dirty="0"/>
              <a:t> </a:t>
            </a:r>
            <a:r>
              <a:rPr lang="es-ES_tradnl" sz="2800" i="1" dirty="0" err="1"/>
              <a:t>child</a:t>
            </a:r>
            <a:r>
              <a:rPr lang="es-ES_tradnl" sz="2800" i="1" dirty="0"/>
              <a:t> brides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94E85CE2-530D-4301-8F9A-16DE41D5B5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70542" y="3838656"/>
            <a:ext cx="6077787" cy="45444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dirty="0"/>
              <a:t>Shatha </a:t>
            </a:r>
            <a:r>
              <a:rPr lang="en-US" dirty="0" err="1"/>
              <a:t>Elnakib</a:t>
            </a:r>
            <a:r>
              <a:rPr lang="en-US" dirty="0"/>
              <a:t> on behalf of Ahmed Kassem Ali, Kate </a:t>
            </a:r>
            <a:r>
              <a:rPr lang="en-US" dirty="0" err="1"/>
              <a:t>Mieth</a:t>
            </a:r>
            <a:r>
              <a:rPr lang="en-US" dirty="0"/>
              <a:t>, and Venkatraman Chandra-</a:t>
            </a:r>
            <a:r>
              <a:rPr lang="en-US" dirty="0" err="1"/>
              <a:t>Mouli</a:t>
            </a:r>
            <a:r>
              <a:rPr lang="en-US" dirty="0"/>
              <a:t> 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E25103-9E55-10E5-BED1-52AD80ED2AC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3568" y="368462"/>
            <a:ext cx="2351584" cy="850682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1600" dirty="0"/>
              <a:t>December 6</a:t>
            </a:r>
            <a:r>
              <a:rPr lang="en-US" sz="1600" baseline="30000" dirty="0"/>
              <a:t>th</a:t>
            </a:r>
            <a:r>
              <a:rPr lang="en-US" sz="1600" dirty="0"/>
              <a:t> 2022</a:t>
            </a:r>
          </a:p>
          <a:p>
            <a:r>
              <a:rPr lang="en-US" sz="1600" dirty="0"/>
              <a:t>CRANK Global Convening</a:t>
            </a:r>
          </a:p>
          <a:p>
            <a:endParaRPr lang="en-US" sz="1600" dirty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62771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111FD-9D3C-0E40-D50C-078BFBD9B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387" y="446608"/>
            <a:ext cx="10515600" cy="902360"/>
          </a:xfrm>
          <a:solidFill>
            <a:schemeClr val="accent2"/>
          </a:solidFill>
        </p:spPr>
        <p:txBody>
          <a:bodyPr/>
          <a:lstStyle/>
          <a:p>
            <a:r>
              <a:rPr lang="en-US" dirty="0"/>
              <a:t>Preliminary findings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408DE7-0300-E1BB-EE7F-0BAB8B2E87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8369" y="1475714"/>
            <a:ext cx="7759574" cy="47284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1. Health-focused interventions predominate the evidence base</a:t>
            </a:r>
          </a:p>
          <a:p>
            <a:pPr lvl="1"/>
            <a:r>
              <a:rPr lang="en-US" dirty="0"/>
              <a:t>SRH outcomes most commonly investigated</a:t>
            </a:r>
          </a:p>
          <a:p>
            <a:pPr lvl="1"/>
            <a:r>
              <a:rPr lang="en-US" dirty="0"/>
              <a:t>Less attention to nutrition and mental health outcomes</a:t>
            </a:r>
          </a:p>
          <a:p>
            <a:pPr marL="0" indent="0">
              <a:buNone/>
            </a:pPr>
            <a:r>
              <a:rPr lang="en-US" dirty="0"/>
              <a:t>2. Fewer interventions address social and economic outcomes.</a:t>
            </a:r>
          </a:p>
          <a:p>
            <a:pPr lvl="1"/>
            <a:r>
              <a:rPr lang="en-US" dirty="0"/>
              <a:t>Dearth of interventions that address the needs of divorced girls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3549D8C-80EC-FAF6-2CBD-BB8AAB4EA928}"/>
              </a:ext>
            </a:extLst>
          </p:cNvPr>
          <p:cNvSpPr/>
          <p:nvPr/>
        </p:nvSpPr>
        <p:spPr>
          <a:xfrm>
            <a:off x="770387" y="1613143"/>
            <a:ext cx="2857500" cy="24288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libri Light" panose="020F0302020204030204" pitchFamily="34" charset="0"/>
                <a:ea typeface="Calibri" panose="020F0502020204030204" pitchFamily="34" charset="0"/>
              </a:rPr>
              <a:t>Most common outcomes: </a:t>
            </a:r>
          </a:p>
          <a:p>
            <a:pPr algn="ctr"/>
            <a:r>
              <a:rPr lang="en-US" sz="1400" dirty="0">
                <a:latin typeface="Calibri Light" panose="020F0302020204030204" pitchFamily="34" charset="0"/>
                <a:ea typeface="Calibri" panose="020F0502020204030204" pitchFamily="34" charset="0"/>
              </a:rPr>
              <a:t>Contraceptive use </a:t>
            </a:r>
          </a:p>
          <a:p>
            <a:pPr algn="ctr"/>
            <a:r>
              <a:rPr lang="en-US" sz="1400" dirty="0">
                <a:latin typeface="Calibri Light" panose="020F0302020204030204" pitchFamily="34" charset="0"/>
                <a:ea typeface="Calibri" panose="020F0502020204030204" pitchFamily="34" charset="0"/>
              </a:rPr>
              <a:t>Delaying first birth </a:t>
            </a:r>
          </a:p>
          <a:p>
            <a:pPr algn="ctr"/>
            <a:r>
              <a:rPr lang="en-US" sz="1400" dirty="0">
                <a:latin typeface="Calibri Light" panose="020F0302020204030204" pitchFamily="34" charset="0"/>
                <a:ea typeface="Calibri" panose="020F0502020204030204" pitchFamily="34" charset="0"/>
              </a:rPr>
              <a:t>Health spacing </a:t>
            </a:r>
          </a:p>
          <a:p>
            <a:pPr algn="ctr"/>
            <a:r>
              <a:rPr lang="en-US" sz="1400" dirty="0">
                <a:latin typeface="Calibri Light" panose="020F0302020204030204" pitchFamily="34" charset="0"/>
                <a:ea typeface="Calibri" panose="020F0502020204030204" pitchFamily="34" charset="0"/>
              </a:rPr>
              <a:t>Utilization of SRH services</a:t>
            </a:r>
          </a:p>
          <a:p>
            <a:pPr algn="ctr"/>
            <a:r>
              <a:rPr lang="en-US" sz="1400" dirty="0">
                <a:latin typeface="Calibri Light" panose="020F0302020204030204" pitchFamily="34" charset="0"/>
                <a:ea typeface="Calibri" panose="020F0502020204030204" pitchFamily="34" charset="0"/>
              </a:rPr>
              <a:t>Utilization of prenatal, delivery and postnatal services</a:t>
            </a:r>
          </a:p>
          <a:p>
            <a:pPr algn="ctr"/>
            <a:r>
              <a:rPr lang="en-US" sz="1400" dirty="0"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HIV and STI prevention and management and sexual health</a:t>
            </a:r>
          </a:p>
          <a:p>
            <a:pPr algn="ctr"/>
            <a:endParaRPr lang="en-US" sz="1400" dirty="0">
              <a:effectLst/>
              <a:latin typeface="Calibri Light" panose="020F03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A4B35D3-E688-BF68-5AA5-598DFF0E1B73}"/>
              </a:ext>
            </a:extLst>
          </p:cNvPr>
          <p:cNvSpPr txBox="1"/>
          <p:nvPr/>
        </p:nvSpPr>
        <p:spPr>
          <a:xfrm>
            <a:off x="770387" y="4099962"/>
            <a:ext cx="2857500" cy="1200329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sz="1800" dirty="0"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Few interventions address nutrition and mental health outcomes</a:t>
            </a:r>
            <a:endParaRPr lang="en-US" sz="1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98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91F32EBA-ED97-466E-8CFA-8382584155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2111FD-9D3C-0E40-D50C-078BFBD9B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199" y="851517"/>
            <a:ext cx="4545171" cy="1461778"/>
          </a:xfrm>
          <a:solidFill>
            <a:schemeClr val="accent2"/>
          </a:solidFill>
        </p:spPr>
        <p:txBody>
          <a:bodyPr>
            <a:normAutofit/>
          </a:bodyPr>
          <a:lstStyle/>
          <a:p>
            <a:r>
              <a:rPr lang="en-US" sz="4000" dirty="0"/>
              <a:t>Preliminary findings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408DE7-0300-E1BB-EE7F-0BAB8B2E87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5200" y="2470248"/>
            <a:ext cx="4222436" cy="35362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3. Media-based and technology-based interventions show promise but limited in number</a:t>
            </a:r>
          </a:p>
          <a:p>
            <a:pPr marL="0" indent="0">
              <a:buNone/>
            </a:pPr>
            <a:r>
              <a:rPr lang="en-US" sz="2000" dirty="0"/>
              <a:t>4. Increasingly more interventions in recent years targeting men and boys</a:t>
            </a:r>
          </a:p>
          <a:p>
            <a:pPr marL="0" indent="0">
              <a:buNone/>
            </a:pPr>
            <a:r>
              <a:rPr lang="en-US" sz="2000" dirty="0"/>
              <a:t>5. In terms of evaluation of interventions, more evaluations with rigorous designs, large sample sizes, and longer-term follow up are needed.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62A38935-BB53-4DF7-A56E-48DD25B685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10370" y="851518"/>
            <a:ext cx="6184806" cy="5154967"/>
          </a:xfrm>
          <a:custGeom>
            <a:avLst/>
            <a:gdLst>
              <a:gd name="connsiteX0" fmla="*/ 363179 w 6184806"/>
              <a:gd name="connsiteY0" fmla="*/ 3125191 h 5154967"/>
              <a:gd name="connsiteX1" fmla="*/ 898270 w 6184806"/>
              <a:gd name="connsiteY1" fmla="*/ 3125191 h 5154967"/>
              <a:gd name="connsiteX2" fmla="*/ 980326 w 6184806"/>
              <a:gd name="connsiteY2" fmla="*/ 3173551 h 5154967"/>
              <a:gd name="connsiteX3" fmla="*/ 1248448 w 6184806"/>
              <a:gd name="connsiteY3" fmla="*/ 3635277 h 5154967"/>
              <a:gd name="connsiteX4" fmla="*/ 1248448 w 6184806"/>
              <a:gd name="connsiteY4" fmla="*/ 3729695 h 5154967"/>
              <a:gd name="connsiteX5" fmla="*/ 980326 w 6184806"/>
              <a:gd name="connsiteY5" fmla="*/ 4191421 h 5154967"/>
              <a:gd name="connsiteX6" fmla="*/ 898270 w 6184806"/>
              <a:gd name="connsiteY6" fmla="*/ 4239781 h 5154967"/>
              <a:gd name="connsiteX7" fmla="*/ 363179 w 6184806"/>
              <a:gd name="connsiteY7" fmla="*/ 4239781 h 5154967"/>
              <a:gd name="connsiteX8" fmla="*/ 279969 w 6184806"/>
              <a:gd name="connsiteY8" fmla="*/ 4191421 h 5154967"/>
              <a:gd name="connsiteX9" fmla="*/ 13002 w 6184806"/>
              <a:gd name="connsiteY9" fmla="*/ 3729695 h 5154967"/>
              <a:gd name="connsiteX10" fmla="*/ 13002 w 6184806"/>
              <a:gd name="connsiteY10" fmla="*/ 3635277 h 5154967"/>
              <a:gd name="connsiteX11" fmla="*/ 279969 w 6184806"/>
              <a:gd name="connsiteY11" fmla="*/ 3173551 h 5154967"/>
              <a:gd name="connsiteX12" fmla="*/ 363179 w 6184806"/>
              <a:gd name="connsiteY12" fmla="*/ 3125191 h 5154967"/>
              <a:gd name="connsiteX13" fmla="*/ 2489721 w 6184806"/>
              <a:gd name="connsiteY13" fmla="*/ 570035 h 5154967"/>
              <a:gd name="connsiteX14" fmla="*/ 2764862 w 6184806"/>
              <a:gd name="connsiteY14" fmla="*/ 570035 h 5154967"/>
              <a:gd name="connsiteX15" fmla="*/ 2796959 w 6184806"/>
              <a:gd name="connsiteY15" fmla="*/ 570035 h 5154967"/>
              <a:gd name="connsiteX16" fmla="*/ 2827587 w 6184806"/>
              <a:gd name="connsiteY16" fmla="*/ 622777 h 5154967"/>
              <a:gd name="connsiteX17" fmla="*/ 2977604 w 6184806"/>
              <a:gd name="connsiteY17" fmla="*/ 881117 h 5154967"/>
              <a:gd name="connsiteX18" fmla="*/ 2977604 w 6184806"/>
              <a:gd name="connsiteY18" fmla="*/ 1025720 h 5154967"/>
              <a:gd name="connsiteX19" fmla="*/ 2566968 w 6184806"/>
              <a:gd name="connsiteY19" fmla="*/ 1732863 h 5154967"/>
              <a:gd name="connsiteX20" fmla="*/ 2441299 w 6184806"/>
              <a:gd name="connsiteY20" fmla="*/ 1806927 h 5154967"/>
              <a:gd name="connsiteX21" fmla="*/ 1621798 w 6184806"/>
              <a:gd name="connsiteY21" fmla="*/ 1806927 h 5154967"/>
              <a:gd name="connsiteX22" fmla="*/ 1583218 w 6184806"/>
              <a:gd name="connsiteY22" fmla="*/ 1801802 h 5154967"/>
              <a:gd name="connsiteX23" fmla="*/ 1556683 w 6184806"/>
              <a:gd name="connsiteY23" fmla="*/ 1790677 h 5154967"/>
              <a:gd name="connsiteX24" fmla="*/ 1572899 w 6184806"/>
              <a:gd name="connsiteY24" fmla="*/ 1762631 h 5154967"/>
              <a:gd name="connsiteX25" fmla="*/ 2147429 w 6184806"/>
              <a:gd name="connsiteY25" fmla="*/ 768968 h 5154967"/>
              <a:gd name="connsiteX26" fmla="*/ 2489721 w 6184806"/>
              <a:gd name="connsiteY26" fmla="*/ 570035 h 5154967"/>
              <a:gd name="connsiteX27" fmla="*/ 1573268 w 6184806"/>
              <a:gd name="connsiteY27" fmla="*/ 0 h 5154967"/>
              <a:gd name="connsiteX28" fmla="*/ 2497662 w 6184806"/>
              <a:gd name="connsiteY28" fmla="*/ 0 h 5154967"/>
              <a:gd name="connsiteX29" fmla="*/ 2639415 w 6184806"/>
              <a:gd name="connsiteY29" fmla="*/ 83546 h 5154967"/>
              <a:gd name="connsiteX30" fmla="*/ 2887862 w 6184806"/>
              <a:gd name="connsiteY30" fmla="*/ 511387 h 5154967"/>
              <a:gd name="connsiteX31" fmla="*/ 2915928 w 6184806"/>
              <a:gd name="connsiteY31" fmla="*/ 559720 h 5154967"/>
              <a:gd name="connsiteX32" fmla="*/ 2893844 w 6184806"/>
              <a:gd name="connsiteY32" fmla="*/ 559720 h 5154967"/>
              <a:gd name="connsiteX33" fmla="*/ 2789466 w 6184806"/>
              <a:gd name="connsiteY33" fmla="*/ 559720 h 5154967"/>
              <a:gd name="connsiteX34" fmla="*/ 2744122 w 6184806"/>
              <a:gd name="connsiteY34" fmla="*/ 481634 h 5154967"/>
              <a:gd name="connsiteX35" fmla="*/ 2570885 w 6184806"/>
              <a:gd name="connsiteY35" fmla="*/ 183309 h 5154967"/>
              <a:gd name="connsiteX36" fmla="*/ 2445216 w 6184806"/>
              <a:gd name="connsiteY36" fmla="*/ 109244 h 5154967"/>
              <a:gd name="connsiteX37" fmla="*/ 1625714 w 6184806"/>
              <a:gd name="connsiteY37" fmla="*/ 109244 h 5154967"/>
              <a:gd name="connsiteX38" fmla="*/ 1498276 w 6184806"/>
              <a:gd name="connsiteY38" fmla="*/ 183309 h 5154967"/>
              <a:gd name="connsiteX39" fmla="*/ 1089410 w 6184806"/>
              <a:gd name="connsiteY39" fmla="*/ 890450 h 5154967"/>
              <a:gd name="connsiteX40" fmla="*/ 1089410 w 6184806"/>
              <a:gd name="connsiteY40" fmla="*/ 1035054 h 5154967"/>
              <a:gd name="connsiteX41" fmla="*/ 1498276 w 6184806"/>
              <a:gd name="connsiteY41" fmla="*/ 1742196 h 5154967"/>
              <a:gd name="connsiteX42" fmla="*/ 1552039 w 6184806"/>
              <a:gd name="connsiteY42" fmla="*/ 1796421 h 5154967"/>
              <a:gd name="connsiteX43" fmla="*/ 1558260 w 6184806"/>
              <a:gd name="connsiteY43" fmla="*/ 1799029 h 5154967"/>
              <a:gd name="connsiteX44" fmla="*/ 1524911 w 6184806"/>
              <a:gd name="connsiteY44" fmla="*/ 1856707 h 5154967"/>
              <a:gd name="connsiteX45" fmla="*/ 1500108 w 6184806"/>
              <a:gd name="connsiteY45" fmla="*/ 1899604 h 5154967"/>
              <a:gd name="connsiteX46" fmla="*/ 1525834 w 6184806"/>
              <a:gd name="connsiteY46" fmla="*/ 1910390 h 5154967"/>
              <a:gd name="connsiteX47" fmla="*/ 1569352 w 6184806"/>
              <a:gd name="connsiteY47" fmla="*/ 1916170 h 5154967"/>
              <a:gd name="connsiteX48" fmla="*/ 2493745 w 6184806"/>
              <a:gd name="connsiteY48" fmla="*/ 1916170 h 5154967"/>
              <a:gd name="connsiteX49" fmla="*/ 2635498 w 6184806"/>
              <a:gd name="connsiteY49" fmla="*/ 1832627 h 5154967"/>
              <a:gd name="connsiteX50" fmla="*/ 3098693 w 6184806"/>
              <a:gd name="connsiteY50" fmla="*/ 1034974 h 5154967"/>
              <a:gd name="connsiteX51" fmla="*/ 3098693 w 6184806"/>
              <a:gd name="connsiteY51" fmla="*/ 871863 h 5154967"/>
              <a:gd name="connsiteX52" fmla="*/ 2945803 w 6184806"/>
              <a:gd name="connsiteY52" fmla="*/ 608576 h 5154967"/>
              <a:gd name="connsiteX53" fmla="*/ 2923422 w 6184806"/>
              <a:gd name="connsiteY53" fmla="*/ 570035 h 5154967"/>
              <a:gd name="connsiteX54" fmla="*/ 3027104 w 6184806"/>
              <a:gd name="connsiteY54" fmla="*/ 570035 h 5154967"/>
              <a:gd name="connsiteX55" fmla="*/ 4690846 w 6184806"/>
              <a:gd name="connsiteY55" fmla="*/ 570035 h 5154967"/>
              <a:gd name="connsiteX56" fmla="*/ 5028384 w 6184806"/>
              <a:gd name="connsiteY56" fmla="*/ 768968 h 5154967"/>
              <a:gd name="connsiteX57" fmla="*/ 6131323 w 6184806"/>
              <a:gd name="connsiteY57" fmla="*/ 2668304 h 5154967"/>
              <a:gd name="connsiteX58" fmla="*/ 6131323 w 6184806"/>
              <a:gd name="connsiteY58" fmla="*/ 3056698 h 5154967"/>
              <a:gd name="connsiteX59" fmla="*/ 5028384 w 6184806"/>
              <a:gd name="connsiteY59" fmla="*/ 4956035 h 5154967"/>
              <a:gd name="connsiteX60" fmla="*/ 4690846 w 6184806"/>
              <a:gd name="connsiteY60" fmla="*/ 5154967 h 5154967"/>
              <a:gd name="connsiteX61" fmla="*/ 2489721 w 6184806"/>
              <a:gd name="connsiteY61" fmla="*/ 5154967 h 5154967"/>
              <a:gd name="connsiteX62" fmla="*/ 2147429 w 6184806"/>
              <a:gd name="connsiteY62" fmla="*/ 4956035 h 5154967"/>
              <a:gd name="connsiteX63" fmla="*/ 1049243 w 6184806"/>
              <a:gd name="connsiteY63" fmla="*/ 3056698 h 5154967"/>
              <a:gd name="connsiteX64" fmla="*/ 1049243 w 6184806"/>
              <a:gd name="connsiteY64" fmla="*/ 2668304 h 5154967"/>
              <a:gd name="connsiteX65" fmla="*/ 1457007 w 6184806"/>
              <a:gd name="connsiteY65" fmla="*/ 1963067 h 5154967"/>
              <a:gd name="connsiteX66" fmla="*/ 1491373 w 6184806"/>
              <a:gd name="connsiteY66" fmla="*/ 1903634 h 5154967"/>
              <a:gd name="connsiteX67" fmla="*/ 1490164 w 6184806"/>
              <a:gd name="connsiteY67" fmla="*/ 1903127 h 5154967"/>
              <a:gd name="connsiteX68" fmla="*/ 1429519 w 6184806"/>
              <a:gd name="connsiteY68" fmla="*/ 1841960 h 5154967"/>
              <a:gd name="connsiteX69" fmla="*/ 968320 w 6184806"/>
              <a:gd name="connsiteY69" fmla="*/ 1044307 h 5154967"/>
              <a:gd name="connsiteX70" fmla="*/ 968320 w 6184806"/>
              <a:gd name="connsiteY70" fmla="*/ 881196 h 5154967"/>
              <a:gd name="connsiteX71" fmla="*/ 1429519 w 6184806"/>
              <a:gd name="connsiteY71" fmla="*/ 83546 h 5154967"/>
              <a:gd name="connsiteX72" fmla="*/ 1573268 w 6184806"/>
              <a:gd name="connsiteY72" fmla="*/ 0 h 5154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6184806" h="5154967">
                <a:moveTo>
                  <a:pt x="363179" y="3125191"/>
                </a:moveTo>
                <a:cubicBezTo>
                  <a:pt x="363179" y="3125191"/>
                  <a:pt x="363179" y="3125191"/>
                  <a:pt x="898270" y="3125191"/>
                </a:cubicBezTo>
                <a:cubicBezTo>
                  <a:pt x="931786" y="3125191"/>
                  <a:pt x="964145" y="3143614"/>
                  <a:pt x="980326" y="3173551"/>
                </a:cubicBezTo>
                <a:cubicBezTo>
                  <a:pt x="980326" y="3173551"/>
                  <a:pt x="980326" y="3173551"/>
                  <a:pt x="1248448" y="3635277"/>
                </a:cubicBezTo>
                <a:cubicBezTo>
                  <a:pt x="1265784" y="3664063"/>
                  <a:pt x="1265784" y="3700909"/>
                  <a:pt x="1248448" y="3729695"/>
                </a:cubicBezTo>
                <a:cubicBezTo>
                  <a:pt x="1248448" y="3729695"/>
                  <a:pt x="1248448" y="3729695"/>
                  <a:pt x="980326" y="4191421"/>
                </a:cubicBezTo>
                <a:cubicBezTo>
                  <a:pt x="964145" y="4221358"/>
                  <a:pt x="931786" y="4239781"/>
                  <a:pt x="898270" y="4239781"/>
                </a:cubicBezTo>
                <a:cubicBezTo>
                  <a:pt x="898270" y="4239781"/>
                  <a:pt x="898270" y="4239781"/>
                  <a:pt x="363179" y="4239781"/>
                </a:cubicBezTo>
                <a:cubicBezTo>
                  <a:pt x="328508" y="4239781"/>
                  <a:pt x="297305" y="4221358"/>
                  <a:pt x="279969" y="4191421"/>
                </a:cubicBezTo>
                <a:cubicBezTo>
                  <a:pt x="279969" y="4191421"/>
                  <a:pt x="279969" y="4191421"/>
                  <a:pt x="13002" y="3729695"/>
                </a:cubicBezTo>
                <a:cubicBezTo>
                  <a:pt x="-4334" y="3700909"/>
                  <a:pt x="-4334" y="3664063"/>
                  <a:pt x="13002" y="3635277"/>
                </a:cubicBezTo>
                <a:cubicBezTo>
                  <a:pt x="13002" y="3635277"/>
                  <a:pt x="13002" y="3635277"/>
                  <a:pt x="279969" y="3173551"/>
                </a:cubicBezTo>
                <a:cubicBezTo>
                  <a:pt x="297305" y="3143614"/>
                  <a:pt x="328508" y="3125191"/>
                  <a:pt x="363179" y="3125191"/>
                </a:cubicBezTo>
                <a:close/>
                <a:moveTo>
                  <a:pt x="2489721" y="570035"/>
                </a:moveTo>
                <a:cubicBezTo>
                  <a:pt x="2489721" y="570035"/>
                  <a:pt x="2489721" y="570035"/>
                  <a:pt x="2764862" y="570035"/>
                </a:cubicBezTo>
                <a:lnTo>
                  <a:pt x="2796959" y="570035"/>
                </a:lnTo>
                <a:lnTo>
                  <a:pt x="2827587" y="622777"/>
                </a:lnTo>
                <a:cubicBezTo>
                  <a:pt x="2870233" y="696217"/>
                  <a:pt x="2919858" y="781675"/>
                  <a:pt x="2977604" y="881117"/>
                </a:cubicBezTo>
                <a:cubicBezTo>
                  <a:pt x="3004153" y="925204"/>
                  <a:pt x="3004153" y="981634"/>
                  <a:pt x="2977604" y="1025720"/>
                </a:cubicBezTo>
                <a:cubicBezTo>
                  <a:pt x="2977604" y="1025720"/>
                  <a:pt x="2977604" y="1025720"/>
                  <a:pt x="2566968" y="1732863"/>
                </a:cubicBezTo>
                <a:cubicBezTo>
                  <a:pt x="2542188" y="1778712"/>
                  <a:pt x="2492629" y="1806927"/>
                  <a:pt x="2441299" y="1806927"/>
                </a:cubicBezTo>
                <a:cubicBezTo>
                  <a:pt x="2441299" y="1806927"/>
                  <a:pt x="2441299" y="1806927"/>
                  <a:pt x="1621798" y="1806927"/>
                </a:cubicBezTo>
                <a:cubicBezTo>
                  <a:pt x="1608523" y="1806927"/>
                  <a:pt x="1595580" y="1805163"/>
                  <a:pt x="1583218" y="1801802"/>
                </a:cubicBezTo>
                <a:lnTo>
                  <a:pt x="1556683" y="1790677"/>
                </a:lnTo>
                <a:lnTo>
                  <a:pt x="1572899" y="1762631"/>
                </a:lnTo>
                <a:cubicBezTo>
                  <a:pt x="1719523" y="1509042"/>
                  <a:pt x="1907201" y="1184448"/>
                  <a:pt x="2147429" y="768968"/>
                </a:cubicBezTo>
                <a:cubicBezTo>
                  <a:pt x="2218739" y="645819"/>
                  <a:pt x="2347099" y="570035"/>
                  <a:pt x="2489721" y="570035"/>
                </a:cubicBezTo>
                <a:close/>
                <a:moveTo>
                  <a:pt x="1573268" y="0"/>
                </a:moveTo>
                <a:cubicBezTo>
                  <a:pt x="1573268" y="0"/>
                  <a:pt x="1573268" y="0"/>
                  <a:pt x="2497662" y="0"/>
                </a:cubicBezTo>
                <a:cubicBezTo>
                  <a:pt x="2555561" y="0"/>
                  <a:pt x="2611463" y="31828"/>
                  <a:pt x="2639415" y="83546"/>
                </a:cubicBezTo>
                <a:cubicBezTo>
                  <a:pt x="2639415" y="83546"/>
                  <a:pt x="2639415" y="83546"/>
                  <a:pt x="2887862" y="511387"/>
                </a:cubicBezTo>
                <a:lnTo>
                  <a:pt x="2915928" y="559720"/>
                </a:lnTo>
                <a:lnTo>
                  <a:pt x="2893844" y="559720"/>
                </a:lnTo>
                <a:lnTo>
                  <a:pt x="2789466" y="559720"/>
                </a:lnTo>
                <a:lnTo>
                  <a:pt x="2744122" y="481634"/>
                </a:lnTo>
                <a:cubicBezTo>
                  <a:pt x="2570885" y="183309"/>
                  <a:pt x="2570885" y="183309"/>
                  <a:pt x="2570885" y="183309"/>
                </a:cubicBezTo>
                <a:cubicBezTo>
                  <a:pt x="2546104" y="137459"/>
                  <a:pt x="2496545" y="109244"/>
                  <a:pt x="2445216" y="109244"/>
                </a:cubicBezTo>
                <a:cubicBezTo>
                  <a:pt x="1625714" y="109244"/>
                  <a:pt x="1625714" y="109244"/>
                  <a:pt x="1625714" y="109244"/>
                </a:cubicBezTo>
                <a:cubicBezTo>
                  <a:pt x="1572615" y="109244"/>
                  <a:pt x="1524825" y="137459"/>
                  <a:pt x="1498276" y="183309"/>
                </a:cubicBezTo>
                <a:cubicBezTo>
                  <a:pt x="1089410" y="890450"/>
                  <a:pt x="1089410" y="890450"/>
                  <a:pt x="1089410" y="890450"/>
                </a:cubicBezTo>
                <a:cubicBezTo>
                  <a:pt x="1062860" y="934537"/>
                  <a:pt x="1062860" y="990968"/>
                  <a:pt x="1089410" y="1035054"/>
                </a:cubicBezTo>
                <a:cubicBezTo>
                  <a:pt x="1498276" y="1742196"/>
                  <a:pt x="1498276" y="1742196"/>
                  <a:pt x="1498276" y="1742196"/>
                </a:cubicBezTo>
                <a:cubicBezTo>
                  <a:pt x="1511551" y="1765121"/>
                  <a:pt x="1530135" y="1783637"/>
                  <a:pt x="1552039" y="1796421"/>
                </a:cubicBezTo>
                <a:lnTo>
                  <a:pt x="1558260" y="1799029"/>
                </a:lnTo>
                <a:lnTo>
                  <a:pt x="1524911" y="1856707"/>
                </a:lnTo>
                <a:lnTo>
                  <a:pt x="1500108" y="1899604"/>
                </a:lnTo>
                <a:lnTo>
                  <a:pt x="1525834" y="1910390"/>
                </a:lnTo>
                <a:cubicBezTo>
                  <a:pt x="1539779" y="1914181"/>
                  <a:pt x="1554378" y="1916170"/>
                  <a:pt x="1569352" y="1916170"/>
                </a:cubicBezTo>
                <a:cubicBezTo>
                  <a:pt x="2493745" y="1916170"/>
                  <a:pt x="2493745" y="1916170"/>
                  <a:pt x="2493745" y="1916170"/>
                </a:cubicBezTo>
                <a:cubicBezTo>
                  <a:pt x="2551645" y="1916170"/>
                  <a:pt x="2607546" y="1884345"/>
                  <a:pt x="2635498" y="1832627"/>
                </a:cubicBezTo>
                <a:cubicBezTo>
                  <a:pt x="3098693" y="1034974"/>
                  <a:pt x="3098693" y="1034974"/>
                  <a:pt x="3098693" y="1034974"/>
                </a:cubicBezTo>
                <a:cubicBezTo>
                  <a:pt x="3128641" y="985246"/>
                  <a:pt x="3128641" y="921593"/>
                  <a:pt x="3098693" y="871863"/>
                </a:cubicBezTo>
                <a:cubicBezTo>
                  <a:pt x="3040794" y="772157"/>
                  <a:pt x="2990132" y="684914"/>
                  <a:pt x="2945803" y="608576"/>
                </a:cubicBezTo>
                <a:lnTo>
                  <a:pt x="2923422" y="570035"/>
                </a:lnTo>
                <a:lnTo>
                  <a:pt x="3027104" y="570035"/>
                </a:lnTo>
                <a:cubicBezTo>
                  <a:pt x="3349535" y="570035"/>
                  <a:pt x="3865424" y="570035"/>
                  <a:pt x="4690846" y="570035"/>
                </a:cubicBezTo>
                <a:cubicBezTo>
                  <a:pt x="4828714" y="570035"/>
                  <a:pt x="4961827" y="645819"/>
                  <a:pt x="5028384" y="768968"/>
                </a:cubicBezTo>
                <a:cubicBezTo>
                  <a:pt x="5028384" y="768968"/>
                  <a:pt x="5028384" y="768968"/>
                  <a:pt x="6131323" y="2668304"/>
                </a:cubicBezTo>
                <a:cubicBezTo>
                  <a:pt x="6202634" y="2786717"/>
                  <a:pt x="6202634" y="2938285"/>
                  <a:pt x="6131323" y="3056698"/>
                </a:cubicBezTo>
                <a:cubicBezTo>
                  <a:pt x="6131323" y="3056698"/>
                  <a:pt x="6131323" y="3056698"/>
                  <a:pt x="5028384" y="4956035"/>
                </a:cubicBezTo>
                <a:cubicBezTo>
                  <a:pt x="4961827" y="5079184"/>
                  <a:pt x="4828714" y="5154967"/>
                  <a:pt x="4690846" y="5154967"/>
                </a:cubicBezTo>
                <a:cubicBezTo>
                  <a:pt x="4690846" y="5154967"/>
                  <a:pt x="4690846" y="5154967"/>
                  <a:pt x="2489721" y="5154967"/>
                </a:cubicBezTo>
                <a:cubicBezTo>
                  <a:pt x="2347099" y="5154967"/>
                  <a:pt x="2218739" y="5079184"/>
                  <a:pt x="2147429" y="4956035"/>
                </a:cubicBezTo>
                <a:cubicBezTo>
                  <a:pt x="2147429" y="4956035"/>
                  <a:pt x="2147429" y="4956035"/>
                  <a:pt x="1049243" y="3056698"/>
                </a:cubicBezTo>
                <a:cubicBezTo>
                  <a:pt x="977932" y="2938285"/>
                  <a:pt x="977932" y="2786717"/>
                  <a:pt x="1049243" y="2668304"/>
                </a:cubicBezTo>
                <a:cubicBezTo>
                  <a:pt x="1049243" y="2668304"/>
                  <a:pt x="1049243" y="2668304"/>
                  <a:pt x="1457007" y="1963067"/>
                </a:cubicBezTo>
                <a:lnTo>
                  <a:pt x="1491373" y="1903634"/>
                </a:lnTo>
                <a:lnTo>
                  <a:pt x="1490164" y="1903127"/>
                </a:lnTo>
                <a:cubicBezTo>
                  <a:pt x="1465456" y="1888705"/>
                  <a:pt x="1444493" y="1867820"/>
                  <a:pt x="1429519" y="1841960"/>
                </a:cubicBezTo>
                <a:cubicBezTo>
                  <a:pt x="1429519" y="1841960"/>
                  <a:pt x="1429519" y="1841960"/>
                  <a:pt x="968320" y="1044307"/>
                </a:cubicBezTo>
                <a:cubicBezTo>
                  <a:pt x="938371" y="994579"/>
                  <a:pt x="938371" y="930926"/>
                  <a:pt x="968320" y="881196"/>
                </a:cubicBezTo>
                <a:cubicBezTo>
                  <a:pt x="968320" y="881196"/>
                  <a:pt x="968320" y="881196"/>
                  <a:pt x="1429519" y="83546"/>
                </a:cubicBezTo>
                <a:cubicBezTo>
                  <a:pt x="1459466" y="31828"/>
                  <a:pt x="1513373" y="0"/>
                  <a:pt x="1573268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Graphic 6" descr="Online Network with solid fill">
            <a:extLst>
              <a:ext uri="{FF2B5EF4-FFF2-40B4-BE49-F238E27FC236}">
                <a16:creationId xmlns:a16="http://schemas.microsoft.com/office/drawing/2014/main" id="{4305C31F-4D55-BB29-8D32-3FE273A8D1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535330" y="2105470"/>
            <a:ext cx="3217333" cy="3217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42526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BC617633D9DA1429FD18118B9918E27" ma:contentTypeVersion="17" ma:contentTypeDescription="Create a new document." ma:contentTypeScope="" ma:versionID="8385da5c039aa5cb581c6b48a956774e">
  <xsd:schema xmlns:xsd="http://www.w3.org/2001/XMLSchema" xmlns:xs="http://www.w3.org/2001/XMLSchema" xmlns:p="http://schemas.microsoft.com/office/2006/metadata/properties" xmlns:ns2="deb8fe03-0a70-457d-be20-bb98c727e22e" xmlns:ns3="375af5b2-8cea-45d5-b184-d6c522a311ad" targetNamespace="http://schemas.microsoft.com/office/2006/metadata/properties" ma:root="true" ma:fieldsID="e0f0042c10f867d66c9765bd21bf56ea" ns2:_="" ns3:_="">
    <xsd:import namespace="deb8fe03-0a70-457d-be20-bb98c727e22e"/>
    <xsd:import namespace="375af5b2-8cea-45d5-b184-d6c522a311a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b8fe03-0a70-457d-be20-bb98c727e2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eae0f924-55cd-4741-8fd0-29141ff024c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5af5b2-8cea-45d5-b184-d6c522a311ad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bce5c2b9-6574-42c6-8602-888743f17b97}" ma:internalName="TaxCatchAll" ma:showField="CatchAllData" ma:web="375af5b2-8cea-45d5-b184-d6c522a311a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C7291D7-4A99-4E3B-BC19-954AB4591EF9}"/>
</file>

<file path=customXml/itemProps2.xml><?xml version="1.0" encoding="utf-8"?>
<ds:datastoreItem xmlns:ds="http://schemas.openxmlformats.org/officeDocument/2006/customXml" ds:itemID="{6E2BA9F7-9153-43A3-B0BE-07ED0AA1DFB9}"/>
</file>

<file path=docProps/app.xml><?xml version="1.0" encoding="utf-8"?>
<Properties xmlns="http://schemas.openxmlformats.org/officeDocument/2006/extended-properties" xmlns:vt="http://schemas.openxmlformats.org/officeDocument/2006/docPropsVTypes">
  <TotalTime>2351</TotalTime>
  <Words>258</Words>
  <Application>Microsoft Office PowerPoint</Application>
  <PresentationFormat>Widescreen</PresentationFormat>
  <Paragraphs>36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Trebuchet MS</vt:lpstr>
      <vt:lpstr>URWPalladioL-Roma</vt:lpstr>
      <vt:lpstr>Office Theme</vt:lpstr>
      <vt:lpstr>Systematic scoping review of interventions that address the health and social needs of child brides</vt:lpstr>
      <vt:lpstr>Preliminary findings </vt:lpstr>
      <vt:lpstr>Preliminary findings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Systematic scoping review of interventions that address the health and social needs of child brides</dc:title>
  <dc:creator>Shatha El Nakib</dc:creator>
  <cp:lastModifiedBy>Shatha El Nakib</cp:lastModifiedBy>
  <cp:revision>46</cp:revision>
  <dcterms:created xsi:type="dcterms:W3CDTF">2022-12-01T16:36:59Z</dcterms:created>
  <dcterms:modified xsi:type="dcterms:W3CDTF">2022-12-05T03:46:36Z</dcterms:modified>
</cp:coreProperties>
</file>