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07840-CC4F-047D-DDD1-415C610BD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215DF-3B85-ACB7-3883-D63250341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B773-F6D0-1F87-68EF-7370AF15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28BBA-067C-F135-A2D4-0EEEE4E4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59FE3-3CB8-8F6D-55F6-4EA40976D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36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98780-B120-8EC6-9138-AD15890A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8649E-18BC-F628-4946-EE660C865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E2AB5-1524-E6B8-862D-744D8413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0BD66-904B-C5C7-9A17-E6EC9764A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C8668-E445-AE02-5C10-A601BC87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95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C8F51-9917-DD5A-A0A5-316F661CE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79795-4F59-5088-476F-668AB7583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805E5-6217-66ED-1312-C93CBBD4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5C8DF-56FB-FA14-767E-B837DA3A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30CA1-1C90-D3BD-DE47-4E98CB30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9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47BF-4C4D-3A1D-35BB-1EC462A5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FD586-A288-18A7-348A-F8C40AA3F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9E0B5-9934-2B93-9456-27B3EF3B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BB696-768B-D681-C5C1-0526B828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516CD-3E92-BE8A-1209-423C1838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14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60F83-E1B6-3734-7F77-9459DB080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6C7B7-F446-6E16-CF14-65A8AD350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DCBBE-A46F-2201-A953-C64166DC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192F2-4C58-A68C-2532-E34938DB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3C448-9D2F-1A3E-A40C-4F52C097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22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FD706-C93A-19E4-5E94-329F6338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841A1-94E6-7635-F5E8-B75646F87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366FE-16DE-2BF3-A577-217A0D976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EF1A4-4157-699B-441C-DB34B41F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A488D-8168-294D-FFE2-FFD21CB8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77E13-0421-DE93-401A-BDE8CF34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24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0259D-3EB4-8937-F89C-7DCA4F9A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B7743-AF9F-CBBF-9DF0-D7FF17905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D62FF-E63E-C254-E871-A939D1639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E7EC8E-CC53-6B4C-6C1D-80E18783E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CCDFA-3932-AFD1-D48B-E7C4C5677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58920-0746-99C3-21F2-4F0B4151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A7D624-4DE9-6681-9C61-3B4F452DA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EEF7D0-8A23-60B1-C6F1-AC6DF0EF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12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5150D-970E-F3B6-70F7-F499F5BE6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5942-F868-3476-137D-4F392D297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C191E-49C5-46C1-32C8-0EB8C918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93AE4-04A2-5D79-93A8-7D443BDC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54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F5347A-2E83-DEDA-412E-E44A3736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BC37E3-0738-E2A5-1A1C-B826C0F8B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F7200-8E4D-EA75-6244-5EABF7AB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F7B6-3B52-02FF-C049-534449F46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53560-8D71-E130-BF8F-3A9CB0E42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7F97C-0080-D58A-4E51-EE1F8A9F3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D4CCE-8F4E-CDFD-780E-F9A16E60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8749E-348C-C895-06E8-D63AD7AC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AC3F6-1118-781A-CF1F-81C1D148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3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7444-8A4C-DA21-995F-0D0D149D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F75347-2B27-2465-0184-969C8D940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0D37D-F25A-DE7E-50E4-677CA8144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964C6-EAF3-304E-6C42-28F3A885E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7976A-0505-2079-712C-C6B0450A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17854-9E24-8814-02F8-C03B0B8F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22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37E84-4A54-E121-5E44-C9FAAB7FC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F4975-2F4A-85BD-707F-1E9AFF73F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D08E8-F911-760F-9C4E-4AB6079AB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18571-0DB7-40B8-8C52-DA1FA1A99F42}" type="datetimeFigureOut">
              <a:rPr lang="fr-FR" smtClean="0"/>
              <a:t>02/12/2022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A3250-CCFB-4FB0-A625-58FC0E681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7D10C-4146-9EAA-267A-52B9CD470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78D9-7084-4157-9D15-A633E6673A9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1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3E28-F8F2-57F5-379E-B1BB13126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Her Choice alliance</a:t>
            </a:r>
            <a:endParaRPr lang="fr-FR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CFBA3-49FC-CF17-1B2A-D4A065CC1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3696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A community-led approach to combat child marriage </a:t>
            </a:r>
            <a:endParaRPr lang="fr-FR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B18CC6-4976-CECF-3996-89E8761DE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11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1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058A-3899-F751-F6D3-599DD044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12" y="365125"/>
            <a:ext cx="10505388" cy="1325563"/>
          </a:xfrm>
        </p:spPr>
        <p:txBody>
          <a:bodyPr/>
          <a:lstStyle/>
          <a:p>
            <a:pPr algn="ctr"/>
            <a:r>
              <a:rPr lang="en-US" b="1" dirty="0"/>
              <a:t>Research / Learning partnership and aims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6D49-55AF-80B9-5C81-AB24C7D64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848553"/>
          </a:xfrm>
        </p:spPr>
        <p:txBody>
          <a:bodyPr>
            <a:normAutofit/>
          </a:bodyPr>
          <a:lstStyle/>
          <a:p>
            <a:r>
              <a:rPr lang="en-US" dirty="0"/>
              <a:t>Alliance of four Netherlands-based organizations : </a:t>
            </a:r>
            <a:r>
              <a:rPr lang="en-US" sz="1600" dirty="0" err="1"/>
              <a:t>Stichting</a:t>
            </a:r>
            <a:r>
              <a:rPr lang="en-US" sz="1600" dirty="0"/>
              <a:t> </a:t>
            </a:r>
            <a:r>
              <a:rPr lang="en-US" sz="1600" dirty="0" err="1"/>
              <a:t>Kinderpostzegels</a:t>
            </a:r>
            <a:r>
              <a:rPr lang="en-US" sz="1600" dirty="0"/>
              <a:t> Nederland, The Hunger Project, International Child Development Initiatives (ICDI) and the </a:t>
            </a:r>
            <a:r>
              <a:rPr lang="en-US" sz="1600" b="1" dirty="0"/>
              <a:t>University of Amsterdam</a:t>
            </a:r>
          </a:p>
          <a:p>
            <a:r>
              <a:rPr lang="en-US" dirty="0"/>
              <a:t>With 27 local partner organizations to combat child marriage in ten countries, from 2016 to 2020: </a:t>
            </a:r>
            <a:r>
              <a:rPr lang="en-US" sz="1600" dirty="0"/>
              <a:t>Bangladesh, Benin, Burkina Faso, Ethiopia, Ghana, Mali, Nepal, Pakistan, Senegal and Uganda</a:t>
            </a:r>
          </a:p>
          <a:p>
            <a:r>
              <a:rPr lang="en-US" dirty="0"/>
              <a:t>In partnership with the Ministry of Foreign Affairs of the Netherlands</a:t>
            </a:r>
          </a:p>
          <a:p>
            <a:r>
              <a:rPr lang="fr-FR" dirty="0"/>
              <a:t>A </a:t>
            </a:r>
            <a:r>
              <a:rPr lang="fr-FR" b="1" dirty="0" err="1"/>
              <a:t>Holistic</a:t>
            </a:r>
            <a:r>
              <a:rPr lang="fr-FR" dirty="0"/>
              <a:t> </a:t>
            </a:r>
            <a:r>
              <a:rPr lang="fr-FR" dirty="0" err="1"/>
              <a:t>approach</a:t>
            </a:r>
            <a:r>
              <a:rPr lang="fr-FR" dirty="0"/>
              <a:t> </a:t>
            </a:r>
            <a:r>
              <a:rPr lang="en-US" dirty="0"/>
              <a:t>to address a complex phenomenon,</a:t>
            </a:r>
            <a:r>
              <a:rPr lang="fr-FR" dirty="0"/>
              <a:t> </a:t>
            </a:r>
            <a:r>
              <a:rPr lang="fr-FR" dirty="0" err="1"/>
              <a:t>built</a:t>
            </a:r>
            <a:r>
              <a:rPr lang="fr-FR" dirty="0"/>
              <a:t> on 7 </a:t>
            </a:r>
            <a:r>
              <a:rPr lang="fr-FR" b="1" dirty="0" err="1"/>
              <a:t>strategies</a:t>
            </a:r>
            <a:r>
              <a:rPr lang="fr-FR" dirty="0"/>
              <a:t>, </a:t>
            </a:r>
            <a:r>
              <a:rPr lang="fr-FR" dirty="0" err="1"/>
              <a:t>clustered</a:t>
            </a:r>
            <a:r>
              <a:rPr lang="fr-FR" dirty="0"/>
              <a:t> in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categories</a:t>
            </a:r>
            <a:r>
              <a:rPr lang="fr-FR" dirty="0"/>
              <a:t>: </a:t>
            </a:r>
            <a:r>
              <a:rPr lang="en-US" sz="2400" b="1" dirty="0"/>
              <a:t>Increasing girls’ control in decision-making</a:t>
            </a:r>
            <a:r>
              <a:rPr lang="en-US" sz="2400" dirty="0"/>
              <a:t> &amp; </a:t>
            </a:r>
            <a:r>
              <a:rPr lang="en-US" sz="2400" b="1" dirty="0"/>
              <a:t>Mobilizing relevant community actors</a:t>
            </a:r>
          </a:p>
          <a:p>
            <a:r>
              <a:rPr lang="en-US" dirty="0"/>
              <a:t>Strengthening of partner organizations &amp; long-term goal, PRIORITY of central learning strategies : </a:t>
            </a:r>
            <a:r>
              <a:rPr lang="en-US" sz="2400" dirty="0"/>
              <a:t>Learning and research (comparative and participatory research and </a:t>
            </a:r>
            <a:r>
              <a:rPr lang="en-US" sz="2400" b="1" dirty="0"/>
              <a:t>capacity building</a:t>
            </a:r>
            <a:r>
              <a:rPr lang="en-US" sz="2400" dirty="0"/>
              <a:t>)</a:t>
            </a:r>
            <a:endParaRPr lang="fr-FR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01ABD-95C1-B022-1D46-D79A5E4958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11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8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058A-3899-F751-F6D3-599DD044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12" y="365125"/>
            <a:ext cx="1050538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Partnerships for strengthening the generation and uptake of research &amp; child marriage outcomes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6D49-55AF-80B9-5C81-AB24C7D6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added value of the partnership: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Informed selection of local partner organizations with local legitimacy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Effective monitoring and coordination of local partner organizations</a:t>
            </a:r>
          </a:p>
          <a:p>
            <a:r>
              <a:rPr lang="en-US" dirty="0"/>
              <a:t>How diverse and multistakeholder partnerships strengthened child marriage policy and research outcomes in different contexts: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err="1"/>
              <a:t>Developing</a:t>
            </a:r>
            <a:r>
              <a:rPr lang="fr-FR" b="1" dirty="0"/>
              <a:t> </a:t>
            </a:r>
            <a:r>
              <a:rPr lang="fr-FR" b="1" dirty="0" err="1"/>
              <a:t>better</a:t>
            </a:r>
            <a:r>
              <a:rPr lang="fr-FR" b="1" dirty="0"/>
              <a:t> </a:t>
            </a:r>
            <a:r>
              <a:rPr lang="fr-FR" b="1" dirty="0" err="1"/>
              <a:t>understanding</a:t>
            </a:r>
            <a:r>
              <a:rPr lang="fr-FR" b="1" dirty="0"/>
              <a:t> (</a:t>
            </a:r>
            <a:r>
              <a:rPr lang="fr-FR" b="1" dirty="0" err="1"/>
              <a:t>from</a:t>
            </a:r>
            <a:r>
              <a:rPr lang="fr-FR" b="1" dirty="0"/>
              <a:t> </a:t>
            </a:r>
            <a:r>
              <a:rPr lang="fr-FR" b="1" dirty="0" err="1"/>
              <a:t>different</a:t>
            </a:r>
            <a:r>
              <a:rPr lang="fr-FR" b="1" dirty="0"/>
              <a:t> angles) of the </a:t>
            </a:r>
            <a:r>
              <a:rPr lang="fr-FR" b="1" dirty="0" err="1"/>
              <a:t>phenomenon</a:t>
            </a:r>
            <a:r>
              <a:rPr lang="fr-FR" b="1" dirty="0"/>
              <a:t> and the local </a:t>
            </a:r>
            <a:r>
              <a:rPr lang="fr-FR" b="1" dirty="0" err="1"/>
              <a:t>contexts</a:t>
            </a:r>
            <a:endParaRPr lang="fr-FR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Leveraging the </a:t>
            </a:r>
            <a:r>
              <a:rPr lang="fr-FR" b="1" dirty="0" err="1"/>
              <a:t>legitimacy</a:t>
            </a:r>
            <a:r>
              <a:rPr lang="fr-FR" b="1" dirty="0"/>
              <a:t> of local-</a:t>
            </a:r>
            <a:r>
              <a:rPr lang="fr-FR" b="1" dirty="0" err="1"/>
              <a:t>level</a:t>
            </a:r>
            <a:r>
              <a:rPr lang="fr-FR" b="1" dirty="0"/>
              <a:t> and </a:t>
            </a:r>
            <a:r>
              <a:rPr lang="fr-FR" b="1" dirty="0" err="1"/>
              <a:t>higher-level</a:t>
            </a:r>
            <a:r>
              <a:rPr lang="fr-FR" b="1" dirty="0"/>
              <a:t> </a:t>
            </a:r>
            <a:r>
              <a:rPr lang="fr-FR" b="1" dirty="0" err="1"/>
              <a:t>organizations</a:t>
            </a:r>
            <a:r>
              <a:rPr lang="fr-FR" b="1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err="1"/>
              <a:t>Mobilizing</a:t>
            </a:r>
            <a:r>
              <a:rPr lang="fr-FR" b="1" dirty="0"/>
              <a:t> </a:t>
            </a:r>
            <a:r>
              <a:rPr lang="fr-FR" b="1" dirty="0" err="1"/>
              <a:t>actors</a:t>
            </a:r>
            <a:r>
              <a:rPr lang="fr-FR" b="1" dirty="0"/>
              <a:t>/</a:t>
            </a:r>
            <a:r>
              <a:rPr lang="fr-FR" b="1" dirty="0" err="1"/>
              <a:t>organizations</a:t>
            </a:r>
            <a:r>
              <a:rPr lang="fr-FR" b="1" dirty="0"/>
              <a:t> of </a:t>
            </a:r>
            <a:r>
              <a:rPr lang="fr-FR" b="1" dirty="0" err="1"/>
              <a:t>different</a:t>
            </a:r>
            <a:r>
              <a:rPr lang="fr-FR" b="1" dirty="0"/>
              <a:t> </a:t>
            </a:r>
            <a:r>
              <a:rPr lang="fr-FR" b="1" dirty="0" err="1"/>
              <a:t>professional</a:t>
            </a:r>
            <a:r>
              <a:rPr lang="fr-FR" b="1" dirty="0"/>
              <a:t> and social backgrounds </a:t>
            </a:r>
            <a:r>
              <a:rPr lang="fr-FR" b="1" dirty="0" err="1"/>
              <a:t>related</a:t>
            </a:r>
            <a:r>
              <a:rPr lang="fr-FR" b="1" dirty="0"/>
              <a:t> to CM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err="1"/>
              <a:t>Cultivating</a:t>
            </a:r>
            <a:r>
              <a:rPr lang="fr-FR" b="1" dirty="0"/>
              <a:t> the </a:t>
            </a:r>
            <a:r>
              <a:rPr lang="fr-FR" b="1" dirty="0" err="1"/>
              <a:t>ground</a:t>
            </a:r>
            <a:r>
              <a:rPr lang="fr-FR" b="1" dirty="0"/>
              <a:t> for </a:t>
            </a:r>
            <a:r>
              <a:rPr lang="fr-FR" b="1" dirty="0" err="1"/>
              <a:t>uptake</a:t>
            </a:r>
            <a:r>
              <a:rPr lang="fr-FR" b="1" dirty="0"/>
              <a:t> and appropriation: the use of </a:t>
            </a:r>
            <a:r>
              <a:rPr lang="fr-FR" b="1" dirty="0" err="1"/>
              <a:t>peer</a:t>
            </a:r>
            <a:r>
              <a:rPr lang="fr-FR" b="1" dirty="0"/>
              <a:t> </a:t>
            </a:r>
            <a:r>
              <a:rPr lang="fr-FR" b="1" dirty="0" err="1"/>
              <a:t>educators</a:t>
            </a:r>
            <a:r>
              <a:rPr lang="fr-FR" b="1" dirty="0"/>
              <a:t> and </a:t>
            </a:r>
            <a:r>
              <a:rPr lang="fr-FR" b="1" dirty="0" err="1"/>
              <a:t>community</a:t>
            </a:r>
            <a:r>
              <a:rPr lang="fr-FR" b="1" dirty="0"/>
              <a:t> </a:t>
            </a:r>
            <a:r>
              <a:rPr lang="fr-FR" b="1" dirty="0" err="1"/>
              <a:t>volonteers</a:t>
            </a:r>
            <a:endParaRPr lang="fr-FR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01ABD-95C1-B022-1D46-D79A5E4958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11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058A-3899-F751-F6D3-599DD044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12" y="365125"/>
            <a:ext cx="10505388" cy="1325563"/>
          </a:xfrm>
        </p:spPr>
        <p:txBody>
          <a:bodyPr>
            <a:normAutofit/>
          </a:bodyPr>
          <a:lstStyle/>
          <a:p>
            <a:r>
              <a:rPr lang="en-US" dirty="0"/>
              <a:t>Looking forward and lessons learned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36D49-55AF-80B9-5C81-AB24C7D6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thing to continue with: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Enhance the involvement of actors and organizations from different backgrounds, functional and geographical legitimacy at all stages of intervention: continue to promote the good practices </a:t>
            </a:r>
            <a:r>
              <a:rPr lang="en-US" dirty="0"/>
              <a:t>(holistic approach, manage contextual changes, increase male participation, diversify partners at the country level)</a:t>
            </a:r>
          </a:p>
          <a:p>
            <a:r>
              <a:rPr lang="en-US" dirty="0"/>
              <a:t>one thing that would have been changed: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The active implication of the national-</a:t>
            </a:r>
            <a:r>
              <a:rPr lang="fr-FR" b="1" dirty="0" err="1"/>
              <a:t>level</a:t>
            </a:r>
            <a:r>
              <a:rPr lang="fr-FR" b="1" dirty="0"/>
              <a:t> institutions/</a:t>
            </a:r>
            <a:r>
              <a:rPr lang="fr-FR" b="1" dirty="0" err="1"/>
              <a:t>organizations</a:t>
            </a:r>
            <a:r>
              <a:rPr lang="fr-FR" b="1" dirty="0"/>
              <a:t> </a:t>
            </a:r>
            <a:r>
              <a:rPr lang="fr-FR" b="1" dirty="0" err="1"/>
              <a:t>was</a:t>
            </a:r>
            <a:r>
              <a:rPr lang="fr-FR" b="1" dirty="0"/>
              <a:t> </a:t>
            </a:r>
            <a:r>
              <a:rPr lang="fr-FR" b="1" dirty="0" err="1"/>
              <a:t>weak</a:t>
            </a:r>
            <a:r>
              <a:rPr lang="fr-FR" b="1" dirty="0"/>
              <a:t>. Accent must </a:t>
            </a:r>
            <a:r>
              <a:rPr lang="fr-FR" b="1" dirty="0" err="1"/>
              <a:t>be</a:t>
            </a:r>
            <a:r>
              <a:rPr lang="fr-FR" b="1" dirty="0"/>
              <a:t> put on </a:t>
            </a:r>
            <a:r>
              <a:rPr lang="en-US" b="1" dirty="0"/>
              <a:t>scaling-up</a:t>
            </a:r>
            <a:r>
              <a:rPr lang="fr-FR" b="1" dirty="0"/>
              <a:t> HC good practices and initiatives to </a:t>
            </a:r>
            <a:r>
              <a:rPr lang="fr-FR" b="1" dirty="0" err="1"/>
              <a:t>unlock</a:t>
            </a:r>
            <a:r>
              <a:rPr lang="fr-FR" b="1" dirty="0"/>
              <a:t> the macro-</a:t>
            </a:r>
            <a:r>
              <a:rPr lang="fr-FR" b="1" dirty="0" err="1"/>
              <a:t>level</a:t>
            </a:r>
            <a:r>
              <a:rPr lang="fr-FR" b="1" dirty="0"/>
              <a:t> drivers of </a:t>
            </a:r>
            <a:r>
              <a:rPr lang="fr-FR" b="1" dirty="0" err="1"/>
              <a:t>strategies</a:t>
            </a:r>
            <a:r>
              <a:rPr lang="fr-FR" b="1" dirty="0"/>
              <a:t> to combat Child-mariage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01ABD-95C1-B022-1D46-D79A5E4958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11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8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617633D9DA1429FD18118B9918E27" ma:contentTypeVersion="17" ma:contentTypeDescription="Create a new document." ma:contentTypeScope="" ma:versionID="8385da5c039aa5cb581c6b48a956774e">
  <xsd:schema xmlns:xsd="http://www.w3.org/2001/XMLSchema" xmlns:xs="http://www.w3.org/2001/XMLSchema" xmlns:p="http://schemas.microsoft.com/office/2006/metadata/properties" xmlns:ns2="deb8fe03-0a70-457d-be20-bb98c727e22e" xmlns:ns3="375af5b2-8cea-45d5-b184-d6c522a311ad" targetNamespace="http://schemas.microsoft.com/office/2006/metadata/properties" ma:root="true" ma:fieldsID="e0f0042c10f867d66c9765bd21bf56ea" ns2:_="" ns3:_="">
    <xsd:import namespace="deb8fe03-0a70-457d-be20-bb98c727e22e"/>
    <xsd:import namespace="375af5b2-8cea-45d5-b184-d6c522a31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8fe03-0a70-457d-be20-bb98c727e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e0f924-55cd-4741-8fd0-29141ff02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af5b2-8cea-45d5-b184-d6c522a311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e5c2b9-6574-42c6-8602-888743f17b97}" ma:internalName="TaxCatchAll" ma:showField="CatchAllData" ma:web="375af5b2-8cea-45d5-b184-d6c522a311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555E8B-EA06-4D10-8306-7A080785E229}"/>
</file>

<file path=customXml/itemProps2.xml><?xml version="1.0" encoding="utf-8"?>
<ds:datastoreItem xmlns:ds="http://schemas.openxmlformats.org/officeDocument/2006/customXml" ds:itemID="{B01C0912-3F87-4170-9C81-85422E4327A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Her Choice alliance</vt:lpstr>
      <vt:lpstr>Research / Learning partnership and aims</vt:lpstr>
      <vt:lpstr>Partnerships for strengthening the generation and uptake of research &amp; child marriage outcomes</vt:lpstr>
      <vt:lpstr>Looking forward and lessons learned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 Agossou</dc:creator>
  <cp:lastModifiedBy>Desire Agossou</cp:lastModifiedBy>
  <cp:revision>76</cp:revision>
  <dcterms:created xsi:type="dcterms:W3CDTF">2022-12-02T12:12:05Z</dcterms:created>
  <dcterms:modified xsi:type="dcterms:W3CDTF">2022-12-02T21:11:19Z</dcterms:modified>
</cp:coreProperties>
</file>