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56" r:id="rId2"/>
    <p:sldId id="257" r:id="rId3"/>
    <p:sldId id="259" r:id="rId4"/>
    <p:sldId id="262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686" autoAdjust="0"/>
  </p:normalViewPr>
  <p:slideViewPr>
    <p:cSldViewPr snapToGrid="0">
      <p:cViewPr varScale="1">
        <p:scale>
          <a:sx n="83" d="100"/>
          <a:sy n="83" d="100"/>
        </p:scale>
        <p:origin x="64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D5AAB-CF31-4CAE-8F77-8D2971B9B1DE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CD3C3-0FEA-4E28-93B2-55D758657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86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effectLst/>
              <a:latin typeface="Arial" panose="020B0604020202020204" pitchFamily="34" charset="0"/>
            </a:endParaRPr>
          </a:p>
          <a:p>
            <a:r>
              <a:rPr lang="en-US" b="0" i="0" dirty="0">
                <a:effectLst/>
                <a:latin typeface="Arial" panose="020B0604020202020204" pitchFamily="34" charset="0"/>
              </a:rPr>
              <a:t>Good afternoon!</a:t>
            </a:r>
          </a:p>
          <a:p>
            <a:endParaRPr lang="en-US" b="0" i="0" dirty="0">
              <a:effectLst/>
              <a:latin typeface="Arial" panose="020B0604020202020204" pitchFamily="34" charset="0"/>
            </a:endParaRPr>
          </a:p>
          <a:p>
            <a:r>
              <a:rPr lang="en-US" b="0" i="0" dirty="0">
                <a:effectLst/>
                <a:latin typeface="Arial" panose="020B0604020202020204" pitchFamily="34" charset="0"/>
              </a:rPr>
              <a:t>Just to give a brief context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rial" panose="020B0604020202020204" pitchFamily="34" charset="0"/>
              </a:rPr>
              <a:t>Bihar is one of the poorest states in India with 41 percent of its population living below the poverty line, accounting for 12 percent of the country’s poor.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rial" panose="020B0604020202020204" pitchFamily="34" charset="0"/>
              </a:rPr>
              <a:t>Only half of the women are literate compared to three-fourths of the men;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rial" panose="020B0604020202020204" pitchFamily="34" charset="0"/>
              </a:rPr>
              <a:t>sex ratio at birth stands at 892 girls against 1000 boys;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rial" panose="020B0604020202020204" pitchFamily="34" charset="0"/>
              </a:rPr>
              <a:t>Under-five mortality for girls stands at 51 against 35 for boys with worsening gaps between boy and girl child mortality.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rial" panose="020B0604020202020204" pitchFamily="34" charset="0"/>
              </a:rPr>
              <a:t>Two in every five girls drop out of school before completing elementary education, with a result that only 22.5 percent of women have ten or more years of schooling.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rial" panose="020B0604020202020204" pitchFamily="34" charset="0"/>
              </a:rPr>
              <a:t>Child marriage rate is 42.5 percent which is the highest in the country.</a:t>
            </a:r>
          </a:p>
          <a:p>
            <a:endParaRPr lang="en-US" b="0" i="0" dirty="0">
              <a:effectLst/>
              <a:latin typeface="Arial" panose="020B0604020202020204" pitchFamily="34" charset="0"/>
            </a:endParaRPr>
          </a:p>
          <a:p>
            <a:r>
              <a:rPr lang="en-US" b="0" i="0" dirty="0">
                <a:effectLst/>
                <a:latin typeface="Arial" panose="020B0604020202020204" pitchFamily="34" charset="0"/>
              </a:rPr>
              <a:t>•The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Mukhyamantri</a:t>
            </a:r>
            <a:r>
              <a:rPr lang="en-US" b="0" i="0" dirty="0">
                <a:effectLst/>
                <a:latin typeface="Arial" panose="020B0604020202020204" pitchFamily="34" charset="0"/>
              </a:rPr>
              <a:t> Kanya Utthan Yojana (MKUY) is an effort by the Government of Bihar towards coordinated and integrated social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protection•The</a:t>
            </a:r>
            <a:r>
              <a:rPr lang="en-US" b="0" i="0" dirty="0">
                <a:effectLst/>
                <a:latin typeface="Arial" panose="020B0604020202020204" pitchFamily="34" charset="0"/>
              </a:rPr>
              <a:t> programme consolidates 19 existing grants and 4 new grants to ensure that vulnerabilities along the life course of a girl child are addressed in a coherent manner from birth to age 21•The implementing departments are Department of Social Welfare, Department of Health, and the Department of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Education•The</a:t>
            </a:r>
            <a:r>
              <a:rPr lang="en-US" b="0" i="0" dirty="0">
                <a:effectLst/>
                <a:latin typeface="Arial" panose="020B0604020202020204" pitchFamily="34" charset="0"/>
              </a:rPr>
              <a:t> Women Development Corporation (WDC) at the Department of Social Welfare is the nodal agency for the programme</a:t>
            </a:r>
          </a:p>
          <a:p>
            <a:endParaRPr lang="en-US" b="0" i="0" dirty="0">
              <a:effectLst/>
              <a:latin typeface="Arial" panose="020B0604020202020204" pitchFamily="34" charset="0"/>
            </a:endParaRPr>
          </a:p>
          <a:p>
            <a:r>
              <a:rPr lang="en-US" b="0" i="0" dirty="0">
                <a:effectLst/>
                <a:latin typeface="Arial" panose="020B0604020202020204" pitchFamily="34" charset="0"/>
              </a:rPr>
              <a:t>Understandably, the objective of the scheme is to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To improve child sex ratio in the state by curbing female foeticide and promoting the birth of girl child;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To prevent child marriages and incidence of dowry;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To support a girl’s transition from primary grades of education to secondary level and facilitate completion of secondary education;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To improve access of girls to opportunities for skill building and access to labour markets, to enable their transition to a productive adulthood.11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CCD3C3-0FEA-4E28-93B2-55D7586570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75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689CD-58F1-4B31-A703-7C297B4E554C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A2D2B-801C-4CB5-8878-0D813506C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934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689CD-58F1-4B31-A703-7C297B4E554C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A2D2B-801C-4CB5-8878-0D813506C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860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689CD-58F1-4B31-A703-7C297B4E554C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A2D2B-801C-4CB5-8878-0D813506C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37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689CD-58F1-4B31-A703-7C297B4E554C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A2D2B-801C-4CB5-8878-0D813506C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31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689CD-58F1-4B31-A703-7C297B4E554C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A2D2B-801C-4CB5-8878-0D813506C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81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689CD-58F1-4B31-A703-7C297B4E554C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A2D2B-801C-4CB5-8878-0D813506C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55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689CD-58F1-4B31-A703-7C297B4E554C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A2D2B-801C-4CB5-8878-0D813506C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38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689CD-58F1-4B31-A703-7C297B4E554C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A2D2B-801C-4CB5-8878-0D813506C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10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689CD-58F1-4B31-A703-7C297B4E554C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A2D2B-801C-4CB5-8878-0D813506C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61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689CD-58F1-4B31-A703-7C297B4E554C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A2D2B-801C-4CB5-8878-0D813506C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42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689CD-58F1-4B31-A703-7C297B4E554C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A2D2B-801C-4CB5-8878-0D813506C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98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689CD-58F1-4B31-A703-7C297B4E554C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A2D2B-801C-4CB5-8878-0D813506C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89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374B9E-DDC4-43FA-A589-014A51D9C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7208" y="857251"/>
            <a:ext cx="4747280" cy="3098061"/>
          </a:xfrm>
        </p:spPr>
        <p:txBody>
          <a:bodyPr anchor="b">
            <a:normAutofit/>
          </a:bodyPr>
          <a:lstStyle/>
          <a:p>
            <a:pPr algn="l"/>
            <a:r>
              <a:rPr lang="en-US" sz="3000" b="0" i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Mukhyamantri</a:t>
            </a:r>
            <a:r>
              <a:rPr lang="en-US" sz="30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Kanya Utthan Yojana (MKUY)</a:t>
            </a:r>
            <a:br>
              <a:rPr lang="en-US" sz="30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</a:br>
            <a:r>
              <a:rPr lang="en-US" sz="3000" i="1">
                <a:solidFill>
                  <a:srgbClr val="FFFFFF"/>
                </a:solidFill>
              </a:rPr>
              <a:t>A Government - UNICEF partnership for strengthening generation and use of evidence to improve policy and programme outcomes</a:t>
            </a:r>
            <a:endParaRPr lang="en-US" sz="3000" i="1" dirty="0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3615E0-CB38-44FB-AE74-9434B60437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7208" y="4756265"/>
            <a:ext cx="4393278" cy="1244483"/>
          </a:xfrm>
        </p:spPr>
        <p:txBody>
          <a:bodyPr anchor="t">
            <a:normAutofit fontScale="92500" lnSpcReduction="20000"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2000" b="0" i="0" u="none" strike="noStrike" baseline="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i="1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Mr. Prasanna Ash</a:t>
            </a:r>
            <a:r>
              <a:rPr lang="en-US" sz="20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, 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PME Specialist and </a:t>
            </a:r>
            <a:r>
              <a:rPr lang="en-US" sz="2000" b="0" i="0" u="none" strike="noStrike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OiC</a:t>
            </a:r>
            <a:r>
              <a:rPr lang="en-US" sz="20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 SPSP, 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UNICEF Bihar Field Office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EA3513-1683-455D-AD9E-C5B082EEB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0559" y="2314994"/>
            <a:ext cx="3737164" cy="224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034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7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5A445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DC41BD-9C21-4F01-9BCB-AA40F299E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MKUY – The Evolution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DA98AA-CA0A-4ECC-A5D2-DD2B01D8CE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3655"/>
          <a:stretch/>
        </p:blipFill>
        <p:spPr>
          <a:xfrm>
            <a:off x="327547" y="2454903"/>
            <a:ext cx="7058306" cy="4080254"/>
          </a:xfrm>
          <a:prstGeom prst="rect">
            <a:avLst/>
          </a:prstGeom>
        </p:spPr>
      </p:pic>
      <p:sp>
        <p:nvSpPr>
          <p:cNvPr id="25" name="Rectangle 19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56D3025-00BB-41B5-8AB4-3C400A6F7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6463" y="609600"/>
            <a:ext cx="3871281" cy="5630779"/>
          </a:xfrm>
        </p:spPr>
        <p:txBody>
          <a:bodyPr anchor="ctr">
            <a:normAutofit lnSpcReduction="10000"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42.5% girls are married before the legal age of marriage -  highest in the country.</a:t>
            </a:r>
          </a:p>
          <a:p>
            <a:r>
              <a:rPr lang="en-US" sz="1800" dirty="0">
                <a:solidFill>
                  <a:srgbClr val="FFFFFF"/>
                </a:solidFill>
              </a:rPr>
              <a:t>Only half of the women are literate compared to three-fourths of the men</a:t>
            </a:r>
          </a:p>
          <a:p>
            <a:r>
              <a:rPr lang="en-US" sz="1800" dirty="0">
                <a:solidFill>
                  <a:srgbClr val="FFFFFF"/>
                </a:solidFill>
              </a:rPr>
              <a:t>Sex ratio at birth stands at 892 girls against 1000 boys; </a:t>
            </a:r>
          </a:p>
          <a:p>
            <a:r>
              <a:rPr lang="en-US" sz="1800" dirty="0">
                <a:solidFill>
                  <a:srgbClr val="FFFFFF"/>
                </a:solidFill>
              </a:rPr>
              <a:t>Under-five mortality for girls stands at 51 against 35 for boys </a:t>
            </a:r>
          </a:p>
          <a:p>
            <a:r>
              <a:rPr lang="en-US" sz="1800" dirty="0">
                <a:solidFill>
                  <a:srgbClr val="FFFFFF"/>
                </a:solidFill>
              </a:rPr>
              <a:t>Two in every five girls drop out of school before completing elementary education, with a result that only 22.5 percent of women have ten or more years of schooling. </a:t>
            </a:r>
          </a:p>
          <a:p>
            <a:r>
              <a:rPr lang="en-US" sz="1800" dirty="0">
                <a:solidFill>
                  <a:srgbClr val="FFFFFF"/>
                </a:solidFill>
              </a:rPr>
              <a:t>One of the poorest states in India with 41 percent of its population living below the poverty line - accounting for 12 percent of the country’s poor.</a:t>
            </a:r>
          </a:p>
          <a:p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009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C41BD-9C21-4F01-9BCB-AA40F299E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148" y="627564"/>
            <a:ext cx="7792452" cy="1325563"/>
          </a:xfrm>
        </p:spPr>
        <p:txBody>
          <a:bodyPr>
            <a:norm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7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Evidence Generation to strengthen child marriage outcomes</a:t>
            </a:r>
            <a:endParaRPr lang="en-US" sz="37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32010-4909-4586-8C9C-AF4F9373F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148" y="1812758"/>
            <a:ext cx="7792452" cy="5045242"/>
          </a:xfrm>
        </p:spPr>
        <p:txBody>
          <a:bodyPr anchor="ctr"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Periodic concurrent monitoring to identify implementation bottlenecks and potential solutions for strengthened outcomes.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Synthesis of global evidence on what works in terms of reducing child marriage in similar socio-economic settings.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Upstream policy advocacy for creating a conducive environment for effectively utilizing the CASH for intended use – a move towards holistic adolescent empowerment (UDAAN)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Increasing the value of girl child through strategic engagement of  men and boys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6" descr="Questions">
            <a:extLst>
              <a:ext uri="{FF2B5EF4-FFF2-40B4-BE49-F238E27FC236}">
                <a16:creationId xmlns:a16="http://schemas.microsoft.com/office/drawing/2014/main" id="{6E010301-282E-1FE6-371F-00ECD77B1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989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C41BD-9C21-4F01-9BCB-AA40F299E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GB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Lessons learnt and Way forward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32010-4909-4586-8C9C-AF4F9373F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450613"/>
          </a:xfrm>
        </p:spPr>
        <p:txBody>
          <a:bodyPr anchor="ctr"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Evidence based adaptive and agile programming – more nuanced research on what works and what does not and why?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Impact assessment trough RCT – 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helping programme implementers to assess the contribution and attribution.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6" descr="Questions">
            <a:extLst>
              <a:ext uri="{FF2B5EF4-FFF2-40B4-BE49-F238E27FC236}">
                <a16:creationId xmlns:a16="http://schemas.microsoft.com/office/drawing/2014/main" id="{6E010301-282E-1FE6-371F-00ECD77B1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266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C617633D9DA1429FD18118B9918E27" ma:contentTypeVersion="17" ma:contentTypeDescription="Create a new document." ma:contentTypeScope="" ma:versionID="8385da5c039aa5cb581c6b48a956774e">
  <xsd:schema xmlns:xsd="http://www.w3.org/2001/XMLSchema" xmlns:xs="http://www.w3.org/2001/XMLSchema" xmlns:p="http://schemas.microsoft.com/office/2006/metadata/properties" xmlns:ns2="deb8fe03-0a70-457d-be20-bb98c727e22e" xmlns:ns3="375af5b2-8cea-45d5-b184-d6c522a311ad" targetNamespace="http://schemas.microsoft.com/office/2006/metadata/properties" ma:root="true" ma:fieldsID="e0f0042c10f867d66c9765bd21bf56ea" ns2:_="" ns3:_="">
    <xsd:import namespace="deb8fe03-0a70-457d-be20-bb98c727e22e"/>
    <xsd:import namespace="375af5b2-8cea-45d5-b184-d6c522a311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b8fe03-0a70-457d-be20-bb98c727e2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ae0f924-55cd-4741-8fd0-29141ff024c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5af5b2-8cea-45d5-b184-d6c522a311a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ce5c2b9-6574-42c6-8602-888743f17b97}" ma:internalName="TaxCatchAll" ma:showField="CatchAllData" ma:web="375af5b2-8cea-45d5-b184-d6c522a311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b8fe03-0a70-457d-be20-bb98c727e22e">
      <Terms xmlns="http://schemas.microsoft.com/office/infopath/2007/PartnerControls"/>
    </lcf76f155ced4ddcb4097134ff3c332f>
    <TaxCatchAll xmlns="375af5b2-8cea-45d5-b184-d6c522a311ad" xsi:nil="true"/>
  </documentManagement>
</p:properties>
</file>

<file path=customXml/itemProps1.xml><?xml version="1.0" encoding="utf-8"?>
<ds:datastoreItem xmlns:ds="http://schemas.openxmlformats.org/officeDocument/2006/customXml" ds:itemID="{B9B7746C-5693-4F2D-A33D-1D26D91C6834}"/>
</file>

<file path=customXml/itemProps2.xml><?xml version="1.0" encoding="utf-8"?>
<ds:datastoreItem xmlns:ds="http://schemas.openxmlformats.org/officeDocument/2006/customXml" ds:itemID="{087D2FDF-71EC-43EA-956D-BABFA03DA514}"/>
</file>

<file path=customXml/itemProps3.xml><?xml version="1.0" encoding="utf-8"?>
<ds:datastoreItem xmlns:ds="http://schemas.openxmlformats.org/officeDocument/2006/customXml" ds:itemID="{59920130-12F7-4FE3-95BF-720B380170F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882</TotalTime>
  <Words>588</Words>
  <Application>Microsoft Office PowerPoint</Application>
  <PresentationFormat>Widescreen</PresentationFormat>
  <Paragraphs>39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Mukhyamantri Kanya Utthan Yojana (MKUY) A Government - UNICEF partnership for strengthening generation and use of evidence to improve policy and programme outcomes</vt:lpstr>
      <vt:lpstr>MKUY – The Evolution</vt:lpstr>
      <vt:lpstr>Evidence Generation to strengthen child marriage outcomes</vt:lpstr>
      <vt:lpstr>Lessons learnt and Way forward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Prasanna Ash</dc:creator>
  <cp:lastModifiedBy>Laia Surralles Solsona</cp:lastModifiedBy>
  <cp:revision>14</cp:revision>
  <dcterms:created xsi:type="dcterms:W3CDTF">2022-12-05T04:45:46Z</dcterms:created>
  <dcterms:modified xsi:type="dcterms:W3CDTF">2022-12-05T21:53:06Z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0x010100DBC617633D9DA1429FD18118B9918E27</vt:lpwstr>
  </property>
</Properties>
</file>