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196EE-7603-4805-9A47-5F41BA698E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B2E2E9-8856-464A-A036-82F33E2A54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7730BBA-5D76-4219-8B2F-E42EEBC7478A}"/>
              </a:ext>
            </a:extLst>
          </p:cNvPr>
          <p:cNvSpPr>
            <a:spLocks noGrp="1"/>
          </p:cNvSpPr>
          <p:nvPr>
            <p:ph type="dt" sz="half" idx="10"/>
          </p:nvPr>
        </p:nvSpPr>
        <p:spPr/>
        <p:txBody>
          <a:bodyPr/>
          <a:lstStyle/>
          <a:p>
            <a:fld id="{FE027E57-830C-421F-8AFC-69F797074AE2}" type="datetimeFigureOut">
              <a:rPr lang="en-US" smtClean="0"/>
              <a:t>12/19/2022</a:t>
            </a:fld>
            <a:endParaRPr lang="en-US"/>
          </a:p>
        </p:txBody>
      </p:sp>
      <p:sp>
        <p:nvSpPr>
          <p:cNvPr id="5" name="Footer Placeholder 4">
            <a:extLst>
              <a:ext uri="{FF2B5EF4-FFF2-40B4-BE49-F238E27FC236}">
                <a16:creationId xmlns:a16="http://schemas.microsoft.com/office/drawing/2014/main" id="{53A721C4-6253-4DB3-83FC-5FEBDA901F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730C90-A3A9-4620-9E89-D7A2C1376B53}"/>
              </a:ext>
            </a:extLst>
          </p:cNvPr>
          <p:cNvSpPr>
            <a:spLocks noGrp="1"/>
          </p:cNvSpPr>
          <p:nvPr>
            <p:ph type="sldNum" sz="quarter" idx="12"/>
          </p:nvPr>
        </p:nvSpPr>
        <p:spPr/>
        <p:txBody>
          <a:bodyPr/>
          <a:lstStyle/>
          <a:p>
            <a:fld id="{334A2905-5DE3-4D59-8440-964F68F282EA}" type="slidenum">
              <a:rPr lang="en-US" smtClean="0"/>
              <a:t>‹#›</a:t>
            </a:fld>
            <a:endParaRPr lang="en-US"/>
          </a:p>
        </p:txBody>
      </p:sp>
    </p:spTree>
    <p:extLst>
      <p:ext uri="{BB962C8B-B14F-4D97-AF65-F5344CB8AC3E}">
        <p14:creationId xmlns:p14="http://schemas.microsoft.com/office/powerpoint/2010/main" val="1770497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B175F-143C-4273-B403-7BDD5FD75E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BC715E-985C-4A2A-9DE4-71D2FF4E85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804CBD-0C55-47AF-90FE-488E7C0F65BF}"/>
              </a:ext>
            </a:extLst>
          </p:cNvPr>
          <p:cNvSpPr>
            <a:spLocks noGrp="1"/>
          </p:cNvSpPr>
          <p:nvPr>
            <p:ph type="dt" sz="half" idx="10"/>
          </p:nvPr>
        </p:nvSpPr>
        <p:spPr/>
        <p:txBody>
          <a:bodyPr/>
          <a:lstStyle/>
          <a:p>
            <a:fld id="{FE027E57-830C-421F-8AFC-69F797074AE2}" type="datetimeFigureOut">
              <a:rPr lang="en-US" smtClean="0"/>
              <a:t>12/19/2022</a:t>
            </a:fld>
            <a:endParaRPr lang="en-US"/>
          </a:p>
        </p:txBody>
      </p:sp>
      <p:sp>
        <p:nvSpPr>
          <p:cNvPr id="5" name="Footer Placeholder 4">
            <a:extLst>
              <a:ext uri="{FF2B5EF4-FFF2-40B4-BE49-F238E27FC236}">
                <a16:creationId xmlns:a16="http://schemas.microsoft.com/office/drawing/2014/main" id="{2E5E62F0-C451-4E53-AE1A-B6F3611169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D3B9D6-5634-4AA1-AF84-CD4631C41690}"/>
              </a:ext>
            </a:extLst>
          </p:cNvPr>
          <p:cNvSpPr>
            <a:spLocks noGrp="1"/>
          </p:cNvSpPr>
          <p:nvPr>
            <p:ph type="sldNum" sz="quarter" idx="12"/>
          </p:nvPr>
        </p:nvSpPr>
        <p:spPr/>
        <p:txBody>
          <a:bodyPr/>
          <a:lstStyle/>
          <a:p>
            <a:fld id="{334A2905-5DE3-4D59-8440-964F68F282EA}" type="slidenum">
              <a:rPr lang="en-US" smtClean="0"/>
              <a:t>‹#›</a:t>
            </a:fld>
            <a:endParaRPr lang="en-US"/>
          </a:p>
        </p:txBody>
      </p:sp>
    </p:spTree>
    <p:extLst>
      <p:ext uri="{BB962C8B-B14F-4D97-AF65-F5344CB8AC3E}">
        <p14:creationId xmlns:p14="http://schemas.microsoft.com/office/powerpoint/2010/main" val="2088762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BA3798-4BBB-41AC-8BC4-8EEA67F6FF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40BE63-2543-4D9A-A960-0559226388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EA8CFF-CEC1-4C1E-BFF8-A6C4AA5A802C}"/>
              </a:ext>
            </a:extLst>
          </p:cNvPr>
          <p:cNvSpPr>
            <a:spLocks noGrp="1"/>
          </p:cNvSpPr>
          <p:nvPr>
            <p:ph type="dt" sz="half" idx="10"/>
          </p:nvPr>
        </p:nvSpPr>
        <p:spPr/>
        <p:txBody>
          <a:bodyPr/>
          <a:lstStyle/>
          <a:p>
            <a:fld id="{FE027E57-830C-421F-8AFC-69F797074AE2}" type="datetimeFigureOut">
              <a:rPr lang="en-US" smtClean="0"/>
              <a:t>12/19/2022</a:t>
            </a:fld>
            <a:endParaRPr lang="en-US"/>
          </a:p>
        </p:txBody>
      </p:sp>
      <p:sp>
        <p:nvSpPr>
          <p:cNvPr id="5" name="Footer Placeholder 4">
            <a:extLst>
              <a:ext uri="{FF2B5EF4-FFF2-40B4-BE49-F238E27FC236}">
                <a16:creationId xmlns:a16="http://schemas.microsoft.com/office/drawing/2014/main" id="{83715FC0-BFED-4BEC-87D8-5DB16C9ABE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A8FEFC-9DAC-4B9F-8A48-E7486EEB245A}"/>
              </a:ext>
            </a:extLst>
          </p:cNvPr>
          <p:cNvSpPr>
            <a:spLocks noGrp="1"/>
          </p:cNvSpPr>
          <p:nvPr>
            <p:ph type="sldNum" sz="quarter" idx="12"/>
          </p:nvPr>
        </p:nvSpPr>
        <p:spPr/>
        <p:txBody>
          <a:bodyPr/>
          <a:lstStyle/>
          <a:p>
            <a:fld id="{334A2905-5DE3-4D59-8440-964F68F282EA}" type="slidenum">
              <a:rPr lang="en-US" smtClean="0"/>
              <a:t>‹#›</a:t>
            </a:fld>
            <a:endParaRPr lang="en-US"/>
          </a:p>
        </p:txBody>
      </p:sp>
    </p:spTree>
    <p:extLst>
      <p:ext uri="{BB962C8B-B14F-4D97-AF65-F5344CB8AC3E}">
        <p14:creationId xmlns:p14="http://schemas.microsoft.com/office/powerpoint/2010/main" val="423599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5919D-695D-4950-8D80-71269BB580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27CF5A-1D34-441A-86C6-FC1B06A718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BB0CDC-5AAF-486B-85DD-5F7C33C6E89B}"/>
              </a:ext>
            </a:extLst>
          </p:cNvPr>
          <p:cNvSpPr>
            <a:spLocks noGrp="1"/>
          </p:cNvSpPr>
          <p:nvPr>
            <p:ph type="dt" sz="half" idx="10"/>
          </p:nvPr>
        </p:nvSpPr>
        <p:spPr/>
        <p:txBody>
          <a:bodyPr/>
          <a:lstStyle/>
          <a:p>
            <a:fld id="{FE027E57-830C-421F-8AFC-69F797074AE2}" type="datetimeFigureOut">
              <a:rPr lang="en-US" smtClean="0"/>
              <a:t>12/19/2022</a:t>
            </a:fld>
            <a:endParaRPr lang="en-US"/>
          </a:p>
        </p:txBody>
      </p:sp>
      <p:sp>
        <p:nvSpPr>
          <p:cNvPr id="5" name="Footer Placeholder 4">
            <a:extLst>
              <a:ext uri="{FF2B5EF4-FFF2-40B4-BE49-F238E27FC236}">
                <a16:creationId xmlns:a16="http://schemas.microsoft.com/office/drawing/2014/main" id="{787A5673-4652-493F-992A-D6BE16BABA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438D8-0D23-46E1-8271-364E33D59DE0}"/>
              </a:ext>
            </a:extLst>
          </p:cNvPr>
          <p:cNvSpPr>
            <a:spLocks noGrp="1"/>
          </p:cNvSpPr>
          <p:nvPr>
            <p:ph type="sldNum" sz="quarter" idx="12"/>
          </p:nvPr>
        </p:nvSpPr>
        <p:spPr/>
        <p:txBody>
          <a:bodyPr/>
          <a:lstStyle/>
          <a:p>
            <a:fld id="{334A2905-5DE3-4D59-8440-964F68F282EA}" type="slidenum">
              <a:rPr lang="en-US" smtClean="0"/>
              <a:t>‹#›</a:t>
            </a:fld>
            <a:endParaRPr lang="en-US"/>
          </a:p>
        </p:txBody>
      </p:sp>
    </p:spTree>
    <p:extLst>
      <p:ext uri="{BB962C8B-B14F-4D97-AF65-F5344CB8AC3E}">
        <p14:creationId xmlns:p14="http://schemas.microsoft.com/office/powerpoint/2010/main" val="3345050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70E69-7143-4DE9-BD2A-C4491B7E7F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0BEBE5-9AC2-494F-9FA4-58F94F7509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2A9903-2BB6-416C-94D6-EDA1DEDBFEDA}"/>
              </a:ext>
            </a:extLst>
          </p:cNvPr>
          <p:cNvSpPr>
            <a:spLocks noGrp="1"/>
          </p:cNvSpPr>
          <p:nvPr>
            <p:ph type="dt" sz="half" idx="10"/>
          </p:nvPr>
        </p:nvSpPr>
        <p:spPr/>
        <p:txBody>
          <a:bodyPr/>
          <a:lstStyle/>
          <a:p>
            <a:fld id="{FE027E57-830C-421F-8AFC-69F797074AE2}" type="datetimeFigureOut">
              <a:rPr lang="en-US" smtClean="0"/>
              <a:t>12/19/2022</a:t>
            </a:fld>
            <a:endParaRPr lang="en-US"/>
          </a:p>
        </p:txBody>
      </p:sp>
      <p:sp>
        <p:nvSpPr>
          <p:cNvPr id="5" name="Footer Placeholder 4">
            <a:extLst>
              <a:ext uri="{FF2B5EF4-FFF2-40B4-BE49-F238E27FC236}">
                <a16:creationId xmlns:a16="http://schemas.microsoft.com/office/drawing/2014/main" id="{86DA1835-5BF0-4077-9121-1BE2E4C1A4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6A8F41-2D68-4673-A812-A7B36D006AD9}"/>
              </a:ext>
            </a:extLst>
          </p:cNvPr>
          <p:cNvSpPr>
            <a:spLocks noGrp="1"/>
          </p:cNvSpPr>
          <p:nvPr>
            <p:ph type="sldNum" sz="quarter" idx="12"/>
          </p:nvPr>
        </p:nvSpPr>
        <p:spPr/>
        <p:txBody>
          <a:bodyPr/>
          <a:lstStyle/>
          <a:p>
            <a:fld id="{334A2905-5DE3-4D59-8440-964F68F282EA}" type="slidenum">
              <a:rPr lang="en-US" smtClean="0"/>
              <a:t>‹#›</a:t>
            </a:fld>
            <a:endParaRPr lang="en-US"/>
          </a:p>
        </p:txBody>
      </p:sp>
    </p:spTree>
    <p:extLst>
      <p:ext uri="{BB962C8B-B14F-4D97-AF65-F5344CB8AC3E}">
        <p14:creationId xmlns:p14="http://schemas.microsoft.com/office/powerpoint/2010/main" val="2150612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4D449-C607-4A81-89F4-E7334F22F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6E6606-9B28-4AE7-A93E-94D40008ED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DABF68-BF82-449C-B3C7-CA70A2518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C49A06-C960-47DB-957C-CF987CCDF083}"/>
              </a:ext>
            </a:extLst>
          </p:cNvPr>
          <p:cNvSpPr>
            <a:spLocks noGrp="1"/>
          </p:cNvSpPr>
          <p:nvPr>
            <p:ph type="dt" sz="half" idx="10"/>
          </p:nvPr>
        </p:nvSpPr>
        <p:spPr/>
        <p:txBody>
          <a:bodyPr/>
          <a:lstStyle/>
          <a:p>
            <a:fld id="{FE027E57-830C-421F-8AFC-69F797074AE2}" type="datetimeFigureOut">
              <a:rPr lang="en-US" smtClean="0"/>
              <a:t>12/19/2022</a:t>
            </a:fld>
            <a:endParaRPr lang="en-US"/>
          </a:p>
        </p:txBody>
      </p:sp>
      <p:sp>
        <p:nvSpPr>
          <p:cNvPr id="6" name="Footer Placeholder 5">
            <a:extLst>
              <a:ext uri="{FF2B5EF4-FFF2-40B4-BE49-F238E27FC236}">
                <a16:creationId xmlns:a16="http://schemas.microsoft.com/office/drawing/2014/main" id="{DA4E0405-9316-4830-86F0-F7C8BE108D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BA3598-B43C-41A9-9479-E9AA42FE5A31}"/>
              </a:ext>
            </a:extLst>
          </p:cNvPr>
          <p:cNvSpPr>
            <a:spLocks noGrp="1"/>
          </p:cNvSpPr>
          <p:nvPr>
            <p:ph type="sldNum" sz="quarter" idx="12"/>
          </p:nvPr>
        </p:nvSpPr>
        <p:spPr/>
        <p:txBody>
          <a:bodyPr/>
          <a:lstStyle/>
          <a:p>
            <a:fld id="{334A2905-5DE3-4D59-8440-964F68F282EA}" type="slidenum">
              <a:rPr lang="en-US" smtClean="0"/>
              <a:t>‹#›</a:t>
            </a:fld>
            <a:endParaRPr lang="en-US"/>
          </a:p>
        </p:txBody>
      </p:sp>
    </p:spTree>
    <p:extLst>
      <p:ext uri="{BB962C8B-B14F-4D97-AF65-F5344CB8AC3E}">
        <p14:creationId xmlns:p14="http://schemas.microsoft.com/office/powerpoint/2010/main" val="932793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05BD2-EBA8-4F9A-AC6E-D3472BE77D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39912B-6B80-4569-BD9C-4001B816D9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B846C4-7DE7-4621-B118-3324B46E53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2563B6-5008-471A-9886-3449A015A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83F9FC-0A3B-430C-9A59-1EAE8223A1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5685C5-5D7E-4EA1-9853-7EEC84B23F41}"/>
              </a:ext>
            </a:extLst>
          </p:cNvPr>
          <p:cNvSpPr>
            <a:spLocks noGrp="1"/>
          </p:cNvSpPr>
          <p:nvPr>
            <p:ph type="dt" sz="half" idx="10"/>
          </p:nvPr>
        </p:nvSpPr>
        <p:spPr/>
        <p:txBody>
          <a:bodyPr/>
          <a:lstStyle/>
          <a:p>
            <a:fld id="{FE027E57-830C-421F-8AFC-69F797074AE2}" type="datetimeFigureOut">
              <a:rPr lang="en-US" smtClean="0"/>
              <a:t>12/19/2022</a:t>
            </a:fld>
            <a:endParaRPr lang="en-US"/>
          </a:p>
        </p:txBody>
      </p:sp>
      <p:sp>
        <p:nvSpPr>
          <p:cNvPr id="8" name="Footer Placeholder 7">
            <a:extLst>
              <a:ext uri="{FF2B5EF4-FFF2-40B4-BE49-F238E27FC236}">
                <a16:creationId xmlns:a16="http://schemas.microsoft.com/office/drawing/2014/main" id="{EE3FF207-CC4B-401E-B565-C090A8166C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7A1173-8FA6-4B49-949C-2BB3A32F16FE}"/>
              </a:ext>
            </a:extLst>
          </p:cNvPr>
          <p:cNvSpPr>
            <a:spLocks noGrp="1"/>
          </p:cNvSpPr>
          <p:nvPr>
            <p:ph type="sldNum" sz="quarter" idx="12"/>
          </p:nvPr>
        </p:nvSpPr>
        <p:spPr/>
        <p:txBody>
          <a:bodyPr/>
          <a:lstStyle/>
          <a:p>
            <a:fld id="{334A2905-5DE3-4D59-8440-964F68F282EA}" type="slidenum">
              <a:rPr lang="en-US" smtClean="0"/>
              <a:t>‹#›</a:t>
            </a:fld>
            <a:endParaRPr lang="en-US"/>
          </a:p>
        </p:txBody>
      </p:sp>
    </p:spTree>
    <p:extLst>
      <p:ext uri="{BB962C8B-B14F-4D97-AF65-F5344CB8AC3E}">
        <p14:creationId xmlns:p14="http://schemas.microsoft.com/office/powerpoint/2010/main" val="624410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763B7-7EC7-4634-9E77-3AE6AF6B72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AB6F72-1DE0-4219-B948-223B7E9EAEAA}"/>
              </a:ext>
            </a:extLst>
          </p:cNvPr>
          <p:cNvSpPr>
            <a:spLocks noGrp="1"/>
          </p:cNvSpPr>
          <p:nvPr>
            <p:ph type="dt" sz="half" idx="10"/>
          </p:nvPr>
        </p:nvSpPr>
        <p:spPr/>
        <p:txBody>
          <a:bodyPr/>
          <a:lstStyle/>
          <a:p>
            <a:fld id="{FE027E57-830C-421F-8AFC-69F797074AE2}" type="datetimeFigureOut">
              <a:rPr lang="en-US" smtClean="0"/>
              <a:t>12/19/2022</a:t>
            </a:fld>
            <a:endParaRPr lang="en-US"/>
          </a:p>
        </p:txBody>
      </p:sp>
      <p:sp>
        <p:nvSpPr>
          <p:cNvPr id="4" name="Footer Placeholder 3">
            <a:extLst>
              <a:ext uri="{FF2B5EF4-FFF2-40B4-BE49-F238E27FC236}">
                <a16:creationId xmlns:a16="http://schemas.microsoft.com/office/drawing/2014/main" id="{4EB9AB0B-B04B-4BF0-BA44-31DC11523B8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DAC45F-3CBF-4C51-9ED8-C1D0B7A2364D}"/>
              </a:ext>
            </a:extLst>
          </p:cNvPr>
          <p:cNvSpPr>
            <a:spLocks noGrp="1"/>
          </p:cNvSpPr>
          <p:nvPr>
            <p:ph type="sldNum" sz="quarter" idx="12"/>
          </p:nvPr>
        </p:nvSpPr>
        <p:spPr/>
        <p:txBody>
          <a:bodyPr/>
          <a:lstStyle/>
          <a:p>
            <a:fld id="{334A2905-5DE3-4D59-8440-964F68F282EA}" type="slidenum">
              <a:rPr lang="en-US" smtClean="0"/>
              <a:t>‹#›</a:t>
            </a:fld>
            <a:endParaRPr lang="en-US"/>
          </a:p>
        </p:txBody>
      </p:sp>
    </p:spTree>
    <p:extLst>
      <p:ext uri="{BB962C8B-B14F-4D97-AF65-F5344CB8AC3E}">
        <p14:creationId xmlns:p14="http://schemas.microsoft.com/office/powerpoint/2010/main" val="289018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502920-20D2-413B-82E4-46B4A37A36DC}"/>
              </a:ext>
            </a:extLst>
          </p:cNvPr>
          <p:cNvSpPr>
            <a:spLocks noGrp="1"/>
          </p:cNvSpPr>
          <p:nvPr>
            <p:ph type="dt" sz="half" idx="10"/>
          </p:nvPr>
        </p:nvSpPr>
        <p:spPr/>
        <p:txBody>
          <a:bodyPr/>
          <a:lstStyle/>
          <a:p>
            <a:fld id="{FE027E57-830C-421F-8AFC-69F797074AE2}" type="datetimeFigureOut">
              <a:rPr lang="en-US" smtClean="0"/>
              <a:t>12/19/2022</a:t>
            </a:fld>
            <a:endParaRPr lang="en-US"/>
          </a:p>
        </p:txBody>
      </p:sp>
      <p:sp>
        <p:nvSpPr>
          <p:cNvPr id="3" name="Footer Placeholder 2">
            <a:extLst>
              <a:ext uri="{FF2B5EF4-FFF2-40B4-BE49-F238E27FC236}">
                <a16:creationId xmlns:a16="http://schemas.microsoft.com/office/drawing/2014/main" id="{B3FB616D-94DD-4768-BB17-DFE40159C6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DC64B8-C566-4182-84B4-648FB907175B}"/>
              </a:ext>
            </a:extLst>
          </p:cNvPr>
          <p:cNvSpPr>
            <a:spLocks noGrp="1"/>
          </p:cNvSpPr>
          <p:nvPr>
            <p:ph type="sldNum" sz="quarter" idx="12"/>
          </p:nvPr>
        </p:nvSpPr>
        <p:spPr/>
        <p:txBody>
          <a:bodyPr/>
          <a:lstStyle/>
          <a:p>
            <a:fld id="{334A2905-5DE3-4D59-8440-964F68F282EA}" type="slidenum">
              <a:rPr lang="en-US" smtClean="0"/>
              <a:t>‹#›</a:t>
            </a:fld>
            <a:endParaRPr lang="en-US"/>
          </a:p>
        </p:txBody>
      </p:sp>
    </p:spTree>
    <p:extLst>
      <p:ext uri="{BB962C8B-B14F-4D97-AF65-F5344CB8AC3E}">
        <p14:creationId xmlns:p14="http://schemas.microsoft.com/office/powerpoint/2010/main" val="1505212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4315F-860F-44F1-A003-E3BB6F66B1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BFC3F9-8662-488E-8D1F-50828985DE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ED11DE-8725-4D33-ADE8-90A232FAA6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C052C4-C503-452F-A917-E0AB4F0A9C70}"/>
              </a:ext>
            </a:extLst>
          </p:cNvPr>
          <p:cNvSpPr>
            <a:spLocks noGrp="1"/>
          </p:cNvSpPr>
          <p:nvPr>
            <p:ph type="dt" sz="half" idx="10"/>
          </p:nvPr>
        </p:nvSpPr>
        <p:spPr/>
        <p:txBody>
          <a:bodyPr/>
          <a:lstStyle/>
          <a:p>
            <a:fld id="{FE027E57-830C-421F-8AFC-69F797074AE2}" type="datetimeFigureOut">
              <a:rPr lang="en-US" smtClean="0"/>
              <a:t>12/19/2022</a:t>
            </a:fld>
            <a:endParaRPr lang="en-US"/>
          </a:p>
        </p:txBody>
      </p:sp>
      <p:sp>
        <p:nvSpPr>
          <p:cNvPr id="6" name="Footer Placeholder 5">
            <a:extLst>
              <a:ext uri="{FF2B5EF4-FFF2-40B4-BE49-F238E27FC236}">
                <a16:creationId xmlns:a16="http://schemas.microsoft.com/office/drawing/2014/main" id="{D87AA8C2-EEC7-456B-821B-8942F0C12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EC9266-ACD8-4A25-9637-36F821952D20}"/>
              </a:ext>
            </a:extLst>
          </p:cNvPr>
          <p:cNvSpPr>
            <a:spLocks noGrp="1"/>
          </p:cNvSpPr>
          <p:nvPr>
            <p:ph type="sldNum" sz="quarter" idx="12"/>
          </p:nvPr>
        </p:nvSpPr>
        <p:spPr/>
        <p:txBody>
          <a:bodyPr/>
          <a:lstStyle/>
          <a:p>
            <a:fld id="{334A2905-5DE3-4D59-8440-964F68F282EA}" type="slidenum">
              <a:rPr lang="en-US" smtClean="0"/>
              <a:t>‹#›</a:t>
            </a:fld>
            <a:endParaRPr lang="en-US"/>
          </a:p>
        </p:txBody>
      </p:sp>
    </p:spTree>
    <p:extLst>
      <p:ext uri="{BB962C8B-B14F-4D97-AF65-F5344CB8AC3E}">
        <p14:creationId xmlns:p14="http://schemas.microsoft.com/office/powerpoint/2010/main" val="3161708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CB01B-F778-40F9-846A-338CF923A5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AAAA5E-5353-4B82-84C6-EF4D01C758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F901F21-763E-444A-B527-821B811A75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B30D8C-F7EE-4213-9407-3D63B7DA5CFB}"/>
              </a:ext>
            </a:extLst>
          </p:cNvPr>
          <p:cNvSpPr>
            <a:spLocks noGrp="1"/>
          </p:cNvSpPr>
          <p:nvPr>
            <p:ph type="dt" sz="half" idx="10"/>
          </p:nvPr>
        </p:nvSpPr>
        <p:spPr/>
        <p:txBody>
          <a:bodyPr/>
          <a:lstStyle/>
          <a:p>
            <a:fld id="{FE027E57-830C-421F-8AFC-69F797074AE2}" type="datetimeFigureOut">
              <a:rPr lang="en-US" smtClean="0"/>
              <a:t>12/19/2022</a:t>
            </a:fld>
            <a:endParaRPr lang="en-US"/>
          </a:p>
        </p:txBody>
      </p:sp>
      <p:sp>
        <p:nvSpPr>
          <p:cNvPr id="6" name="Footer Placeholder 5">
            <a:extLst>
              <a:ext uri="{FF2B5EF4-FFF2-40B4-BE49-F238E27FC236}">
                <a16:creationId xmlns:a16="http://schemas.microsoft.com/office/drawing/2014/main" id="{C69AF8D3-3BE8-45AE-9F27-42CD612011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77555F-1775-4F6A-BB81-C93714295F1C}"/>
              </a:ext>
            </a:extLst>
          </p:cNvPr>
          <p:cNvSpPr>
            <a:spLocks noGrp="1"/>
          </p:cNvSpPr>
          <p:nvPr>
            <p:ph type="sldNum" sz="quarter" idx="12"/>
          </p:nvPr>
        </p:nvSpPr>
        <p:spPr/>
        <p:txBody>
          <a:bodyPr/>
          <a:lstStyle/>
          <a:p>
            <a:fld id="{334A2905-5DE3-4D59-8440-964F68F282EA}" type="slidenum">
              <a:rPr lang="en-US" smtClean="0"/>
              <a:t>‹#›</a:t>
            </a:fld>
            <a:endParaRPr lang="en-US"/>
          </a:p>
        </p:txBody>
      </p:sp>
    </p:spTree>
    <p:extLst>
      <p:ext uri="{BB962C8B-B14F-4D97-AF65-F5344CB8AC3E}">
        <p14:creationId xmlns:p14="http://schemas.microsoft.com/office/powerpoint/2010/main" val="2851241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BDF371-47F7-43DF-BC12-6202C837E3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7B8929-D06A-4493-9E37-E0B72C01D6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0A61FC-7BC7-4219-884D-29F8581F31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27E57-830C-421F-8AFC-69F797074AE2}" type="datetimeFigureOut">
              <a:rPr lang="en-US" smtClean="0"/>
              <a:t>12/19/2022</a:t>
            </a:fld>
            <a:endParaRPr lang="en-US"/>
          </a:p>
        </p:txBody>
      </p:sp>
      <p:sp>
        <p:nvSpPr>
          <p:cNvPr id="5" name="Footer Placeholder 4">
            <a:extLst>
              <a:ext uri="{FF2B5EF4-FFF2-40B4-BE49-F238E27FC236}">
                <a16:creationId xmlns:a16="http://schemas.microsoft.com/office/drawing/2014/main" id="{3F7025EF-61CE-489B-B66A-BB83C053E0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77C40A-DB15-4824-940B-C35CA365DE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4A2905-5DE3-4D59-8440-964F68F282EA}" type="slidenum">
              <a:rPr lang="en-US" smtClean="0"/>
              <a:t>‹#›</a:t>
            </a:fld>
            <a:endParaRPr lang="en-US"/>
          </a:p>
        </p:txBody>
      </p:sp>
    </p:spTree>
    <p:extLst>
      <p:ext uri="{BB962C8B-B14F-4D97-AF65-F5344CB8AC3E}">
        <p14:creationId xmlns:p14="http://schemas.microsoft.com/office/powerpoint/2010/main" val="1668497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unicef-irc.org/publications/pdf/WP-10_Gender-Responsive-Age-Sensitive-Social-Protection.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2CF82-7918-4CD6-9FA1-E6BA1BFAF855}"/>
              </a:ext>
            </a:extLst>
          </p:cNvPr>
          <p:cNvSpPr>
            <a:spLocks noGrp="1"/>
          </p:cNvSpPr>
          <p:nvPr>
            <p:ph type="ctrTitle"/>
          </p:nvPr>
        </p:nvSpPr>
        <p:spPr/>
        <p:txBody>
          <a:bodyPr>
            <a:normAutofit fontScale="90000"/>
          </a:bodyPr>
          <a:lstStyle/>
          <a:p>
            <a:r>
              <a:rPr lang="en-US" dirty="0"/>
              <a:t>Reflections on evidence related to services and systems</a:t>
            </a:r>
          </a:p>
        </p:txBody>
      </p:sp>
      <p:sp>
        <p:nvSpPr>
          <p:cNvPr id="3" name="Subtitle 2">
            <a:extLst>
              <a:ext uri="{FF2B5EF4-FFF2-40B4-BE49-F238E27FC236}">
                <a16:creationId xmlns:a16="http://schemas.microsoft.com/office/drawing/2014/main" id="{8DE6BDA4-9A3F-4A8C-B0D6-DA9ADA0AD568}"/>
              </a:ext>
            </a:extLst>
          </p:cNvPr>
          <p:cNvSpPr>
            <a:spLocks noGrp="1"/>
          </p:cNvSpPr>
          <p:nvPr>
            <p:ph type="subTitle" idx="1"/>
          </p:nvPr>
        </p:nvSpPr>
        <p:spPr/>
        <p:txBody>
          <a:bodyPr>
            <a:normAutofit fontScale="77500" lnSpcReduction="20000"/>
          </a:bodyPr>
          <a:lstStyle/>
          <a:p>
            <a:r>
              <a:rPr lang="en-US" dirty="0"/>
              <a:t>Ramya Subrahmanian</a:t>
            </a:r>
          </a:p>
          <a:p>
            <a:r>
              <a:rPr lang="en-US" dirty="0"/>
              <a:t>Chief, Child Rights and Protection, UNICEF Innocenti</a:t>
            </a:r>
          </a:p>
          <a:p>
            <a:endParaRPr lang="en-US" dirty="0"/>
          </a:p>
          <a:p>
            <a:r>
              <a:rPr lang="en-US" dirty="0"/>
              <a:t>CRANK Global Meeting</a:t>
            </a:r>
          </a:p>
          <a:p>
            <a:r>
              <a:rPr lang="en-US"/>
              <a:t>December 6, 2022</a:t>
            </a:r>
            <a:endParaRPr lang="en-US" dirty="0"/>
          </a:p>
        </p:txBody>
      </p:sp>
      <p:pic>
        <p:nvPicPr>
          <p:cNvPr id="4" name="Picture 3">
            <a:extLst>
              <a:ext uri="{FF2B5EF4-FFF2-40B4-BE49-F238E27FC236}">
                <a16:creationId xmlns:a16="http://schemas.microsoft.com/office/drawing/2014/main" id="{89788433-4C30-449B-82CE-E3936A0FD6E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4567"/>
          <a:stretch/>
        </p:blipFill>
        <p:spPr>
          <a:xfrm>
            <a:off x="10846387" y="0"/>
            <a:ext cx="1345613" cy="1015042"/>
          </a:xfrm>
          <a:prstGeom prst="rect">
            <a:avLst/>
          </a:prstGeom>
        </p:spPr>
      </p:pic>
    </p:spTree>
    <p:extLst>
      <p:ext uri="{BB962C8B-B14F-4D97-AF65-F5344CB8AC3E}">
        <p14:creationId xmlns:p14="http://schemas.microsoft.com/office/powerpoint/2010/main" val="240404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0346350-DB14-4062-AA0E-C7CE895EB090}"/>
              </a:ext>
            </a:extLst>
          </p:cNvPr>
          <p:cNvSpPr>
            <a:spLocks noGrp="1"/>
          </p:cNvSpPr>
          <p:nvPr>
            <p:ph type="title"/>
          </p:nvPr>
        </p:nvSpPr>
        <p:spPr/>
        <p:txBody>
          <a:bodyPr/>
          <a:lstStyle/>
          <a:p>
            <a:r>
              <a:rPr lang="en-US" dirty="0"/>
              <a:t>What we do know</a:t>
            </a:r>
          </a:p>
        </p:txBody>
      </p:sp>
      <p:sp>
        <p:nvSpPr>
          <p:cNvPr id="3" name="Content Placeholder 2">
            <a:extLst>
              <a:ext uri="{FF2B5EF4-FFF2-40B4-BE49-F238E27FC236}">
                <a16:creationId xmlns:a16="http://schemas.microsoft.com/office/drawing/2014/main" id="{B871F516-C685-4193-BC43-A15CCA8C35B7}"/>
              </a:ext>
            </a:extLst>
          </p:cNvPr>
          <p:cNvSpPr>
            <a:spLocks noGrp="1"/>
          </p:cNvSpPr>
          <p:nvPr>
            <p:ph idx="1"/>
          </p:nvPr>
        </p:nvSpPr>
        <p:spPr/>
        <p:txBody>
          <a:bodyPr>
            <a:normAutofit lnSpcReduction="10000"/>
          </a:bodyPr>
          <a:lstStyle/>
          <a:p>
            <a:r>
              <a:rPr lang="en-US" dirty="0"/>
              <a:t>Evidence is limited on services and systems reforms that can sustain gender-responsive institutional mechanisms and therefore contribute to gender-transformative impacts for girls and women.</a:t>
            </a:r>
          </a:p>
          <a:p>
            <a:r>
              <a:rPr lang="en-US" dirty="0"/>
              <a:t>The GNB literature review points out that what we do know is: </a:t>
            </a:r>
          </a:p>
          <a:p>
            <a:pPr lvl="1"/>
            <a:r>
              <a:rPr lang="en-US" dirty="0"/>
              <a:t>Women and girls have unique needs that health and social services are not able to meet, typically.</a:t>
            </a:r>
          </a:p>
          <a:p>
            <a:pPr lvl="1"/>
            <a:r>
              <a:rPr lang="en-US" dirty="0"/>
              <a:t>But when they do, gender-transformative approaches such as utilized in Ethiopia’s Health Extension programme can reduce child marriage </a:t>
            </a:r>
          </a:p>
          <a:p>
            <a:pPr lvl="1"/>
            <a:endParaRPr lang="en-US" dirty="0"/>
          </a:p>
          <a:p>
            <a:r>
              <a:rPr lang="en-US" dirty="0"/>
              <a:t>So, we know services and systems can work for our desired outcomes, but they often do not. </a:t>
            </a:r>
          </a:p>
          <a:p>
            <a:pPr lvl="1"/>
            <a:endParaRPr lang="en-US" dirty="0"/>
          </a:p>
        </p:txBody>
      </p:sp>
      <p:pic>
        <p:nvPicPr>
          <p:cNvPr id="7" name="Picture 6">
            <a:extLst>
              <a:ext uri="{FF2B5EF4-FFF2-40B4-BE49-F238E27FC236}">
                <a16:creationId xmlns:a16="http://schemas.microsoft.com/office/drawing/2014/main" id="{95A617D0-C9A7-4B6B-9EAD-086CB35CC09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4567"/>
          <a:stretch/>
        </p:blipFill>
        <p:spPr>
          <a:xfrm>
            <a:off x="10846387" y="0"/>
            <a:ext cx="1345613" cy="1015042"/>
          </a:xfrm>
          <a:prstGeom prst="rect">
            <a:avLst/>
          </a:prstGeom>
        </p:spPr>
      </p:pic>
    </p:spTree>
    <p:extLst>
      <p:ext uri="{BB962C8B-B14F-4D97-AF65-F5344CB8AC3E}">
        <p14:creationId xmlns:p14="http://schemas.microsoft.com/office/powerpoint/2010/main" val="3261485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EF4A9-D93E-4EF1-9AC6-AA9D69B50D89}"/>
              </a:ext>
            </a:extLst>
          </p:cNvPr>
          <p:cNvSpPr>
            <a:spLocks noGrp="1"/>
          </p:cNvSpPr>
          <p:nvPr>
            <p:ph type="title"/>
          </p:nvPr>
        </p:nvSpPr>
        <p:spPr/>
        <p:txBody>
          <a:bodyPr/>
          <a:lstStyle/>
          <a:p>
            <a:r>
              <a:rPr lang="en-US" dirty="0"/>
              <a:t>What we need to know</a:t>
            </a:r>
          </a:p>
        </p:txBody>
      </p:sp>
      <p:sp>
        <p:nvSpPr>
          <p:cNvPr id="3" name="Content Placeholder 2">
            <a:extLst>
              <a:ext uri="{FF2B5EF4-FFF2-40B4-BE49-F238E27FC236}">
                <a16:creationId xmlns:a16="http://schemas.microsoft.com/office/drawing/2014/main" id="{1DC2741F-6526-42FA-86BA-CAAE84FC547A}"/>
              </a:ext>
            </a:extLst>
          </p:cNvPr>
          <p:cNvSpPr>
            <a:spLocks noGrp="1"/>
          </p:cNvSpPr>
          <p:nvPr>
            <p:ph idx="1"/>
          </p:nvPr>
        </p:nvSpPr>
        <p:spPr/>
        <p:txBody>
          <a:bodyPr/>
          <a:lstStyle/>
          <a:p>
            <a:pPr lvl="0">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We </a:t>
            </a:r>
            <a:r>
              <a:rPr lang="en-US" sz="2600" dirty="0">
                <a:solidFill>
                  <a:prstClr val="black"/>
                </a:solidFill>
              </a:rPr>
              <a:t>need therefore to know:</a:t>
            </a:r>
          </a:p>
          <a:p>
            <a:pPr marL="457200" lvl="1" indent="0">
              <a:buNone/>
              <a:defRPr/>
            </a:pPr>
            <a:r>
              <a:rPr lang="en-US" sz="2200" dirty="0">
                <a:solidFill>
                  <a:prstClr val="black"/>
                </a:solidFill>
              </a:rPr>
              <a:t> </a:t>
            </a: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rPr>
              <a:t>i) more about specific institutional barriers along the chain of design and delivery (including everyday implementation) tailored to context;</a:t>
            </a:r>
          </a:p>
          <a:p>
            <a:pPr marL="457200" lvl="1" indent="0">
              <a:buNone/>
              <a:defRPr/>
            </a:pPr>
            <a:endParaRPr lang="en-US" sz="2200" dirty="0">
              <a:solidFill>
                <a:prstClr val="black"/>
              </a:solidFill>
              <a:latin typeface="Calibri" panose="020F0502020204030204"/>
            </a:endParaRPr>
          </a:p>
          <a:p>
            <a:pPr marL="457200" lvl="1" indent="0">
              <a:buNone/>
              <a:defRPr/>
            </a:pP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rPr>
              <a:t>ii) more about lessons where there are success stories along the chain. </a:t>
            </a:r>
          </a:p>
          <a:p>
            <a:endParaRPr lang="en-US" dirty="0"/>
          </a:p>
          <a:p>
            <a:r>
              <a:rPr lang="en-US" dirty="0"/>
              <a:t>This will move us to transfer lessons from programmes to systems, and to start thinking about how what we are learning from this increase in evidence can sustain, and also be scaled up appropriately. </a:t>
            </a:r>
          </a:p>
        </p:txBody>
      </p:sp>
      <p:pic>
        <p:nvPicPr>
          <p:cNvPr id="4" name="Picture 3">
            <a:extLst>
              <a:ext uri="{FF2B5EF4-FFF2-40B4-BE49-F238E27FC236}">
                <a16:creationId xmlns:a16="http://schemas.microsoft.com/office/drawing/2014/main" id="{F25E14B6-4CC9-4F5E-A587-82A9FA8CF71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4567"/>
          <a:stretch/>
        </p:blipFill>
        <p:spPr>
          <a:xfrm>
            <a:off x="10846387" y="0"/>
            <a:ext cx="1345613" cy="1015042"/>
          </a:xfrm>
          <a:prstGeom prst="rect">
            <a:avLst/>
          </a:prstGeom>
        </p:spPr>
      </p:pic>
    </p:spTree>
    <p:extLst>
      <p:ext uri="{BB962C8B-B14F-4D97-AF65-F5344CB8AC3E}">
        <p14:creationId xmlns:p14="http://schemas.microsoft.com/office/powerpoint/2010/main" val="1164080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A9C6D-4175-4982-873E-D81F65C4C927}"/>
              </a:ext>
            </a:extLst>
          </p:cNvPr>
          <p:cNvSpPr>
            <a:spLocks noGrp="1"/>
          </p:cNvSpPr>
          <p:nvPr>
            <p:ph type="title"/>
          </p:nvPr>
        </p:nvSpPr>
        <p:spPr/>
        <p:txBody>
          <a:bodyPr/>
          <a:lstStyle/>
          <a:p>
            <a:r>
              <a:rPr lang="en-US" dirty="0"/>
              <a:t>Parameters for thinking about responsive and transformative services and systems</a:t>
            </a:r>
          </a:p>
        </p:txBody>
      </p:sp>
      <p:sp>
        <p:nvSpPr>
          <p:cNvPr id="3" name="Content Placeholder 2">
            <a:extLst>
              <a:ext uri="{FF2B5EF4-FFF2-40B4-BE49-F238E27FC236}">
                <a16:creationId xmlns:a16="http://schemas.microsoft.com/office/drawing/2014/main" id="{19D727AD-BBC0-4355-8F90-5B7026F30EAE}"/>
              </a:ext>
            </a:extLst>
          </p:cNvPr>
          <p:cNvSpPr>
            <a:spLocks noGrp="1"/>
          </p:cNvSpPr>
          <p:nvPr>
            <p:ph idx="1"/>
          </p:nvPr>
        </p:nvSpPr>
        <p:spPr/>
        <p:txBody>
          <a:bodyPr>
            <a:normAutofit fontScale="92500" lnSpcReduction="10000"/>
          </a:bodyPr>
          <a:lstStyle/>
          <a:p>
            <a:r>
              <a:rPr lang="en-US" dirty="0"/>
              <a:t>Access – Are people enabled and encouraged to use services?</a:t>
            </a:r>
          </a:p>
          <a:p>
            <a:r>
              <a:rPr lang="en-US" dirty="0"/>
              <a:t>Diversity – Are users of services representative of the wider community the services are located in?</a:t>
            </a:r>
          </a:p>
          <a:p>
            <a:r>
              <a:rPr lang="en-US" dirty="0"/>
              <a:t>Inclusion – Do they feel well-treated and respected? </a:t>
            </a:r>
          </a:p>
          <a:p>
            <a:r>
              <a:rPr lang="en-US" dirty="0"/>
              <a:t>Belonging – Do they feel heard? Are there grievance and redressal mechanisms? Is there community-level citizen monitoring?</a:t>
            </a:r>
          </a:p>
          <a:p>
            <a:endParaRPr lang="en-US" dirty="0"/>
          </a:p>
          <a:p>
            <a:r>
              <a:rPr lang="en-US" dirty="0"/>
              <a:t>These questions can be adapted and used for providers of services as well, to capture their own experiences, constraints and opportunities in providing services, and working within typically hierarchical sectors and systems. </a:t>
            </a:r>
          </a:p>
        </p:txBody>
      </p:sp>
      <p:pic>
        <p:nvPicPr>
          <p:cNvPr id="4" name="Picture 3">
            <a:extLst>
              <a:ext uri="{FF2B5EF4-FFF2-40B4-BE49-F238E27FC236}">
                <a16:creationId xmlns:a16="http://schemas.microsoft.com/office/drawing/2014/main" id="{F2F4BE43-7D89-42B0-8E93-A8C13D4670E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4567"/>
          <a:stretch/>
        </p:blipFill>
        <p:spPr>
          <a:xfrm>
            <a:off x="11289168" y="0"/>
            <a:ext cx="902832" cy="681037"/>
          </a:xfrm>
          <a:prstGeom prst="rect">
            <a:avLst/>
          </a:prstGeom>
        </p:spPr>
      </p:pic>
    </p:spTree>
    <p:extLst>
      <p:ext uri="{BB962C8B-B14F-4D97-AF65-F5344CB8AC3E}">
        <p14:creationId xmlns:p14="http://schemas.microsoft.com/office/powerpoint/2010/main" val="52063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9422E-1B83-49C8-A4DA-5FEA0AC59925}"/>
              </a:ext>
            </a:extLst>
          </p:cNvPr>
          <p:cNvSpPr>
            <a:spLocks noGrp="1"/>
          </p:cNvSpPr>
          <p:nvPr>
            <p:ph type="title"/>
          </p:nvPr>
        </p:nvSpPr>
        <p:spPr>
          <a:xfrm>
            <a:off x="838200" y="365125"/>
            <a:ext cx="10515600" cy="434975"/>
          </a:xfrm>
        </p:spPr>
        <p:txBody>
          <a:bodyPr>
            <a:normAutofit fontScale="90000"/>
          </a:bodyPr>
          <a:lstStyle/>
          <a:p>
            <a:r>
              <a:rPr lang="en-US" dirty="0"/>
              <a:t>Thinking about “change levers”</a:t>
            </a:r>
          </a:p>
        </p:txBody>
      </p:sp>
      <p:sp>
        <p:nvSpPr>
          <p:cNvPr id="3" name="Content Placeholder 2">
            <a:extLst>
              <a:ext uri="{FF2B5EF4-FFF2-40B4-BE49-F238E27FC236}">
                <a16:creationId xmlns:a16="http://schemas.microsoft.com/office/drawing/2014/main" id="{2AEE8CA1-A1BA-4659-9247-5C90D8FFB490}"/>
              </a:ext>
            </a:extLst>
          </p:cNvPr>
          <p:cNvSpPr>
            <a:spLocks noGrp="1"/>
          </p:cNvSpPr>
          <p:nvPr>
            <p:ph idx="1"/>
          </p:nvPr>
        </p:nvSpPr>
        <p:spPr>
          <a:xfrm>
            <a:off x="638175" y="1304925"/>
            <a:ext cx="10715625" cy="4638675"/>
          </a:xfrm>
        </p:spPr>
        <p:txBody>
          <a:bodyPr>
            <a:normAutofit fontScale="70000" lnSpcReduction="20000"/>
          </a:bodyPr>
          <a:lstStyle/>
          <a:p>
            <a:r>
              <a:rPr lang="en-US" dirty="0"/>
              <a:t>Work at Innocenti on gender-responsive and age-sensitive social protection has led to the conceptualization of “change levers” for gender-responsive social protection systems (which can be used across sectors).</a:t>
            </a:r>
          </a:p>
          <a:p>
            <a:pPr marL="0" indent="0">
              <a:buNone/>
            </a:pPr>
            <a:endParaRPr lang="en-US" dirty="0"/>
          </a:p>
          <a:p>
            <a:r>
              <a:rPr lang="en-US" dirty="0"/>
              <a:t>These include (but are not restricted to): </a:t>
            </a:r>
          </a:p>
          <a:p>
            <a:pPr marL="457200" lvl="1" indent="0">
              <a:buNone/>
            </a:pPr>
            <a:r>
              <a:rPr lang="en-US" dirty="0"/>
              <a:t>1. Individual and institutional </a:t>
            </a:r>
            <a:r>
              <a:rPr lang="en-US" dirty="0" err="1"/>
              <a:t>behaviours</a:t>
            </a:r>
            <a:r>
              <a:rPr lang="en-US" dirty="0"/>
              <a:t>, norms, rules and practices – the shift from “enforcement” to “responsiveness” may require more attention to how policy designers and programme implementers think about and execute their mandates.</a:t>
            </a:r>
          </a:p>
          <a:p>
            <a:pPr marL="457200" lvl="1" indent="0">
              <a:buNone/>
            </a:pPr>
            <a:r>
              <a:rPr lang="en-US" dirty="0"/>
              <a:t>2. Political commitment and incentives – how the broader political and policy narrative is framed can influence how design and implementation takes place including on financing.</a:t>
            </a:r>
          </a:p>
          <a:p>
            <a:pPr marL="457200" lvl="1" indent="0">
              <a:buNone/>
            </a:pPr>
            <a:r>
              <a:rPr lang="en-US" dirty="0"/>
              <a:t>3. Institutional capacity – Internal and external capacity to make and sustain changes, including the role of expert support to strengthen systems and services</a:t>
            </a:r>
          </a:p>
          <a:p>
            <a:pPr marL="457200" lvl="1" indent="0">
              <a:buNone/>
            </a:pPr>
            <a:r>
              <a:rPr lang="en-US" dirty="0"/>
              <a:t>4. Accountability – participation and engagement of social movements, children’s and women’s rights advocates, and communities in regular meetings and discussions about policy and programmatic direction</a:t>
            </a:r>
          </a:p>
          <a:p>
            <a:pPr marL="457200" lvl="1" indent="0">
              <a:buNone/>
            </a:pPr>
            <a:endParaRPr lang="en-US" dirty="0"/>
          </a:p>
          <a:p>
            <a:r>
              <a:rPr lang="en-US" dirty="0"/>
              <a:t>Data and evidence are a key and cross-cutting aspect of leveraging change. </a:t>
            </a:r>
          </a:p>
          <a:p>
            <a:pPr marL="0" indent="0">
              <a:buNone/>
            </a:pPr>
            <a:endParaRPr lang="en-US" dirty="0"/>
          </a:p>
          <a:p>
            <a:pPr marL="457200" lvl="1" indent="0">
              <a:buNone/>
            </a:pPr>
            <a:r>
              <a:rPr lang="en-US" sz="1600" dirty="0"/>
              <a:t>Source: UNICEF Innocenti (2020) Gender-Responsive Age-Sensitive Social Protection: A conceptual framework </a:t>
            </a:r>
            <a:r>
              <a:rPr lang="en-US" sz="1600" dirty="0">
                <a:hlinkClick r:id="rId2"/>
              </a:rPr>
              <a:t>WP-10_Gender-Responsive-Age-Sensitive-Social-Protection.pdf (unicef-irc.org)</a:t>
            </a:r>
            <a:endParaRPr lang="en-US" sz="1600" dirty="0"/>
          </a:p>
        </p:txBody>
      </p:sp>
      <p:pic>
        <p:nvPicPr>
          <p:cNvPr id="4" name="Picture 3">
            <a:extLst>
              <a:ext uri="{FF2B5EF4-FFF2-40B4-BE49-F238E27FC236}">
                <a16:creationId xmlns:a16="http://schemas.microsoft.com/office/drawing/2014/main" id="{74B70EEE-5040-4466-AE15-C053A93A579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4567"/>
          <a:stretch/>
        </p:blipFill>
        <p:spPr>
          <a:xfrm>
            <a:off x="10846387" y="0"/>
            <a:ext cx="1345613" cy="1015042"/>
          </a:xfrm>
          <a:prstGeom prst="rect">
            <a:avLst/>
          </a:prstGeom>
        </p:spPr>
      </p:pic>
    </p:spTree>
    <p:extLst>
      <p:ext uri="{BB962C8B-B14F-4D97-AF65-F5344CB8AC3E}">
        <p14:creationId xmlns:p14="http://schemas.microsoft.com/office/powerpoint/2010/main" val="4115387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A3AD7-B9C2-4687-86BF-C8BD1149D9FB}"/>
              </a:ext>
            </a:extLst>
          </p:cNvPr>
          <p:cNvSpPr>
            <a:spLocks noGrp="1"/>
          </p:cNvSpPr>
          <p:nvPr>
            <p:ph type="title"/>
          </p:nvPr>
        </p:nvSpPr>
        <p:spPr/>
        <p:txBody>
          <a:bodyPr/>
          <a:lstStyle/>
          <a:p>
            <a:r>
              <a:rPr lang="en-US" dirty="0"/>
              <a:t>Concluding reflections</a:t>
            </a:r>
          </a:p>
        </p:txBody>
      </p:sp>
      <p:sp>
        <p:nvSpPr>
          <p:cNvPr id="3" name="Content Placeholder 2">
            <a:extLst>
              <a:ext uri="{FF2B5EF4-FFF2-40B4-BE49-F238E27FC236}">
                <a16:creationId xmlns:a16="http://schemas.microsoft.com/office/drawing/2014/main" id="{F5F6388F-1F97-4E59-8263-3DE54E0E4FD9}"/>
              </a:ext>
            </a:extLst>
          </p:cNvPr>
          <p:cNvSpPr>
            <a:spLocks noGrp="1"/>
          </p:cNvSpPr>
          <p:nvPr>
            <p:ph idx="1"/>
          </p:nvPr>
        </p:nvSpPr>
        <p:spPr/>
        <p:txBody>
          <a:bodyPr/>
          <a:lstStyle/>
          <a:p>
            <a:r>
              <a:rPr lang="en-US" dirty="0"/>
              <a:t>We need to shift more to:</a:t>
            </a:r>
          </a:p>
          <a:p>
            <a:pPr lvl="1"/>
            <a:r>
              <a:rPr lang="en-US" dirty="0"/>
              <a:t>Addressing the “know-do” gap</a:t>
            </a:r>
          </a:p>
          <a:p>
            <a:pPr lvl="1"/>
            <a:r>
              <a:rPr lang="en-US" dirty="0"/>
              <a:t>Carry out more implementation research and process evaluations to learn from everyday change with implementers and people working within services and systems</a:t>
            </a:r>
          </a:p>
          <a:p>
            <a:pPr lvl="1"/>
            <a:r>
              <a:rPr lang="en-US" dirty="0"/>
              <a:t>Explore barriers and bottlenecks in real time</a:t>
            </a:r>
          </a:p>
          <a:p>
            <a:pPr lvl="1"/>
            <a:r>
              <a:rPr lang="en-US" dirty="0"/>
              <a:t>Connect implementers to learn from each other – and address gender and other equity gaps within implementation cadres (</a:t>
            </a:r>
            <a:r>
              <a:rPr lang="en-US" dirty="0" err="1"/>
              <a:t>e.g</a:t>
            </a:r>
            <a:r>
              <a:rPr lang="en-US" dirty="0"/>
              <a:t> being sensitive to specific issues of women implementers and frontline workers)</a:t>
            </a:r>
          </a:p>
          <a:p>
            <a:pPr lvl="1"/>
            <a:endParaRPr lang="en-US" dirty="0"/>
          </a:p>
        </p:txBody>
      </p:sp>
      <p:pic>
        <p:nvPicPr>
          <p:cNvPr id="4" name="Picture 3">
            <a:extLst>
              <a:ext uri="{FF2B5EF4-FFF2-40B4-BE49-F238E27FC236}">
                <a16:creationId xmlns:a16="http://schemas.microsoft.com/office/drawing/2014/main" id="{0A951433-EE7A-457D-8F9F-B289489D950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4567"/>
          <a:stretch/>
        </p:blipFill>
        <p:spPr>
          <a:xfrm>
            <a:off x="10846387" y="0"/>
            <a:ext cx="1345613" cy="1015042"/>
          </a:xfrm>
          <a:prstGeom prst="rect">
            <a:avLst/>
          </a:prstGeom>
        </p:spPr>
      </p:pic>
    </p:spTree>
    <p:extLst>
      <p:ext uri="{BB962C8B-B14F-4D97-AF65-F5344CB8AC3E}">
        <p14:creationId xmlns:p14="http://schemas.microsoft.com/office/powerpoint/2010/main" val="1399573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eb8fe03-0a70-457d-be20-bb98c727e22e">
      <Terms xmlns="http://schemas.microsoft.com/office/infopath/2007/PartnerControls"/>
    </lcf76f155ced4ddcb4097134ff3c332f>
    <TaxCatchAll xmlns="375af5b2-8cea-45d5-b184-d6c522a311a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BC617633D9DA1429FD18118B9918E27" ma:contentTypeVersion="17" ma:contentTypeDescription="Create a new document." ma:contentTypeScope="" ma:versionID="8385da5c039aa5cb581c6b48a956774e">
  <xsd:schema xmlns:xsd="http://www.w3.org/2001/XMLSchema" xmlns:xs="http://www.w3.org/2001/XMLSchema" xmlns:p="http://schemas.microsoft.com/office/2006/metadata/properties" xmlns:ns2="deb8fe03-0a70-457d-be20-bb98c727e22e" xmlns:ns3="375af5b2-8cea-45d5-b184-d6c522a311ad" targetNamespace="http://schemas.microsoft.com/office/2006/metadata/properties" ma:root="true" ma:fieldsID="e0f0042c10f867d66c9765bd21bf56ea" ns2:_="" ns3:_="">
    <xsd:import namespace="deb8fe03-0a70-457d-be20-bb98c727e22e"/>
    <xsd:import namespace="375af5b2-8cea-45d5-b184-d6c522a311a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b8fe03-0a70-457d-be20-bb98c727e2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ae0f924-55cd-4741-8fd0-29141ff024c8"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75af5b2-8cea-45d5-b184-d6c522a311a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ce5c2b9-6574-42c6-8602-888743f17b97}" ma:internalName="TaxCatchAll" ma:showField="CatchAllData" ma:web="375af5b2-8cea-45d5-b184-d6c522a311a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8931EA-B7E1-47DB-8517-7D5E7B28A564}">
  <ds:schemaRefs>
    <ds:schemaRef ds:uri="http://schemas.microsoft.com/office/2006/documentManagement/types"/>
    <ds:schemaRef ds:uri="http://schemas.microsoft.com/office/2006/metadata/properties"/>
    <ds:schemaRef ds:uri="http://purl.org/dc/terms/"/>
    <ds:schemaRef ds:uri="a86dead8-45e4-47c1-8b9b-6a986f3a62a1"/>
    <ds:schemaRef ds:uri="http://schemas.microsoft.com/office/infopath/2007/PartnerControls"/>
    <ds:schemaRef ds:uri="http://schemas.openxmlformats.org/package/2006/metadata/core-properties"/>
    <ds:schemaRef ds:uri="http://www.w3.org/XML/1998/namespace"/>
    <ds:schemaRef ds:uri="1f180363-5e52-4f18-8367-6804e188f313"/>
    <ds:schemaRef ds:uri="http://purl.org/dc/dcmitype/"/>
    <ds:schemaRef ds:uri="http://purl.org/dc/elements/1.1/"/>
  </ds:schemaRefs>
</ds:datastoreItem>
</file>

<file path=customXml/itemProps2.xml><?xml version="1.0" encoding="utf-8"?>
<ds:datastoreItem xmlns:ds="http://schemas.openxmlformats.org/officeDocument/2006/customXml" ds:itemID="{E84374FB-1E22-46F9-A5B1-1CB168EF1221}">
  <ds:schemaRefs>
    <ds:schemaRef ds:uri="http://schemas.microsoft.com/sharepoint/v3/contenttype/forms"/>
  </ds:schemaRefs>
</ds:datastoreItem>
</file>

<file path=customXml/itemProps3.xml><?xml version="1.0" encoding="utf-8"?>
<ds:datastoreItem xmlns:ds="http://schemas.openxmlformats.org/officeDocument/2006/customXml" ds:itemID="{753F8B57-C0D8-4CA9-ADA3-F934B0CD530A}"/>
</file>

<file path=docProps/app.xml><?xml version="1.0" encoding="utf-8"?>
<Properties xmlns="http://schemas.openxmlformats.org/officeDocument/2006/extended-properties" xmlns:vt="http://schemas.openxmlformats.org/officeDocument/2006/docPropsVTypes">
  <TotalTime>41</TotalTime>
  <Words>602</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Reflections on evidence related to services and systems</vt:lpstr>
      <vt:lpstr>What we do know</vt:lpstr>
      <vt:lpstr>What we need to know</vt:lpstr>
      <vt:lpstr>Parameters for thinking about responsive and transformative services and systems</vt:lpstr>
      <vt:lpstr>Thinking about “change levers”</vt:lpstr>
      <vt:lpstr>Concluding reflections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Reflections on evidence related to services and systems</dc:title>
  <dc:creator>Ramya Subrahmanian</dc:creator>
  <cp:lastModifiedBy>Ramya Subrahmanian</cp:lastModifiedBy>
  <cp:revision>6</cp:revision>
  <dcterms:created xsi:type="dcterms:W3CDTF">2022-12-19T11:47:09Z</dcterms:created>
  <dcterms:modified xsi:type="dcterms:W3CDTF">2022-12-19T12:31:04Z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0x01010021C37EA7995215449CDCAE07241AEBE4</vt:lpwstr>
  </property>
</Properties>
</file>