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500" r:id="rId5"/>
    <p:sldId id="689" r:id="rId6"/>
    <p:sldId id="680" r:id="rId7"/>
    <p:sldId id="501" r:id="rId8"/>
    <p:sldId id="688" r:id="rId9"/>
    <p:sldId id="684" r:id="rId10"/>
    <p:sldId id="347" r:id="rId11"/>
    <p:sldId id="330" r:id="rId12"/>
    <p:sldId id="536" r:id="rId13"/>
    <p:sldId id="690" r:id="rId14"/>
    <p:sldId id="484" r:id="rId15"/>
    <p:sldId id="485" r:id="rId16"/>
    <p:sldId id="259" r:id="rId17"/>
    <p:sldId id="486" r:id="rId18"/>
    <p:sldId id="487" r:id="rId19"/>
    <p:sldId id="686" r:id="rId20"/>
    <p:sldId id="691" r:id="rId21"/>
    <p:sldId id="488" r:id="rId22"/>
    <p:sldId id="489" r:id="rId23"/>
    <p:sldId id="490" r:id="rId24"/>
    <p:sldId id="263" r:id="rId25"/>
    <p:sldId id="491" r:id="rId26"/>
    <p:sldId id="492" r:id="rId27"/>
    <p:sldId id="493" r:id="rId28"/>
    <p:sldId id="482" r:id="rId29"/>
    <p:sldId id="495" r:id="rId30"/>
    <p:sldId id="496" r:id="rId31"/>
    <p:sldId id="497" r:id="rId32"/>
    <p:sldId id="498" r:id="rId33"/>
    <p:sldId id="499" r:id="rId34"/>
    <p:sldId id="479" r:id="rId35"/>
    <p:sldId id="323" r:id="rId36"/>
    <p:sldId id="687" r:id="rId37"/>
    <p:sldId id="685" r:id="rId38"/>
    <p:sldId id="27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E298B9-1841-0806-E379-137D69118953}" name="ba.aichaawa@bantareconsulting.com" initials="b" userId="b413be2afafabb8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886B6-86C0-DBFD-479D-05D39F9AFBAF}" v="31" dt="2023-02-23T11:50:28.729"/>
    <p1510:client id="{39411F14-6AD0-8D4B-9C37-07E39A41D372}" v="57" vWet="61" dt="2023-02-23T13:14:34.128"/>
    <p1510:client id="{76AC2A2E-0E84-4B94-BED2-6750F8C66615}" v="45" vWet="49" dt="2023-02-23T13:14:23.410"/>
    <p1510:client id="{9410781A-0CC7-4F7D-57CF-8F5E85170510}" v="10" dt="2023-02-23T17:43:50.631"/>
    <p1510:client id="{9E123269-B8B0-5840-B9B0-524FC2B2B08E}" v="4" dt="2023-02-23T13:21:51.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Pearce" userId="S::emma.pearce@girlsnotbrides.org::dd8c0a9b-83af-4d69-9553-6b1c7fddfd73" providerId="AD" clId="Web-{9410781A-0CC7-4F7D-57CF-8F5E85170510}"/>
    <pc:docChg chg="modSld">
      <pc:chgData name="Emma Pearce" userId="S::emma.pearce@girlsnotbrides.org::dd8c0a9b-83af-4d69-9553-6b1c7fddfd73" providerId="AD" clId="Web-{9410781A-0CC7-4F7D-57CF-8F5E85170510}" dt="2023-02-23T17:43:50.631" v="11" actId="1076"/>
      <pc:docMkLst>
        <pc:docMk/>
      </pc:docMkLst>
      <pc:sldChg chg="modSp">
        <pc:chgData name="Emma Pearce" userId="S::emma.pearce@girlsnotbrides.org::dd8c0a9b-83af-4d69-9553-6b1c7fddfd73" providerId="AD" clId="Web-{9410781A-0CC7-4F7D-57CF-8F5E85170510}" dt="2023-02-23T17:43:37.255" v="9" actId="20577"/>
        <pc:sldMkLst>
          <pc:docMk/>
          <pc:sldMk cId="3740549805" sldId="489"/>
        </pc:sldMkLst>
        <pc:spChg chg="mod">
          <ac:chgData name="Emma Pearce" userId="S::emma.pearce@girlsnotbrides.org::dd8c0a9b-83af-4d69-9553-6b1c7fddfd73" providerId="AD" clId="Web-{9410781A-0CC7-4F7D-57CF-8F5E85170510}" dt="2023-02-23T17:43:37.255" v="9" actId="20577"/>
          <ac:spMkLst>
            <pc:docMk/>
            <pc:sldMk cId="3740549805" sldId="489"/>
            <ac:spMk id="3" creationId="{55073E5B-DF97-272D-8BA8-C7227118FF56}"/>
          </ac:spMkLst>
        </pc:spChg>
      </pc:sldChg>
      <pc:sldChg chg="modSp">
        <pc:chgData name="Emma Pearce" userId="S::emma.pearce@girlsnotbrides.org::dd8c0a9b-83af-4d69-9553-6b1c7fddfd73" providerId="AD" clId="Web-{9410781A-0CC7-4F7D-57CF-8F5E85170510}" dt="2023-02-23T17:43:50.631" v="11" actId="1076"/>
        <pc:sldMkLst>
          <pc:docMk/>
          <pc:sldMk cId="2006260201" sldId="490"/>
        </pc:sldMkLst>
        <pc:spChg chg="mod">
          <ac:chgData name="Emma Pearce" userId="S::emma.pearce@girlsnotbrides.org::dd8c0a9b-83af-4d69-9553-6b1c7fddfd73" providerId="AD" clId="Web-{9410781A-0CC7-4F7D-57CF-8F5E85170510}" dt="2023-02-23T17:43:50.631" v="11" actId="1076"/>
          <ac:spMkLst>
            <pc:docMk/>
            <pc:sldMk cId="2006260201" sldId="490"/>
            <ac:spMk id="3" creationId="{ABED6F40-261C-8683-F9C9-C39776CFC41D}"/>
          </ac:spMkLst>
        </pc:spChg>
      </pc:sldChg>
    </pc:docChg>
  </pc:docChgLst>
  <pc:docChgLst>
    <pc:chgData name="Laia Surralles Solsona" userId="5b079a50-c30e-426c-81c1-9a1baf43d982" providerId="ADAL" clId="{9E123269-B8B0-5840-B9B0-524FC2B2B08E}"/>
    <pc:docChg chg="addSld delSld">
      <pc:chgData name="Laia Surralles Solsona" userId="5b079a50-c30e-426c-81c1-9a1baf43d982" providerId="ADAL" clId="{9E123269-B8B0-5840-B9B0-524FC2B2B08E}" dt="2023-02-23T13:21:51.279" v="3" actId="22"/>
      <pc:docMkLst>
        <pc:docMk/>
      </pc:docMkLst>
      <pc:sldChg chg="add">
        <pc:chgData name="Laia Surralles Solsona" userId="5b079a50-c30e-426c-81c1-9a1baf43d982" providerId="ADAL" clId="{9E123269-B8B0-5840-B9B0-524FC2B2B08E}" dt="2023-02-23T13:14:21.360" v="0" actId="22"/>
        <pc:sldMkLst>
          <pc:docMk/>
          <pc:sldMk cId="2352198298" sldId="690"/>
        </pc:sldMkLst>
      </pc:sldChg>
      <pc:sldChg chg="add del">
        <pc:chgData name="Laia Surralles Solsona" userId="5b079a50-c30e-426c-81c1-9a1baf43d982" providerId="ADAL" clId="{9E123269-B8B0-5840-B9B0-524FC2B2B08E}" dt="2023-02-23T13:21:51.279" v="3" actId="22"/>
        <pc:sldMkLst>
          <pc:docMk/>
          <pc:sldMk cId="3726363087" sldId="691"/>
        </pc:sldMkLst>
      </pc:sldChg>
    </pc:docChg>
  </pc:docChgLst>
  <pc:docChgLst>
    <pc:chgData name="Emma Pearce" userId="dd8c0a9b-83af-4d69-9553-6b1c7fddfd73" providerId="ADAL" clId="{39411F14-6AD0-8D4B-9C37-07E39A41D372}"/>
    <pc:docChg chg="custSel modSld">
      <pc:chgData name="Emma Pearce" userId="dd8c0a9b-83af-4d69-9553-6b1c7fddfd73" providerId="ADAL" clId="{39411F14-6AD0-8D4B-9C37-07E39A41D372}" dt="2023-02-23T11:57:58.828" v="52" actId="20577"/>
      <pc:docMkLst>
        <pc:docMk/>
      </pc:docMkLst>
      <pc:sldChg chg="addSp modSp mod">
        <pc:chgData name="Emma Pearce" userId="dd8c0a9b-83af-4d69-9553-6b1c7fddfd73" providerId="ADAL" clId="{39411F14-6AD0-8D4B-9C37-07E39A41D372}" dt="2023-02-23T11:57:58.828" v="52" actId="20577"/>
        <pc:sldMkLst>
          <pc:docMk/>
          <pc:sldMk cId="309235506" sldId="688"/>
        </pc:sldMkLst>
        <pc:spChg chg="mod">
          <ac:chgData name="Emma Pearce" userId="dd8c0a9b-83af-4d69-9553-6b1c7fddfd73" providerId="ADAL" clId="{39411F14-6AD0-8D4B-9C37-07E39A41D372}" dt="2023-02-23T11:53:38.870" v="11" actId="790"/>
          <ac:spMkLst>
            <pc:docMk/>
            <pc:sldMk cId="309235506" sldId="688"/>
            <ac:spMk id="2" creationId="{4C07F3E9-BD1E-C26B-ECF4-89395580A0EF}"/>
          </ac:spMkLst>
        </pc:spChg>
        <pc:spChg chg="add mod">
          <ac:chgData name="Emma Pearce" userId="dd8c0a9b-83af-4d69-9553-6b1c7fddfd73" providerId="ADAL" clId="{39411F14-6AD0-8D4B-9C37-07E39A41D372}" dt="2023-02-23T11:55:26.043" v="22" actId="790"/>
          <ac:spMkLst>
            <pc:docMk/>
            <pc:sldMk cId="309235506" sldId="688"/>
            <ac:spMk id="4" creationId="{A448A745-64C1-040C-959B-D3DE7ECF3B82}"/>
          </ac:spMkLst>
        </pc:spChg>
        <pc:spChg chg="mod">
          <ac:chgData name="Emma Pearce" userId="dd8c0a9b-83af-4d69-9553-6b1c7fddfd73" providerId="ADAL" clId="{39411F14-6AD0-8D4B-9C37-07E39A41D372}" dt="2023-02-23T11:53:13.807" v="8" actId="20577"/>
          <ac:spMkLst>
            <pc:docMk/>
            <pc:sldMk cId="309235506" sldId="688"/>
            <ac:spMk id="8" creationId="{0901479D-DA5C-02C7-01FD-5DF01DCB2219}"/>
          </ac:spMkLst>
        </pc:spChg>
        <pc:spChg chg="mod">
          <ac:chgData name="Emma Pearce" userId="dd8c0a9b-83af-4d69-9553-6b1c7fddfd73" providerId="ADAL" clId="{39411F14-6AD0-8D4B-9C37-07E39A41D372}" dt="2023-02-23T11:53:56.228" v="12" actId="790"/>
          <ac:spMkLst>
            <pc:docMk/>
            <pc:sldMk cId="309235506" sldId="688"/>
            <ac:spMk id="12" creationId="{566A476B-ACEB-EF9A-65F8-CB4D0AABC3F5}"/>
          </ac:spMkLst>
        </pc:spChg>
        <pc:spChg chg="add mod">
          <ac:chgData name="Emma Pearce" userId="dd8c0a9b-83af-4d69-9553-6b1c7fddfd73" providerId="ADAL" clId="{39411F14-6AD0-8D4B-9C37-07E39A41D372}" dt="2023-02-23T11:57:58.828" v="52" actId="20577"/>
          <ac:spMkLst>
            <pc:docMk/>
            <pc:sldMk cId="309235506" sldId="688"/>
            <ac:spMk id="21" creationId="{EE7B82FE-9FFC-57AD-5919-4D51DE6D0DF8}"/>
          </ac:spMkLst>
        </pc:spChg>
      </pc:sldChg>
    </pc:docChg>
  </pc:docChgLst>
  <pc:docChgLst>
    <pc:chgData name="Laia Surralles Solsona" userId="5b079a50-c30e-426c-81c1-9a1baf43d982" providerId="ADAL" clId="{76AC2A2E-0E84-4B94-BED2-6750F8C66615}"/>
    <pc:docChg chg="custSel addSld delSld modSld">
      <pc:chgData name="Laia Surralles Solsona" userId="5b079a50-c30e-426c-81c1-9a1baf43d982" providerId="ADAL" clId="{76AC2A2E-0E84-4B94-BED2-6750F8C66615}" dt="2023-02-23T12:09:23.161" v="44" actId="1076"/>
      <pc:docMkLst>
        <pc:docMk/>
      </pc:docMkLst>
      <pc:sldChg chg="modSp mod">
        <pc:chgData name="Laia Surralles Solsona" userId="5b079a50-c30e-426c-81c1-9a1baf43d982" providerId="ADAL" clId="{76AC2A2E-0E84-4B94-BED2-6750F8C66615}" dt="2023-02-23T12:03:43.506" v="6" actId="27636"/>
        <pc:sldMkLst>
          <pc:docMk/>
          <pc:sldMk cId="3940881184" sldId="259"/>
        </pc:sldMkLst>
        <pc:spChg chg="mod">
          <ac:chgData name="Laia Surralles Solsona" userId="5b079a50-c30e-426c-81c1-9a1baf43d982" providerId="ADAL" clId="{76AC2A2E-0E84-4B94-BED2-6750F8C66615}" dt="2023-02-23T12:03:43.493" v="4" actId="27636"/>
          <ac:spMkLst>
            <pc:docMk/>
            <pc:sldMk cId="3940881184" sldId="259"/>
            <ac:spMk id="4" creationId="{00000000-0000-0000-0000-000000000000}"/>
          </ac:spMkLst>
        </pc:spChg>
        <pc:spChg chg="mod">
          <ac:chgData name="Laia Surralles Solsona" userId="5b079a50-c30e-426c-81c1-9a1baf43d982" providerId="ADAL" clId="{76AC2A2E-0E84-4B94-BED2-6750F8C66615}" dt="2023-02-23T12:03:43.498" v="5" actId="27636"/>
          <ac:spMkLst>
            <pc:docMk/>
            <pc:sldMk cId="3940881184" sldId="259"/>
            <ac:spMk id="5" creationId="{00000000-0000-0000-0000-000000000000}"/>
          </ac:spMkLst>
        </pc:spChg>
        <pc:spChg chg="mod">
          <ac:chgData name="Laia Surralles Solsona" userId="5b079a50-c30e-426c-81c1-9a1baf43d982" providerId="ADAL" clId="{76AC2A2E-0E84-4B94-BED2-6750F8C66615}" dt="2023-02-23T12:03:43.506" v="6" actId="27636"/>
          <ac:spMkLst>
            <pc:docMk/>
            <pc:sldMk cId="3940881184" sldId="259"/>
            <ac:spMk id="6" creationId="{00000000-0000-0000-0000-000000000000}"/>
          </ac:spMkLst>
        </pc:spChg>
      </pc:sldChg>
      <pc:sldChg chg="modSp mod">
        <pc:chgData name="Laia Surralles Solsona" userId="5b079a50-c30e-426c-81c1-9a1baf43d982" providerId="ADAL" clId="{76AC2A2E-0E84-4B94-BED2-6750F8C66615}" dt="2023-02-23T12:06:30.348" v="28" actId="255"/>
        <pc:sldMkLst>
          <pc:docMk/>
          <pc:sldMk cId="1642083259" sldId="263"/>
        </pc:sldMkLst>
        <pc:spChg chg="mod">
          <ac:chgData name="Laia Surralles Solsona" userId="5b079a50-c30e-426c-81c1-9a1baf43d982" providerId="ADAL" clId="{76AC2A2E-0E84-4B94-BED2-6750F8C66615}" dt="2023-02-23T12:06:30.348" v="28" actId="255"/>
          <ac:spMkLst>
            <pc:docMk/>
            <pc:sldMk cId="1642083259" sldId="263"/>
            <ac:spMk id="3" creationId="{A154DED5-0733-8CAA-70D4-E1407709C967}"/>
          </ac:spMkLst>
        </pc:spChg>
      </pc:sldChg>
      <pc:sldChg chg="modSp">
        <pc:chgData name="Laia Surralles Solsona" userId="5b079a50-c30e-426c-81c1-9a1baf43d982" providerId="ADAL" clId="{76AC2A2E-0E84-4B94-BED2-6750F8C66615}" dt="2023-02-23T12:09:23.161" v="44" actId="1076"/>
        <pc:sldMkLst>
          <pc:docMk/>
          <pc:sldMk cId="1038583107" sldId="479"/>
        </pc:sldMkLst>
        <pc:picChg chg="mod">
          <ac:chgData name="Laia Surralles Solsona" userId="5b079a50-c30e-426c-81c1-9a1baf43d982" providerId="ADAL" clId="{76AC2A2E-0E84-4B94-BED2-6750F8C66615}" dt="2023-02-23T12:09:23.161" v="44" actId="1076"/>
          <ac:picMkLst>
            <pc:docMk/>
            <pc:sldMk cId="1038583107" sldId="479"/>
            <ac:picMk id="3" creationId="{BF5DD77D-ADBB-9EB5-A70B-73D14942C892}"/>
          </ac:picMkLst>
        </pc:picChg>
      </pc:sldChg>
      <pc:sldChg chg="modSp mod">
        <pc:chgData name="Laia Surralles Solsona" userId="5b079a50-c30e-426c-81c1-9a1baf43d982" providerId="ADAL" clId="{76AC2A2E-0E84-4B94-BED2-6750F8C66615}" dt="2023-02-23T12:03:43.468" v="3" actId="27636"/>
        <pc:sldMkLst>
          <pc:docMk/>
          <pc:sldMk cId="1884288941" sldId="485"/>
        </pc:sldMkLst>
        <pc:spChg chg="mod">
          <ac:chgData name="Laia Surralles Solsona" userId="5b079a50-c30e-426c-81c1-9a1baf43d982" providerId="ADAL" clId="{76AC2A2E-0E84-4B94-BED2-6750F8C66615}" dt="2023-02-23T12:03:43.468" v="3" actId="27636"/>
          <ac:spMkLst>
            <pc:docMk/>
            <pc:sldMk cId="1884288941" sldId="485"/>
            <ac:spMk id="3" creationId="{812B547B-19C2-9F36-4F64-87B93CDC86EC}"/>
          </ac:spMkLst>
        </pc:spChg>
        <pc:spChg chg="mod">
          <ac:chgData name="Laia Surralles Solsona" userId="5b079a50-c30e-426c-81c1-9a1baf43d982" providerId="ADAL" clId="{76AC2A2E-0E84-4B94-BED2-6750F8C66615}" dt="2023-02-23T12:03:43.467" v="2" actId="27636"/>
          <ac:spMkLst>
            <pc:docMk/>
            <pc:sldMk cId="1884288941" sldId="485"/>
            <ac:spMk id="5" creationId="{70F26C20-9E07-7273-2126-5738E616B7DF}"/>
          </ac:spMkLst>
        </pc:spChg>
      </pc:sldChg>
      <pc:sldChg chg="modSp mod">
        <pc:chgData name="Laia Surralles Solsona" userId="5b079a50-c30e-426c-81c1-9a1baf43d982" providerId="ADAL" clId="{76AC2A2E-0E84-4B94-BED2-6750F8C66615}" dt="2023-02-23T12:07:42.260" v="33" actId="27636"/>
        <pc:sldMkLst>
          <pc:docMk/>
          <pc:sldMk cId="2037298733" sldId="486"/>
        </pc:sldMkLst>
        <pc:spChg chg="mod">
          <ac:chgData name="Laia Surralles Solsona" userId="5b079a50-c30e-426c-81c1-9a1baf43d982" providerId="ADAL" clId="{76AC2A2E-0E84-4B94-BED2-6750F8C66615}" dt="2023-02-23T12:07:38.048" v="30" actId="1076"/>
          <ac:spMkLst>
            <pc:docMk/>
            <pc:sldMk cId="2037298733" sldId="486"/>
            <ac:spMk id="2" creationId="{A26BBA1F-9FA1-2AED-5542-385949868277}"/>
          </ac:spMkLst>
        </pc:spChg>
        <pc:spChg chg="mod">
          <ac:chgData name="Laia Surralles Solsona" userId="5b079a50-c30e-426c-81c1-9a1baf43d982" providerId="ADAL" clId="{76AC2A2E-0E84-4B94-BED2-6750F8C66615}" dt="2023-02-23T12:07:42.260" v="33" actId="27636"/>
          <ac:spMkLst>
            <pc:docMk/>
            <pc:sldMk cId="2037298733" sldId="486"/>
            <ac:spMk id="3" creationId="{19E09F62-01F4-47B9-B621-81886412FD7B}"/>
          </ac:spMkLst>
        </pc:spChg>
      </pc:sldChg>
      <pc:sldChg chg="modSp mod">
        <pc:chgData name="Laia Surralles Solsona" userId="5b079a50-c30e-426c-81c1-9a1baf43d982" providerId="ADAL" clId="{76AC2A2E-0E84-4B94-BED2-6750F8C66615}" dt="2023-02-23T12:08:29.156" v="39" actId="2710"/>
        <pc:sldMkLst>
          <pc:docMk/>
          <pc:sldMk cId="3018578901" sldId="487"/>
        </pc:sldMkLst>
        <pc:spChg chg="mod">
          <ac:chgData name="Laia Surralles Solsona" userId="5b079a50-c30e-426c-81c1-9a1baf43d982" providerId="ADAL" clId="{76AC2A2E-0E84-4B94-BED2-6750F8C66615}" dt="2023-02-23T12:08:29.156" v="39" actId="2710"/>
          <ac:spMkLst>
            <pc:docMk/>
            <pc:sldMk cId="3018578901" sldId="487"/>
            <ac:spMk id="3" creationId="{AE9F11F1-22EB-9816-FE3C-9DD6D6F7473B}"/>
          </ac:spMkLst>
        </pc:spChg>
      </pc:sldChg>
      <pc:sldChg chg="modSp mod">
        <pc:chgData name="Laia Surralles Solsona" userId="5b079a50-c30e-426c-81c1-9a1baf43d982" providerId="ADAL" clId="{76AC2A2E-0E84-4B94-BED2-6750F8C66615}" dt="2023-02-23T12:03:43.571" v="10" actId="27636"/>
        <pc:sldMkLst>
          <pc:docMk/>
          <pc:sldMk cId="3740549805" sldId="489"/>
        </pc:sldMkLst>
        <pc:spChg chg="mod">
          <ac:chgData name="Laia Surralles Solsona" userId="5b079a50-c30e-426c-81c1-9a1baf43d982" providerId="ADAL" clId="{76AC2A2E-0E84-4B94-BED2-6750F8C66615}" dt="2023-02-23T12:03:43.571" v="10" actId="27636"/>
          <ac:spMkLst>
            <pc:docMk/>
            <pc:sldMk cId="3740549805" sldId="489"/>
            <ac:spMk id="3" creationId="{55073E5B-DF97-272D-8BA8-C7227118FF56}"/>
          </ac:spMkLst>
        </pc:spChg>
      </pc:sldChg>
      <pc:sldChg chg="modSp mod">
        <pc:chgData name="Laia Surralles Solsona" userId="5b079a50-c30e-426c-81c1-9a1baf43d982" providerId="ADAL" clId="{76AC2A2E-0E84-4B94-BED2-6750F8C66615}" dt="2023-02-23T12:03:43.583" v="11" actId="27636"/>
        <pc:sldMkLst>
          <pc:docMk/>
          <pc:sldMk cId="2006260201" sldId="490"/>
        </pc:sldMkLst>
        <pc:spChg chg="mod">
          <ac:chgData name="Laia Surralles Solsona" userId="5b079a50-c30e-426c-81c1-9a1baf43d982" providerId="ADAL" clId="{76AC2A2E-0E84-4B94-BED2-6750F8C66615}" dt="2023-02-23T12:03:43.583" v="11" actId="27636"/>
          <ac:spMkLst>
            <pc:docMk/>
            <pc:sldMk cId="2006260201" sldId="490"/>
            <ac:spMk id="3" creationId="{ABED6F40-261C-8683-F9C9-C39776CFC41D}"/>
          </ac:spMkLst>
        </pc:spChg>
      </pc:sldChg>
      <pc:sldChg chg="modSp mod">
        <pc:chgData name="Laia Surralles Solsona" userId="5b079a50-c30e-426c-81c1-9a1baf43d982" providerId="ADAL" clId="{76AC2A2E-0E84-4B94-BED2-6750F8C66615}" dt="2023-02-23T12:03:43.595" v="13" actId="27636"/>
        <pc:sldMkLst>
          <pc:docMk/>
          <pc:sldMk cId="3510680066" sldId="491"/>
        </pc:sldMkLst>
        <pc:spChg chg="mod">
          <ac:chgData name="Laia Surralles Solsona" userId="5b079a50-c30e-426c-81c1-9a1baf43d982" providerId="ADAL" clId="{76AC2A2E-0E84-4B94-BED2-6750F8C66615}" dt="2023-02-23T12:03:43.588" v="12" actId="27636"/>
          <ac:spMkLst>
            <pc:docMk/>
            <pc:sldMk cId="3510680066" sldId="491"/>
            <ac:spMk id="2" creationId="{A545685B-62BD-7A61-E235-CF4CEF4F53F4}"/>
          </ac:spMkLst>
        </pc:spChg>
        <pc:spChg chg="mod">
          <ac:chgData name="Laia Surralles Solsona" userId="5b079a50-c30e-426c-81c1-9a1baf43d982" providerId="ADAL" clId="{76AC2A2E-0E84-4B94-BED2-6750F8C66615}" dt="2023-02-23T12:03:43.595" v="13" actId="27636"/>
          <ac:spMkLst>
            <pc:docMk/>
            <pc:sldMk cId="3510680066" sldId="491"/>
            <ac:spMk id="3" creationId="{9ABB193F-3A40-5A07-1D4F-CAAFE628E826}"/>
          </ac:spMkLst>
        </pc:spChg>
      </pc:sldChg>
      <pc:sldChg chg="modSp mod">
        <pc:chgData name="Laia Surralles Solsona" userId="5b079a50-c30e-426c-81c1-9a1baf43d982" providerId="ADAL" clId="{76AC2A2E-0E84-4B94-BED2-6750F8C66615}" dt="2023-02-23T12:08:57.249" v="40" actId="2711"/>
        <pc:sldMkLst>
          <pc:docMk/>
          <pc:sldMk cId="402102897" sldId="492"/>
        </pc:sldMkLst>
        <pc:spChg chg="mod">
          <ac:chgData name="Laia Surralles Solsona" userId="5b079a50-c30e-426c-81c1-9a1baf43d982" providerId="ADAL" clId="{76AC2A2E-0E84-4B94-BED2-6750F8C66615}" dt="2023-02-23T12:08:57.249" v="40" actId="2711"/>
          <ac:spMkLst>
            <pc:docMk/>
            <pc:sldMk cId="402102897" sldId="492"/>
            <ac:spMk id="3" creationId="{62498B6F-0DDE-8576-30E3-C5EC34E80627}"/>
          </ac:spMkLst>
        </pc:spChg>
      </pc:sldChg>
      <pc:sldChg chg="modSp mod">
        <pc:chgData name="Laia Surralles Solsona" userId="5b079a50-c30e-426c-81c1-9a1baf43d982" providerId="ADAL" clId="{76AC2A2E-0E84-4B94-BED2-6750F8C66615}" dt="2023-02-23T12:03:43.631" v="15" actId="27636"/>
        <pc:sldMkLst>
          <pc:docMk/>
          <pc:sldMk cId="1153404269" sldId="495"/>
        </pc:sldMkLst>
        <pc:spChg chg="mod">
          <ac:chgData name="Laia Surralles Solsona" userId="5b079a50-c30e-426c-81c1-9a1baf43d982" providerId="ADAL" clId="{76AC2A2E-0E84-4B94-BED2-6750F8C66615}" dt="2023-02-23T12:03:43.631" v="15" actId="27636"/>
          <ac:spMkLst>
            <pc:docMk/>
            <pc:sldMk cId="1153404269" sldId="495"/>
            <ac:spMk id="3" creationId="{C0DC7E87-72B5-A2D1-2FFA-D182F5D2491C}"/>
          </ac:spMkLst>
        </pc:spChg>
      </pc:sldChg>
      <pc:sldChg chg="modSp mod">
        <pc:chgData name="Laia Surralles Solsona" userId="5b079a50-c30e-426c-81c1-9a1baf43d982" providerId="ADAL" clId="{76AC2A2E-0E84-4B94-BED2-6750F8C66615}" dt="2023-02-23T12:03:43.647" v="16" actId="27636"/>
        <pc:sldMkLst>
          <pc:docMk/>
          <pc:sldMk cId="2239833722" sldId="496"/>
        </pc:sldMkLst>
        <pc:spChg chg="mod">
          <ac:chgData name="Laia Surralles Solsona" userId="5b079a50-c30e-426c-81c1-9a1baf43d982" providerId="ADAL" clId="{76AC2A2E-0E84-4B94-BED2-6750F8C66615}" dt="2023-02-23T12:03:43.647" v="16" actId="27636"/>
          <ac:spMkLst>
            <pc:docMk/>
            <pc:sldMk cId="2239833722" sldId="496"/>
            <ac:spMk id="3" creationId="{C0DC7E87-72B5-A2D1-2FFA-D182F5D2491C}"/>
          </ac:spMkLst>
        </pc:spChg>
      </pc:sldChg>
      <pc:sldChg chg="modSp mod">
        <pc:chgData name="Laia Surralles Solsona" userId="5b079a50-c30e-426c-81c1-9a1baf43d982" providerId="ADAL" clId="{76AC2A2E-0E84-4B94-BED2-6750F8C66615}" dt="2023-02-23T12:03:43.676" v="17" actId="27636"/>
        <pc:sldMkLst>
          <pc:docMk/>
          <pc:sldMk cId="2915551891" sldId="499"/>
        </pc:sldMkLst>
        <pc:spChg chg="mod">
          <ac:chgData name="Laia Surralles Solsona" userId="5b079a50-c30e-426c-81c1-9a1baf43d982" providerId="ADAL" clId="{76AC2A2E-0E84-4B94-BED2-6750F8C66615}" dt="2023-02-23T12:03:43.676" v="17" actId="27636"/>
          <ac:spMkLst>
            <pc:docMk/>
            <pc:sldMk cId="2915551891" sldId="499"/>
            <ac:spMk id="3" creationId="{7296175B-38DC-A919-345D-CA59E778E6CF}"/>
          </ac:spMkLst>
        </pc:spChg>
      </pc:sldChg>
      <pc:sldChg chg="del">
        <pc:chgData name="Laia Surralles Solsona" userId="5b079a50-c30e-426c-81c1-9a1baf43d982" providerId="ADAL" clId="{76AC2A2E-0E84-4B94-BED2-6750F8C66615}" dt="2023-02-23T12:04:17.818" v="25" actId="47"/>
        <pc:sldMkLst>
          <pc:docMk/>
          <pc:sldMk cId="4104879580" sldId="679"/>
        </pc:sldMkLst>
      </pc:sldChg>
      <pc:sldChg chg="modSp mod">
        <pc:chgData name="Laia Surralles Solsona" userId="5b079a50-c30e-426c-81c1-9a1baf43d982" providerId="ADAL" clId="{76AC2A2E-0E84-4B94-BED2-6750F8C66615}" dt="2023-02-23T12:08:21.273" v="38" actId="14100"/>
        <pc:sldMkLst>
          <pc:docMk/>
          <pc:sldMk cId="2395035870" sldId="686"/>
        </pc:sldMkLst>
        <pc:spChg chg="mod">
          <ac:chgData name="Laia Surralles Solsona" userId="5b079a50-c30e-426c-81c1-9a1baf43d982" providerId="ADAL" clId="{76AC2A2E-0E84-4B94-BED2-6750F8C66615}" dt="2023-02-23T12:08:21.273" v="38" actId="14100"/>
          <ac:spMkLst>
            <pc:docMk/>
            <pc:sldMk cId="2395035870" sldId="686"/>
            <ac:spMk id="3" creationId="{51E5D789-8AD3-ED73-8710-4A3BA0CDBE7B}"/>
          </ac:spMkLst>
        </pc:spChg>
      </pc:sldChg>
      <pc:sldChg chg="modSp mod">
        <pc:chgData name="Laia Surralles Solsona" userId="5b079a50-c30e-426c-81c1-9a1baf43d982" providerId="ADAL" clId="{76AC2A2E-0E84-4B94-BED2-6750F8C66615}" dt="2023-02-23T12:03:43.449" v="1" actId="27636"/>
        <pc:sldMkLst>
          <pc:docMk/>
          <pc:sldMk cId="309235506" sldId="688"/>
        </pc:sldMkLst>
        <pc:spChg chg="mod">
          <ac:chgData name="Laia Surralles Solsona" userId="5b079a50-c30e-426c-81c1-9a1baf43d982" providerId="ADAL" clId="{76AC2A2E-0E84-4B94-BED2-6750F8C66615}" dt="2023-02-23T12:03:43.449" v="1" actId="27636"/>
          <ac:spMkLst>
            <pc:docMk/>
            <pc:sldMk cId="309235506" sldId="688"/>
            <ac:spMk id="22" creationId="{B0DE36EB-DEAB-884F-BA41-FB080E16E5D1}"/>
          </ac:spMkLst>
        </pc:spChg>
      </pc:sldChg>
      <pc:sldChg chg="modSp add mod">
        <pc:chgData name="Laia Surralles Solsona" userId="5b079a50-c30e-426c-81c1-9a1baf43d982" providerId="ADAL" clId="{76AC2A2E-0E84-4B94-BED2-6750F8C66615}" dt="2023-02-23T12:04:09.449" v="24" actId="1076"/>
        <pc:sldMkLst>
          <pc:docMk/>
          <pc:sldMk cId="3786229147" sldId="689"/>
        </pc:sldMkLst>
        <pc:spChg chg="mod">
          <ac:chgData name="Laia Surralles Solsona" userId="5b079a50-c30e-426c-81c1-9a1baf43d982" providerId="ADAL" clId="{76AC2A2E-0E84-4B94-BED2-6750F8C66615}" dt="2023-02-23T12:03:48.226" v="18" actId="14100"/>
          <ac:spMkLst>
            <pc:docMk/>
            <pc:sldMk cId="3786229147" sldId="689"/>
            <ac:spMk id="4" creationId="{9B031B42-D13E-B731-99B9-84D37723A01E}"/>
          </ac:spMkLst>
        </pc:spChg>
        <pc:spChg chg="mod">
          <ac:chgData name="Laia Surralles Solsona" userId="5b079a50-c30e-426c-81c1-9a1baf43d982" providerId="ADAL" clId="{76AC2A2E-0E84-4B94-BED2-6750F8C66615}" dt="2023-02-23T12:04:06.745" v="23" actId="1076"/>
          <ac:spMkLst>
            <pc:docMk/>
            <pc:sldMk cId="3786229147" sldId="689"/>
            <ac:spMk id="5" creationId="{F826850E-D912-6694-93AA-CC33795D94FF}"/>
          </ac:spMkLst>
        </pc:spChg>
        <pc:spChg chg="mod">
          <ac:chgData name="Laia Surralles Solsona" userId="5b079a50-c30e-426c-81c1-9a1baf43d982" providerId="ADAL" clId="{76AC2A2E-0E84-4B94-BED2-6750F8C66615}" dt="2023-02-23T12:04:09.449" v="24" actId="1076"/>
          <ac:spMkLst>
            <pc:docMk/>
            <pc:sldMk cId="3786229147" sldId="689"/>
            <ac:spMk id="6" creationId="{653B75BB-8DE4-523D-09BA-F3051BF22491}"/>
          </ac:spMkLst>
        </pc:spChg>
      </pc:sldChg>
    </pc:docChg>
  </pc:docChgLst>
  <pc:docChgLst>
    <pc:chgData name="Emma Pearce" userId="S::emma.pearce@girlsnotbrides.org::dd8c0a9b-83af-4d69-9553-6b1c7fddfd73" providerId="AD" clId="Web-{1A5886B6-86C0-DBFD-479D-05D39F9AFBAF}"/>
    <pc:docChg chg="addSld delSld modSld">
      <pc:chgData name="Emma Pearce" userId="S::emma.pearce@girlsnotbrides.org::dd8c0a9b-83af-4d69-9553-6b1c7fddfd73" providerId="AD" clId="Web-{1A5886B6-86C0-DBFD-479D-05D39F9AFBAF}" dt="2023-02-23T11:50:28.729" v="31" actId="14100"/>
      <pc:docMkLst>
        <pc:docMk/>
      </pc:docMkLst>
      <pc:sldChg chg="addSp delSp modSp del">
        <pc:chgData name="Emma Pearce" userId="S::emma.pearce@girlsnotbrides.org::dd8c0a9b-83af-4d69-9553-6b1c7fddfd73" providerId="AD" clId="Web-{1A5886B6-86C0-DBFD-479D-05D39F9AFBAF}" dt="2023-02-23T11:50:18.010" v="29"/>
        <pc:sldMkLst>
          <pc:docMk/>
          <pc:sldMk cId="1669087638" sldId="257"/>
        </pc:sldMkLst>
        <pc:spChg chg="mod">
          <ac:chgData name="Emma Pearce" userId="S::emma.pearce@girlsnotbrides.org::dd8c0a9b-83af-4d69-9553-6b1c7fddfd73" providerId="AD" clId="Web-{1A5886B6-86C0-DBFD-479D-05D39F9AFBAF}" dt="2023-02-23T11:49:20.477" v="14" actId="20577"/>
          <ac:spMkLst>
            <pc:docMk/>
            <pc:sldMk cId="1669087638" sldId="257"/>
            <ac:spMk id="5" creationId="{00000000-0000-0000-0000-000000000000}"/>
          </ac:spMkLst>
        </pc:spChg>
        <pc:picChg chg="add del">
          <ac:chgData name="Emma Pearce" userId="S::emma.pearce@girlsnotbrides.org::dd8c0a9b-83af-4d69-9553-6b1c7fddfd73" providerId="AD" clId="Web-{1A5886B6-86C0-DBFD-479D-05D39F9AFBAF}" dt="2023-02-23T11:48:01.662" v="3"/>
          <ac:picMkLst>
            <pc:docMk/>
            <pc:sldMk cId="1669087638" sldId="257"/>
            <ac:picMk id="3" creationId="{8700682B-FC33-F248-206A-C27529C097A3}"/>
          </ac:picMkLst>
        </pc:picChg>
        <pc:picChg chg="del">
          <ac:chgData name="Emma Pearce" userId="S::emma.pearce@girlsnotbrides.org::dd8c0a9b-83af-4d69-9553-6b1c7fddfd73" providerId="AD" clId="Web-{1A5886B6-86C0-DBFD-479D-05D39F9AFBAF}" dt="2023-02-23T11:48:04.193" v="4"/>
          <ac:picMkLst>
            <pc:docMk/>
            <pc:sldMk cId="1669087638" sldId="257"/>
            <ac:picMk id="7" creationId="{00F36A12-4B76-6A86-EF97-280B195554D9}"/>
          </ac:picMkLst>
        </pc:picChg>
        <pc:picChg chg="add">
          <ac:chgData name="Emma Pearce" userId="S::emma.pearce@girlsnotbrides.org::dd8c0a9b-83af-4d69-9553-6b1c7fddfd73" providerId="AD" clId="Web-{1A5886B6-86C0-DBFD-479D-05D39F9AFBAF}" dt="2023-02-23T11:48:12.475" v="5"/>
          <ac:picMkLst>
            <pc:docMk/>
            <pc:sldMk cId="1669087638" sldId="257"/>
            <ac:picMk id="8" creationId="{0CE1ED33-EB40-0FCF-E076-7BD6F027D1DF}"/>
          </ac:picMkLst>
        </pc:picChg>
        <pc:picChg chg="del">
          <ac:chgData name="Emma Pearce" userId="S::emma.pearce@girlsnotbrides.org::dd8c0a9b-83af-4d69-9553-6b1c7fddfd73" providerId="AD" clId="Web-{1A5886B6-86C0-DBFD-479D-05D39F9AFBAF}" dt="2023-02-23T11:47:42.787" v="1"/>
          <ac:picMkLst>
            <pc:docMk/>
            <pc:sldMk cId="1669087638" sldId="257"/>
            <ac:picMk id="15" creationId="{87A60046-404F-3C43-4DB1-603E9B0A6747}"/>
          </ac:picMkLst>
        </pc:picChg>
      </pc:sldChg>
      <pc:sldChg chg="addSp delSp modSp add">
        <pc:chgData name="Emma Pearce" userId="S::emma.pearce@girlsnotbrides.org::dd8c0a9b-83af-4d69-9553-6b1c7fddfd73" providerId="AD" clId="Web-{1A5886B6-86C0-DBFD-479D-05D39F9AFBAF}" dt="2023-02-23T11:50:28.729" v="31" actId="14100"/>
        <pc:sldMkLst>
          <pc:docMk/>
          <pc:sldMk cId="309235506" sldId="688"/>
        </pc:sldMkLst>
        <pc:spChg chg="del mod">
          <ac:chgData name="Emma Pearce" userId="S::emma.pearce@girlsnotbrides.org::dd8c0a9b-83af-4d69-9553-6b1c7fddfd73" providerId="AD" clId="Web-{1A5886B6-86C0-DBFD-479D-05D39F9AFBAF}" dt="2023-02-23T11:49:09.461" v="12"/>
          <ac:spMkLst>
            <pc:docMk/>
            <pc:sldMk cId="309235506" sldId="688"/>
            <ac:spMk id="4" creationId="{00000000-0000-0000-0000-000000000000}"/>
          </ac:spMkLst>
        </pc:spChg>
        <pc:spChg chg="mod">
          <ac:chgData name="Emma Pearce" userId="S::emma.pearce@girlsnotbrides.org::dd8c0a9b-83af-4d69-9553-6b1c7fddfd73" providerId="AD" clId="Web-{1A5886B6-86C0-DBFD-479D-05D39F9AFBAF}" dt="2023-02-23T11:50:28.729" v="31" actId="14100"/>
          <ac:spMkLst>
            <pc:docMk/>
            <pc:sldMk cId="309235506" sldId="688"/>
            <ac:spMk id="5" creationId="{00000000-0000-0000-0000-000000000000}"/>
          </ac:spMkLst>
        </pc:spChg>
        <pc:spChg chg="add mod">
          <ac:chgData name="Emma Pearce" userId="S::emma.pearce@girlsnotbrides.org::dd8c0a9b-83af-4d69-9553-6b1c7fddfd73" providerId="AD" clId="Web-{1A5886B6-86C0-DBFD-479D-05D39F9AFBAF}" dt="2023-02-23T11:49:13.617" v="13" actId="1076"/>
          <ac:spMkLst>
            <pc:docMk/>
            <pc:sldMk cId="309235506" sldId="688"/>
            <ac:spMk id="22" creationId="{B0DE36EB-DEAB-884F-BA41-FB080E16E5D1}"/>
          </ac:spMkLst>
        </pc:spChg>
        <pc:picChg chg="mod">
          <ac:chgData name="Emma Pearce" userId="S::emma.pearce@girlsnotbrides.org::dd8c0a9b-83af-4d69-9553-6b1c7fddfd73" providerId="AD" clId="Web-{1A5886B6-86C0-DBFD-479D-05D39F9AFBAF}" dt="2023-02-23T11:50:02.447" v="27" actId="1076"/>
          <ac:picMkLst>
            <pc:docMk/>
            <pc:sldMk cId="309235506" sldId="688"/>
            <ac:picMk id="7" creationId="{00F36A12-4B76-6A86-EF97-280B195554D9}"/>
          </ac:picMkLst>
        </pc:picChg>
        <pc:picChg chg="mod">
          <ac:chgData name="Emma Pearce" userId="S::emma.pearce@girlsnotbrides.org::dd8c0a9b-83af-4d69-9553-6b1c7fddfd73" providerId="AD" clId="Web-{1A5886B6-86C0-DBFD-479D-05D39F9AFBAF}" dt="2023-02-23T11:50:03.525" v="28" actId="1076"/>
          <ac:picMkLst>
            <pc:docMk/>
            <pc:sldMk cId="309235506" sldId="688"/>
            <ac:picMk id="15" creationId="{87A60046-404F-3C43-4DB1-603E9B0A674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AADD7-69F4-C044-9CE9-9861F01CC2D9}" type="datetimeFigureOut">
              <a:rPr lang="en-US" smtClean="0"/>
              <a:t>2/23/2023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D572A-4224-804C-B028-9BA1F7DBA7E1}" type="slidenum">
              <a:rPr lang="en-US" smtClean="0"/>
              <a:t>‹#›</a:t>
            </a:fld>
            <a:endParaRPr lang="en-US"/>
          </a:p>
        </p:txBody>
      </p:sp>
    </p:spTree>
    <p:extLst>
      <p:ext uri="{BB962C8B-B14F-4D97-AF65-F5344CB8AC3E}">
        <p14:creationId xmlns:p14="http://schemas.microsoft.com/office/powerpoint/2010/main" val="326383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Lara or Laia?</a:t>
            </a:r>
          </a:p>
          <a:p>
            <a:pPr marL="171450" indent="-171450">
              <a:buFont typeface="Arial" panose="020B0604020202020204" pitchFamily="34" charset="0"/>
              <a:buChar char="•"/>
            </a:pPr>
            <a:r>
              <a:rPr lang="en-GB"/>
              <a:t>Please write in the chat box (preferably in Port, Fr, </a:t>
            </a:r>
            <a:r>
              <a:rPr lang="en-GB" err="1"/>
              <a:t>Sp</a:t>
            </a:r>
            <a:r>
              <a:rPr lang="en-GB"/>
              <a:t> or English!) if you are having any technical difficulties and a member of our team will be happy to support</a:t>
            </a:r>
          </a:p>
          <a:p>
            <a:pPr marL="171450" indent="-171450">
              <a:buFont typeface="Arial" panose="020B0604020202020204" pitchFamily="34" charset="0"/>
              <a:buChar char="•"/>
            </a:pPr>
            <a:r>
              <a:rPr lang="en-GB"/>
              <a:t>Please also use the chat box to post Questions or experience you would like to share. And if you have a question for one of our panellists please do put their name.</a:t>
            </a:r>
          </a:p>
          <a:p>
            <a:endParaRPr lang="en-GB"/>
          </a:p>
        </p:txBody>
      </p:sp>
      <p:sp>
        <p:nvSpPr>
          <p:cNvPr id="4" name="Slide Number Placeholder 3"/>
          <p:cNvSpPr>
            <a:spLocks noGrp="1"/>
          </p:cNvSpPr>
          <p:nvPr>
            <p:ph type="sldNum" sz="quarter" idx="5"/>
          </p:nvPr>
        </p:nvSpPr>
        <p:spPr/>
        <p:txBody>
          <a:bodyPr/>
          <a:lstStyle/>
          <a:p>
            <a:fld id="{1BD7776B-E7D7-4D58-8998-0583436867E4}" type="slidenum">
              <a:rPr lang="en-GB" smtClean="0"/>
              <a:t>2</a:t>
            </a:fld>
            <a:endParaRPr lang="en-GB"/>
          </a:p>
        </p:txBody>
      </p:sp>
    </p:spTree>
    <p:extLst>
      <p:ext uri="{BB962C8B-B14F-4D97-AF65-F5344CB8AC3E}">
        <p14:creationId xmlns:p14="http://schemas.microsoft.com/office/powerpoint/2010/main" val="20559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www.education-inequalities.org</a:t>
            </a:r>
            <a:r>
              <a:rPr lang="en-US"/>
              <a:t>/countries/</a:t>
            </a:r>
            <a:r>
              <a:rPr lang="en-US" err="1"/>
              <a:t>niger#dimension</a:t>
            </a:r>
            <a:r>
              <a:rPr lang="en-US"/>
              <a:t>=%7B%22id%22%3A%22sex%22%2C%22filters%22%3A%5B%5D%7D</a:t>
            </a:r>
          </a:p>
        </p:txBody>
      </p:sp>
      <p:sp>
        <p:nvSpPr>
          <p:cNvPr id="4" name="Slide Number Placeholder 3"/>
          <p:cNvSpPr>
            <a:spLocks noGrp="1"/>
          </p:cNvSpPr>
          <p:nvPr>
            <p:ph type="sldNum" sz="quarter" idx="5"/>
          </p:nvPr>
        </p:nvSpPr>
        <p:spPr/>
        <p:txBody>
          <a:bodyPr/>
          <a:lstStyle/>
          <a:p>
            <a:fld id="{3DFD572A-4224-804C-B028-9BA1F7DBA7E1}" type="slidenum">
              <a:rPr lang="en-US" smtClean="0"/>
              <a:t>26</a:t>
            </a:fld>
            <a:endParaRPr lang="en-US"/>
          </a:p>
        </p:txBody>
      </p:sp>
    </p:spTree>
    <p:extLst>
      <p:ext uri="{BB962C8B-B14F-4D97-AF65-F5344CB8AC3E}">
        <p14:creationId xmlns:p14="http://schemas.microsoft.com/office/powerpoint/2010/main" val="3626417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Kola</a:t>
            </a:r>
          </a:p>
        </p:txBody>
      </p:sp>
      <p:sp>
        <p:nvSpPr>
          <p:cNvPr id="4" name="Slide Number Placeholder 3"/>
          <p:cNvSpPr>
            <a:spLocks noGrp="1"/>
          </p:cNvSpPr>
          <p:nvPr>
            <p:ph type="sldNum" sz="quarter" idx="5"/>
          </p:nvPr>
        </p:nvSpPr>
        <p:spPr/>
        <p:txBody>
          <a:bodyPr/>
          <a:lstStyle/>
          <a:p>
            <a:fld id="{1BD7776B-E7D7-4D58-8998-0583436867E4}" type="slidenum">
              <a:rPr lang="en-GB" smtClean="0"/>
              <a:t>32</a:t>
            </a:fld>
            <a:endParaRPr lang="en-GB"/>
          </a:p>
        </p:txBody>
      </p:sp>
    </p:spTree>
    <p:extLst>
      <p:ext uri="{BB962C8B-B14F-4D97-AF65-F5344CB8AC3E}">
        <p14:creationId xmlns:p14="http://schemas.microsoft.com/office/powerpoint/2010/main" val="356803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United Nations </a:t>
            </a:r>
            <a:r>
              <a:rPr lang="fr-FR" err="1"/>
              <a:t>Children’s</a:t>
            </a:r>
            <a:r>
              <a:rPr lang="fr-FR"/>
              <a:t> </a:t>
            </a:r>
            <a:r>
              <a:rPr lang="fr-FR" err="1"/>
              <a:t>Fund</a:t>
            </a:r>
            <a:r>
              <a:rPr lang="fr-FR"/>
              <a:t> (UNICEF), The Power of Education to End Child </a:t>
            </a:r>
            <a:r>
              <a:rPr lang="fr-FR" err="1"/>
              <a:t>Marriage</a:t>
            </a:r>
            <a:r>
              <a:rPr lang="fr-FR"/>
              <a:t>, UNICEF, New York, 2022</a:t>
            </a:r>
          </a:p>
        </p:txBody>
      </p:sp>
      <p:sp>
        <p:nvSpPr>
          <p:cNvPr id="4" name="Slide Number Placeholder 3"/>
          <p:cNvSpPr>
            <a:spLocks noGrp="1"/>
          </p:cNvSpPr>
          <p:nvPr>
            <p:ph type="sldNum" sz="quarter" idx="5"/>
          </p:nvPr>
        </p:nvSpPr>
        <p:spPr/>
        <p:txBody>
          <a:bodyPr/>
          <a:lstStyle/>
          <a:p>
            <a:fld id="{3DFD572A-4224-804C-B028-9BA1F7DBA7E1}" type="slidenum">
              <a:rPr lang="en-US" smtClean="0"/>
              <a:t>5</a:t>
            </a:fld>
            <a:endParaRPr lang="en-US"/>
          </a:p>
        </p:txBody>
      </p:sp>
    </p:spTree>
    <p:extLst>
      <p:ext uri="{BB962C8B-B14F-4D97-AF65-F5344CB8AC3E}">
        <p14:creationId xmlns:p14="http://schemas.microsoft.com/office/powerpoint/2010/main" val="111134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248"/>
              </a:spcBef>
              <a:buFont typeface="Arial" panose="020B0604020202020204" pitchFamily="34" charset="0"/>
              <a:buChar char="•"/>
            </a:pPr>
            <a:r>
              <a:rPr lang="en-GB" sz="1200" kern="1200">
                <a:solidFill>
                  <a:schemeClr val="tx1"/>
                </a:solidFill>
                <a:effectLst/>
                <a:latin typeface="+mn-lt"/>
                <a:ea typeface="+mn-ea"/>
                <a:cs typeface="+mn-cs"/>
              </a:rPr>
              <a:t>Our Education Out Loud-funded project focuses on Francophone West and Central Africa, a region where around 39% of girls are married before the age of 18 and where gender inequality in education is the highest in the world. </a:t>
            </a:r>
            <a:r>
              <a:rPr lang="en-US"/>
              <a:t>The security crisis in the Sahel, and now Covid, have further reduced girls’ chances to continue their education. </a:t>
            </a:r>
          </a:p>
          <a:p>
            <a:pPr marL="171450" indent="-171450">
              <a:buFont typeface="Arial" panose="020B0604020202020204" pitchFamily="34" charset="0"/>
              <a:buChar char="•"/>
            </a:pP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en-GB" sz="1200" kern="1200">
                <a:solidFill>
                  <a:schemeClr val="tx1"/>
                </a:solidFill>
                <a:effectLst/>
                <a:latin typeface="+mn-lt"/>
                <a:ea typeface="+mn-ea"/>
                <a:cs typeface="+mn-cs"/>
              </a:rPr>
              <a:t>The project supports shared learning and joint advocacy on child marriage and girls’ education and works at 3 levels:</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National (and local) in Burkina Faso and Niger</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Regional across FWCA</a:t>
            </a:r>
          </a:p>
          <a:p>
            <a:pPr marL="628650" lvl="1" indent="-171450">
              <a:buFont typeface="Arial" panose="020B0604020202020204" pitchFamily="34" charset="0"/>
              <a:buChar char="•"/>
            </a:pPr>
            <a:r>
              <a:rPr lang="en-GB" sz="1200" kern="1200">
                <a:solidFill>
                  <a:schemeClr val="tx1"/>
                </a:solidFill>
                <a:effectLst/>
                <a:latin typeface="+mn-lt"/>
                <a:ea typeface="+mn-ea"/>
                <a:cs typeface="+mn-cs"/>
              </a:rPr>
              <a:t>International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E6036-E15C-4ED2-BEB2-927DAD53A9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0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Burkina Faso a youth activism workshop was held with a group of mainly female participants, from the end child marriage and education coalitions. The participants explored the causes and consequences of child marriage, discussed the role of an activist and set up a network that they called “JAPAME”: Young Activists for the Abandonment of Child Marriage. </a:t>
            </a:r>
          </a:p>
          <a:p>
            <a:endParaRPr lang="en-US"/>
          </a:p>
          <a:p>
            <a:r>
              <a:rPr lang="en-US"/>
              <a:t>According to a young female activist in Burkina Faso, the youth activism workshop provided an opportunity to access: “the tools to express myself and give young women a voice”. The workshop included training on using digital platforms for advocacy. Group members created a blog and a Facebook page to share information and build awareness on child marriage and the importance of girls’ education.</a:t>
            </a:r>
          </a:p>
          <a:p>
            <a:endParaRPr lang="en-US"/>
          </a:p>
          <a:p>
            <a:r>
              <a:rPr lang="en-US"/>
              <a:t>The activist emphasized the importance of reaching out to young people - “It is necessary to involve more young people who are not sufficiently engaged or informed. We should visit various elementary or high schools, work with teachers and share these experiences with them so that they position themselves and transmit the message”.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4E6036-E15C-4ED2-BEB2-927DAD53A96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079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a:t>The Third African Girls’ Summit was held in November 2021 in Niger.</a:t>
            </a:r>
          </a:p>
          <a:p>
            <a:endParaRPr lang="en-GB" noProof="0"/>
          </a:p>
          <a:p>
            <a:r>
              <a:rPr lang="en-GB" noProof="0"/>
              <a:t>The Niger Platform supported the organisation of a </a:t>
            </a:r>
            <a:r>
              <a:rPr lang="en-GB" b="1" noProof="0"/>
              <a:t>Pre-Summit</a:t>
            </a:r>
            <a:r>
              <a:rPr lang="en-GB" noProof="0"/>
              <a:t>, bringing together over 300 participants from across Niger and elsewhere in Africa (Burkina Faso, Cote d’Ivoire, Ethiopia, Gambia, Nigeria, Uganda, Sierra Leone and Zimbabwe). The aim of the pre-summit was 1) to prepare youth representatives, especially girls and young women, to actively participate in the AGS as panellists, moderators, and contributors to debates; and 2) to support youth organisations active in the fight for the elimination of harmful practices, particularly child marriage and female genital mutilation, to develop their advocacy recommendations.</a:t>
            </a:r>
          </a:p>
          <a:p>
            <a:endParaRPr lang="en-GB" noProof="0"/>
          </a:p>
          <a:p>
            <a:endParaRPr lang="en-GB" noProof="0"/>
          </a:p>
          <a:p>
            <a:r>
              <a:rPr lang="en-GB" noProof="0"/>
              <a:t>In collaboration with AU CIEFFA, UNAIDS, UNESCO, UNFPA, UNICEF, UN Women and the Global Partnership for Education, Girls not Brides organised a parallel session on “Harnessing Girls’ Education for the Africa We Want”, in which Girls Not Brides and UNESCO gave a joint presentation on girls’ education in West Africa. With support from the Niger Platform, Niger’s First Lady organized an AGS </a:t>
            </a:r>
            <a:r>
              <a:rPr lang="en-GB" b="1" noProof="0"/>
              <a:t>side event on education as an effective response to child marriage</a:t>
            </a:r>
            <a:r>
              <a:rPr lang="en-GB" noProof="0"/>
              <a:t>. This event aimed to draw the attention of States and donors to the importance of girls’ education, especially in emergency contexts. Around 100 participants joined the event. Outcomes included strong government commitments to keeping girls in school in emergencies and a pledge by traditional leaders to develop a ‘discourse of peace’ to reduce insecurity. </a:t>
            </a:r>
          </a:p>
          <a:p>
            <a:endParaRPr lang="en-GB" noProof="0"/>
          </a:p>
          <a:p>
            <a:r>
              <a:rPr lang="en-GB" noProof="0"/>
              <a:t>The Girls Summit provided young female activists with a strong learning and networking experience.</a:t>
            </a:r>
          </a:p>
          <a:p>
            <a:endParaRPr lang="en-GB" noProof="0"/>
          </a:p>
          <a:p>
            <a:r>
              <a:rPr lang="en-GB" noProof="0"/>
              <a:t>As stated by one participant: “We discovered many convergences between practices and experiences concerning the rights of girls (all over Africa). It’s great to have a space of dialogue between us to discuss our situations and to present our experience to decision-making bodies, and to express our needs in programmes and policies”. </a:t>
            </a:r>
          </a:p>
          <a:p>
            <a:endParaRPr lang="en-GB" noProof="0"/>
          </a:p>
          <a:p>
            <a:r>
              <a:rPr lang="en-GB" noProof="0"/>
              <a:t>However, there was also concern at the lack of integration of young women in official policy discussions: </a:t>
            </a:r>
            <a:r>
              <a:rPr lang="en-GB" i="1" noProof="0"/>
              <a:t>“… the girls came together and wrote a statement announcing the creation of a collective. Unfortunately, we were not granted a slot and could not read the content of this declaration. We approached the African Union organizing committee and they first accepted. They then refused to give us this space when the time came. It is as if we were being denied the right to speak.”</a:t>
            </a:r>
          </a:p>
        </p:txBody>
      </p:sp>
      <p:sp>
        <p:nvSpPr>
          <p:cNvPr id="4" name="Slide Number Placeholder 3"/>
          <p:cNvSpPr>
            <a:spLocks noGrp="1"/>
          </p:cNvSpPr>
          <p:nvPr>
            <p:ph type="sldNum" sz="quarter" idx="5"/>
          </p:nvPr>
        </p:nvSpPr>
        <p:spPr/>
        <p:txBody>
          <a:bodyPr/>
          <a:lstStyle/>
          <a:p>
            <a:fld id="{32E19AC1-7EEB-4F41-877F-718475D0C0FC}" type="slidenum">
              <a:rPr lang="en-US" smtClean="0"/>
              <a:t>9</a:t>
            </a:fld>
            <a:endParaRPr lang="en-US"/>
          </a:p>
        </p:txBody>
      </p:sp>
    </p:spTree>
    <p:extLst>
      <p:ext uri="{BB962C8B-B14F-4D97-AF65-F5344CB8AC3E}">
        <p14:creationId xmlns:p14="http://schemas.microsoft.com/office/powerpoint/2010/main" val="4153847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rPr>
              <a:t>Nguyen, M. and </a:t>
            </a:r>
            <a:r>
              <a:rPr lang="en-GB" sz="1800" err="1">
                <a:effectLst/>
                <a:latin typeface="Calibri" panose="020F0502020204030204" pitchFamily="34" charset="0"/>
              </a:rPr>
              <a:t>Wodon</a:t>
            </a:r>
            <a:r>
              <a:rPr lang="en-GB" sz="1800">
                <a:effectLst/>
                <a:latin typeface="Calibri" panose="020F0502020204030204" pitchFamily="34" charset="0"/>
              </a:rPr>
              <a:t>, Q., 2014. Impact of child marriage on literacy and education attainment in Africa. The World Bank.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https://</a:t>
            </a:r>
            <a:r>
              <a:rPr lang="en-GB" err="1"/>
              <a:t>www.unicef.org</a:t>
            </a:r>
            <a:r>
              <a:rPr lang="en-GB"/>
              <a:t>/press-releases/11100-schools-closed-sahel-region-due-conflict</a:t>
            </a:r>
          </a:p>
          <a:p>
            <a:endParaRPr lang="en-FR"/>
          </a:p>
        </p:txBody>
      </p:sp>
      <p:sp>
        <p:nvSpPr>
          <p:cNvPr id="4" name="Slide Number Placeholder 3"/>
          <p:cNvSpPr>
            <a:spLocks noGrp="1"/>
          </p:cNvSpPr>
          <p:nvPr>
            <p:ph type="sldNum" sz="quarter" idx="5"/>
          </p:nvPr>
        </p:nvSpPr>
        <p:spPr/>
        <p:txBody>
          <a:bodyPr/>
          <a:lstStyle/>
          <a:p>
            <a:fld id="{3DFD572A-4224-804C-B028-9BA1F7DBA7E1}" type="slidenum">
              <a:rPr lang="en-US" smtClean="0"/>
              <a:t>12</a:t>
            </a:fld>
            <a:endParaRPr lang="en-US"/>
          </a:p>
        </p:txBody>
      </p:sp>
    </p:spTree>
    <p:extLst>
      <p:ext uri="{BB962C8B-B14F-4D97-AF65-F5344CB8AC3E}">
        <p14:creationId xmlns:p14="http://schemas.microsoft.com/office/powerpoint/2010/main" val="358966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Photo: </a:t>
            </a:r>
            <a:r>
              <a:rPr lang="en-GB"/>
              <a:t>Burkina Faso, Human Rights Watch 2019 – les salles qui </a:t>
            </a:r>
            <a:r>
              <a:rPr lang="en-GB" err="1"/>
              <a:t>sont</a:t>
            </a:r>
            <a:r>
              <a:rPr lang="en-GB"/>
              <a:t> trop </a:t>
            </a:r>
            <a:r>
              <a:rPr lang="en-GB" err="1"/>
              <a:t>pleines</a:t>
            </a:r>
            <a:r>
              <a:rPr lang="en-GB"/>
              <a:t> – overcrowded classrooms</a:t>
            </a:r>
          </a:p>
          <a:p>
            <a:endParaRPr lang="en-US"/>
          </a:p>
        </p:txBody>
      </p:sp>
      <p:sp>
        <p:nvSpPr>
          <p:cNvPr id="4" name="Slide Number Placeholder 3"/>
          <p:cNvSpPr>
            <a:spLocks noGrp="1"/>
          </p:cNvSpPr>
          <p:nvPr>
            <p:ph type="sldNum" sz="quarter" idx="5"/>
          </p:nvPr>
        </p:nvSpPr>
        <p:spPr/>
        <p:txBody>
          <a:bodyPr/>
          <a:lstStyle/>
          <a:p>
            <a:fld id="{3DFD572A-4224-804C-B028-9BA1F7DBA7E1}" type="slidenum">
              <a:rPr lang="en-US" smtClean="0"/>
              <a:t>14</a:t>
            </a:fld>
            <a:endParaRPr lang="en-US"/>
          </a:p>
        </p:txBody>
      </p:sp>
    </p:spTree>
    <p:extLst>
      <p:ext uri="{BB962C8B-B14F-4D97-AF65-F5344CB8AC3E}">
        <p14:creationId xmlns:p14="http://schemas.microsoft.com/office/powerpoint/2010/main" val="295961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Photo: Burkina Faso, Les droits des filles </a:t>
            </a:r>
            <a:r>
              <a:rPr lang="en-US" err="1"/>
              <a:t>en</a:t>
            </a:r>
            <a:r>
              <a:rPr lang="en-US"/>
              <a:t> peril – Plan International (?)</a:t>
            </a:r>
          </a:p>
        </p:txBody>
      </p:sp>
      <p:sp>
        <p:nvSpPr>
          <p:cNvPr id="4" name="Slide Number Placeholder 3"/>
          <p:cNvSpPr>
            <a:spLocks noGrp="1"/>
          </p:cNvSpPr>
          <p:nvPr>
            <p:ph type="sldNum" sz="quarter" idx="5"/>
          </p:nvPr>
        </p:nvSpPr>
        <p:spPr/>
        <p:txBody>
          <a:bodyPr/>
          <a:lstStyle/>
          <a:p>
            <a:fld id="{3DFD572A-4224-804C-B028-9BA1F7DBA7E1}" type="slidenum">
              <a:rPr lang="en-US" smtClean="0"/>
              <a:t>16</a:t>
            </a:fld>
            <a:endParaRPr lang="en-US"/>
          </a:p>
        </p:txBody>
      </p:sp>
    </p:spTree>
    <p:extLst>
      <p:ext uri="{BB962C8B-B14F-4D97-AF65-F5344CB8AC3E}">
        <p14:creationId xmlns:p14="http://schemas.microsoft.com/office/powerpoint/2010/main" val="1271065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www.education-inequalities.org</a:t>
            </a:r>
            <a:r>
              <a:rPr lang="en-US"/>
              <a:t>/countries/</a:t>
            </a:r>
            <a:r>
              <a:rPr lang="en-US" err="1"/>
              <a:t>burkina-faso#dimension</a:t>
            </a:r>
            <a:r>
              <a:rPr lang="en-US"/>
              <a:t>=%7B%22id%22%3A%22sex%22%2C%22filters%22%3A%5B%5D%7D</a:t>
            </a:r>
          </a:p>
          <a:p>
            <a:endParaRPr lang="en-US"/>
          </a:p>
        </p:txBody>
      </p:sp>
      <p:sp>
        <p:nvSpPr>
          <p:cNvPr id="4" name="Slide Number Placeholder 3"/>
          <p:cNvSpPr>
            <a:spLocks noGrp="1"/>
          </p:cNvSpPr>
          <p:nvPr>
            <p:ph type="sldNum" sz="quarter" idx="5"/>
          </p:nvPr>
        </p:nvSpPr>
        <p:spPr/>
        <p:txBody>
          <a:bodyPr/>
          <a:lstStyle/>
          <a:p>
            <a:fld id="{3DFD572A-4224-804C-B028-9BA1F7DBA7E1}" type="slidenum">
              <a:rPr lang="en-US" smtClean="0"/>
              <a:t>19</a:t>
            </a:fld>
            <a:endParaRPr lang="en-US"/>
          </a:p>
        </p:txBody>
      </p:sp>
    </p:spTree>
    <p:extLst>
      <p:ext uri="{BB962C8B-B14F-4D97-AF65-F5344CB8AC3E}">
        <p14:creationId xmlns:p14="http://schemas.microsoft.com/office/powerpoint/2010/main" val="1222614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5562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676400"/>
            <a:ext cx="9144000" cy="3989070"/>
          </a:xfrm>
          <a:prstGeom prst="rect">
            <a:avLst/>
          </a:prstGeom>
        </p:spPr>
      </p:pic>
      <p:sp>
        <p:nvSpPr>
          <p:cNvPr id="2" name="Title 1"/>
          <p:cNvSpPr>
            <a:spLocks noGrp="1"/>
          </p:cNvSpPr>
          <p:nvPr>
            <p:ph type="ctrTitle"/>
          </p:nvPr>
        </p:nvSpPr>
        <p:spPr>
          <a:xfrm>
            <a:off x="457200" y="1752601"/>
            <a:ext cx="8229600" cy="2514599"/>
          </a:xfrm>
        </p:spPr>
        <p:txBody>
          <a:bodyPr>
            <a:noAutofit/>
          </a:bodyPr>
          <a:lstStyle>
            <a:lvl1pPr>
              <a:defRPr sz="7200" cap="all" baseline="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457200" y="4267200"/>
            <a:ext cx="8229600" cy="1066800"/>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lgn="ctr">
              <a:defRPr sz="1800">
                <a:solidFill>
                  <a:schemeClr val="tx1">
                    <a:lumMod val="50000"/>
                  </a:schemeClr>
                </a:solidFill>
                <a:latin typeface="+mj-lt"/>
              </a:defRPr>
            </a:lvl1pPr>
          </a:lstStyle>
          <a:p>
            <a:fld id="{44CDA988-E53B-4089-86E7-AD5042731DD3}" type="datetimeFigureOut">
              <a:rPr lang="en-GB" smtClean="0"/>
              <a:pPr/>
              <a:t>23/02/2023</a:t>
            </a:fld>
            <a:endParaRPr lang="en-GB"/>
          </a:p>
        </p:txBody>
      </p:sp>
      <p:sp>
        <p:nvSpPr>
          <p:cNvPr id="5" name="Footer Placeholder 4"/>
          <p:cNvSpPr>
            <a:spLocks noGrp="1"/>
          </p:cNvSpPr>
          <p:nvPr>
            <p:ph type="ftr" sz="quarter" idx="11"/>
          </p:nvPr>
        </p:nvSpPr>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 y="533400"/>
            <a:ext cx="4572000" cy="501015"/>
          </a:xfrm>
          <a:prstGeom prst="rect">
            <a:avLst/>
          </a:prstGeom>
        </p:spPr>
      </p:pic>
    </p:spTree>
    <p:extLst>
      <p:ext uri="{BB962C8B-B14F-4D97-AF65-F5344CB8AC3E}">
        <p14:creationId xmlns:p14="http://schemas.microsoft.com/office/powerpoint/2010/main" val="2523893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Header + Img - L">
    <p:bg>
      <p:bgPr>
        <a:solidFill>
          <a:srgbClr val="FFFFFF"/>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3" name="Title 1"/>
          <p:cNvSpPr>
            <a:spLocks noGrp="1"/>
          </p:cNvSpPr>
          <p:nvPr>
            <p:ph type="title" hasCustomPrompt="1"/>
          </p:nvPr>
        </p:nvSpPr>
        <p:spPr>
          <a:xfrm>
            <a:off x="457200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28425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DA988-E53B-4089-86E7-AD5042731DD3}" type="datetimeFigureOut">
              <a:rPr lang="en-GB" smtClean="0"/>
              <a:t>23/02/2023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48015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1357904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8143" y="4724400"/>
            <a:ext cx="9162143" cy="2133600"/>
          </a:xfrm>
          <a:prstGeom prst="rect">
            <a:avLst/>
          </a:prstGeom>
        </p:spPr>
      </p:pic>
      <p:sp>
        <p:nvSpPr>
          <p:cNvPr id="2" name="Title 1"/>
          <p:cNvSpPr>
            <a:spLocks noGrp="1"/>
          </p:cNvSpPr>
          <p:nvPr>
            <p:ph type="title"/>
          </p:nvPr>
        </p:nvSpPr>
        <p:spPr>
          <a:xfrm>
            <a:off x="457200" y="5029200"/>
            <a:ext cx="8258628" cy="566738"/>
          </a:xfrm>
        </p:spPr>
        <p:txBody>
          <a:bodyPr anchor="b">
            <a:normAutofit/>
          </a:bodyPr>
          <a:lstStyle>
            <a:lvl1pPr algn="l">
              <a:defRPr sz="2400" b="1">
                <a:solidFill>
                  <a:schemeClr val="bg1"/>
                </a:solidFill>
              </a:defRPr>
            </a:lvl1pPr>
          </a:lstStyle>
          <a:p>
            <a:r>
              <a:rPr lang="en-US"/>
              <a:t>Click to edit Master title style</a:t>
            </a:r>
            <a:endParaRPr lang="en-GB"/>
          </a:p>
        </p:txBody>
      </p:sp>
      <p:sp>
        <p:nvSpPr>
          <p:cNvPr id="4" name="Text Placeholder 3"/>
          <p:cNvSpPr>
            <a:spLocks noGrp="1"/>
          </p:cNvSpPr>
          <p:nvPr>
            <p:ph type="body" sz="half" idx="2"/>
          </p:nvPr>
        </p:nvSpPr>
        <p:spPr>
          <a:xfrm>
            <a:off x="457200" y="5715000"/>
            <a:ext cx="8229600" cy="533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CDA988-E53B-4089-86E7-AD5042731DD3}"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91324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FFF"/>
        </a:solidFill>
        <a:effectLst/>
      </p:bgPr>
    </p:bg>
    <p:spTree>
      <p:nvGrpSpPr>
        <p:cNvPr id="1" name=""/>
        <p:cNvGrpSpPr/>
        <p:nvPr/>
      </p:nvGrpSpPr>
      <p:grpSpPr>
        <a:xfrm>
          <a:off x="0" y="0"/>
          <a:ext cx="0" cy="0"/>
          <a:chOff x="0" y="0"/>
          <a:chExt cx="0" cy="0"/>
        </a:xfrm>
      </p:grpSpPr>
      <p:sp>
        <p:nvSpPr>
          <p:cNvPr id="8" name="Rectangle 7"/>
          <p:cNvSpPr/>
          <p:nvPr userDrawn="1"/>
        </p:nvSpPr>
        <p:spPr>
          <a:xfrm>
            <a:off x="0" y="1295400"/>
            <a:ext cx="9144000" cy="426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b="-4829"/>
          <a:stretch/>
        </p:blipFill>
        <p:spPr>
          <a:xfrm>
            <a:off x="0" y="1295400"/>
            <a:ext cx="9144001" cy="3663043"/>
          </a:xfrm>
          <a:prstGeom prst="rect">
            <a:avLst/>
          </a:prstGeom>
        </p:spPr>
      </p:pic>
      <p:sp>
        <p:nvSpPr>
          <p:cNvPr id="2" name="Title 1"/>
          <p:cNvSpPr>
            <a:spLocks noGrp="1"/>
          </p:cNvSpPr>
          <p:nvPr>
            <p:ph type="ctrTitle" hasCustomPrompt="1"/>
          </p:nvPr>
        </p:nvSpPr>
        <p:spPr>
          <a:xfrm>
            <a:off x="457200" y="1295401"/>
            <a:ext cx="8229600" cy="2133599"/>
          </a:xfrm>
        </p:spPr>
        <p:txBody>
          <a:bodyPr>
            <a:noAutofit/>
          </a:bodyPr>
          <a:lstStyle>
            <a:lvl1pPr>
              <a:defRPr sz="11500" cap="all" baseline="0">
                <a:solidFill>
                  <a:schemeClr val="tx1"/>
                </a:solidFill>
              </a:defRPr>
            </a:lvl1pPr>
          </a:lstStyle>
          <a:p>
            <a:r>
              <a:rPr lang="en-US"/>
              <a:t>THANK YOU</a:t>
            </a:r>
            <a:endParaRPr lang="en-GB"/>
          </a:p>
        </p:txBody>
      </p:sp>
      <p:sp>
        <p:nvSpPr>
          <p:cNvPr id="3" name="Subtitle 2"/>
          <p:cNvSpPr>
            <a:spLocks noGrp="1"/>
          </p:cNvSpPr>
          <p:nvPr>
            <p:ph type="subTitle" idx="1"/>
          </p:nvPr>
        </p:nvSpPr>
        <p:spPr>
          <a:xfrm>
            <a:off x="457200" y="3429000"/>
            <a:ext cx="8229600" cy="609599"/>
          </a:xfrm>
        </p:spPr>
        <p:txBody>
          <a:bodyPr anchor="ctr">
            <a:normAutofit/>
          </a:bodyPr>
          <a:lstStyle>
            <a:lvl1pPr marL="0" indent="0" algn="ctr">
              <a:buNone/>
              <a:defRPr sz="2800"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685800" y="4958443"/>
            <a:ext cx="2133600" cy="365125"/>
          </a:xfrm>
        </p:spPr>
        <p:txBody>
          <a:bodyPr/>
          <a:lstStyle>
            <a:lvl1pPr algn="ctr">
              <a:defRPr sz="1800">
                <a:solidFill>
                  <a:schemeClr val="tx1">
                    <a:lumMod val="50000"/>
                  </a:schemeClr>
                </a:solidFill>
                <a:latin typeface="+mj-lt"/>
              </a:defRPr>
            </a:lvl1pPr>
          </a:lstStyle>
          <a:p>
            <a:fld id="{44CDA988-E53B-4089-86E7-AD5042731DD3}" type="datetimeFigureOut">
              <a:rPr lang="en-GB" smtClean="0"/>
              <a:pPr/>
              <a:t>23/02/2023</a:t>
            </a:fld>
            <a:endParaRPr lang="en-GB"/>
          </a:p>
        </p:txBody>
      </p:sp>
      <p:sp>
        <p:nvSpPr>
          <p:cNvPr id="5" name="Footer Placeholder 4"/>
          <p:cNvSpPr>
            <a:spLocks noGrp="1"/>
          </p:cNvSpPr>
          <p:nvPr>
            <p:ph type="ftr" sz="quarter" idx="11"/>
          </p:nvPr>
        </p:nvSpPr>
        <p:spPr>
          <a:xfrm>
            <a:off x="3352800" y="4958443"/>
            <a:ext cx="2895600" cy="365125"/>
          </a:xfrm>
        </p:spPr>
        <p:txBody>
          <a:bodyPr/>
          <a:lstStyle>
            <a:lvl1pPr algn="ctr">
              <a:defRPr sz="1800">
                <a:solidFill>
                  <a:schemeClr val="tx1">
                    <a:lumMod val="50000"/>
                  </a:schemeClr>
                </a:solidFill>
                <a:latin typeface="+mj-lt"/>
              </a:defRPr>
            </a:lvl1pPr>
          </a:lstStyle>
          <a:p>
            <a:endParaRPr lang="en-GB"/>
          </a:p>
        </p:txBody>
      </p:sp>
      <p:sp>
        <p:nvSpPr>
          <p:cNvPr id="6" name="Slide Number Placeholder 5"/>
          <p:cNvSpPr>
            <a:spLocks noGrp="1"/>
          </p:cNvSpPr>
          <p:nvPr>
            <p:ph type="sldNum" sz="quarter" idx="12"/>
          </p:nvPr>
        </p:nvSpPr>
        <p:spPr>
          <a:xfrm>
            <a:off x="6324600" y="4958443"/>
            <a:ext cx="2133600" cy="365125"/>
          </a:xfrm>
        </p:spPr>
        <p:txBody>
          <a:bodyPr/>
          <a:lstStyle>
            <a:lvl1pPr algn="ctr">
              <a:defRPr sz="1800">
                <a:solidFill>
                  <a:schemeClr val="tx1">
                    <a:lumMod val="50000"/>
                  </a:schemeClr>
                </a:solidFill>
                <a:latin typeface="+mj-lt"/>
              </a:defRPr>
            </a:lvl1pPr>
          </a:lstStyle>
          <a:p>
            <a:fld id="{575D0CC2-870C-4870-B06C-DE04CC661C67}" type="slidenum">
              <a:rPr lang="en-GB" smtClean="0"/>
              <a:pPr/>
              <a:t>‹#›</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5800" y="533400"/>
            <a:ext cx="4572000" cy="501015"/>
          </a:xfrm>
          <a:prstGeom prst="rect">
            <a:avLst/>
          </a:prstGeom>
        </p:spPr>
      </p:pic>
      <p:sp>
        <p:nvSpPr>
          <p:cNvPr id="10" name="Date Placeholder 3"/>
          <p:cNvSpPr txBox="1">
            <a:spLocks/>
          </p:cNvSpPr>
          <p:nvPr userDrawn="1"/>
        </p:nvSpPr>
        <p:spPr>
          <a:xfrm>
            <a:off x="678543" y="6096000"/>
            <a:ext cx="2133600"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3200" b="0" i="0" u="none" strike="noStrike" kern="1200" baseline="30000">
                <a:solidFill>
                  <a:schemeClr val="accent2"/>
                </a:solidFill>
                <a:latin typeface="FontAwesome" pitchFamily="50" charset="0"/>
                <a:ea typeface="+mn-ea"/>
                <a:cs typeface="+mn-cs"/>
              </a:rPr>
              <a:t> </a:t>
            </a:r>
            <a:r>
              <a:rPr lang="en-GB" sz="3200" b="0" i="0" u="none" strike="noStrike" kern="1200" baseline="30000">
                <a:solidFill>
                  <a:schemeClr val="tx1">
                    <a:lumMod val="50000"/>
                  </a:schemeClr>
                </a:solidFill>
                <a:latin typeface="+mj-lt"/>
                <a:ea typeface="+mn-ea"/>
                <a:cs typeface="+mn-cs"/>
              </a:rPr>
              <a:t>GirlsNotBrides</a:t>
            </a:r>
          </a:p>
        </p:txBody>
      </p:sp>
      <p:sp>
        <p:nvSpPr>
          <p:cNvPr id="11" name="Footer Placeholder 4"/>
          <p:cNvSpPr txBox="1">
            <a:spLocks/>
          </p:cNvSpPr>
          <p:nvPr userDrawn="1"/>
        </p:nvSpPr>
        <p:spPr>
          <a:xfrm>
            <a:off x="2957286" y="6110514"/>
            <a:ext cx="2224314"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GirlsNotBrides</a:t>
            </a:r>
          </a:p>
        </p:txBody>
      </p:sp>
      <p:sp>
        <p:nvSpPr>
          <p:cNvPr id="12" name="Slide Number Placeholder 5"/>
          <p:cNvSpPr txBox="1">
            <a:spLocks/>
          </p:cNvSpPr>
          <p:nvPr userDrawn="1"/>
        </p:nvSpPr>
        <p:spPr>
          <a:xfrm>
            <a:off x="4953000" y="6096000"/>
            <a:ext cx="3497943" cy="365125"/>
          </a:xfrm>
          <a:prstGeom prst="rect">
            <a:avLst/>
          </a:prstGeom>
        </p:spPr>
        <p:txBody>
          <a:bodyPr vert="horz" lIns="91440" tIns="45720" rIns="91440" bIns="45720" rtlCol="0" anchor="ctr"/>
          <a:lstStyle>
            <a:defPPr>
              <a:defRPr lang="en-US"/>
            </a:defPPr>
            <a:lvl1pPr marL="0" algn="ctr" defTabSz="914400" rtl="0" eaLnBrk="1" latinLnBrk="0" hangingPunct="1">
              <a:defRPr sz="1800" kern="1200">
                <a:solidFill>
                  <a:schemeClr val="tx1">
                    <a:lumMod val="50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30000" noProof="0">
                <a:ln>
                  <a:noFill/>
                </a:ln>
                <a:solidFill>
                  <a:srgbClr val="FAA819"/>
                </a:solidFill>
                <a:effectLst/>
                <a:uLnTx/>
                <a:uFillTx/>
                <a:latin typeface="FontAwesome" pitchFamily="50" charset="0"/>
                <a:ea typeface="+mn-ea"/>
                <a:cs typeface="+mn-cs"/>
              </a:rPr>
              <a:t> </a:t>
            </a:r>
            <a:r>
              <a:rPr kumimoji="0" lang="en-GB" sz="3200" b="0" i="0" u="none" strike="noStrike" kern="1200" cap="none" spc="0" normalizeH="0" baseline="30000" noProof="0">
                <a:ln>
                  <a:noFill/>
                </a:ln>
                <a:solidFill>
                  <a:srgbClr val="304048">
                    <a:lumMod val="50000"/>
                  </a:srgbClr>
                </a:solidFill>
                <a:effectLst/>
                <a:uLnTx/>
                <a:uFillTx/>
                <a:latin typeface="+mj-lt"/>
                <a:ea typeface="+mn-ea"/>
                <a:cs typeface="+mn-cs"/>
              </a:rPr>
              <a:t>0044 (0)20 1234 5678</a:t>
            </a:r>
          </a:p>
        </p:txBody>
      </p:sp>
    </p:spTree>
    <p:extLst>
      <p:ext uri="{BB962C8B-B14F-4D97-AF65-F5344CB8AC3E}">
        <p14:creationId xmlns:p14="http://schemas.microsoft.com/office/powerpoint/2010/main" val="276835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1"/>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CDA988-E53B-4089-86E7-AD5042731DD3}" type="datetimeFigureOut">
              <a:rPr lang="en-GB" smtClean="0"/>
              <a:t>23/02/2023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408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t="-11848" b="-5493"/>
          <a:stretch/>
        </p:blipFill>
        <p:spPr>
          <a:xfrm>
            <a:off x="0" y="3614056"/>
            <a:ext cx="9144000" cy="3018973"/>
          </a:xfrm>
          <a:prstGeom prst="rect">
            <a:avLst/>
          </a:prstGeom>
        </p:spPr>
      </p:pic>
      <p:sp>
        <p:nvSpPr>
          <p:cNvPr id="2" name="Title 1"/>
          <p:cNvSpPr>
            <a:spLocks noGrp="1"/>
          </p:cNvSpPr>
          <p:nvPr>
            <p:ph type="title" hasCustomPrompt="1"/>
          </p:nvPr>
        </p:nvSpPr>
        <p:spPr>
          <a:xfrm>
            <a:off x="722313" y="4406900"/>
            <a:ext cx="7772400" cy="1362075"/>
          </a:xfrm>
        </p:spPr>
        <p:txBody>
          <a:bodyPr anchor="t"/>
          <a:lstStyle>
            <a:lvl1pPr algn="ctr">
              <a:defRPr sz="4000" b="1" cap="none">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722313" y="457201"/>
            <a:ext cx="7772400" cy="533399"/>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ctr">
              <a:defRPr sz="1600">
                <a:solidFill>
                  <a:schemeClr val="tx1"/>
                </a:solidFill>
                <a:latin typeface="+mj-lt"/>
              </a:defRPr>
            </a:lvl1pPr>
          </a:lstStyle>
          <a:p>
            <a:fld id="{44CDA988-E53B-4089-86E7-AD5042731DD3}" type="datetimeFigureOut">
              <a:rPr lang="en-GB" smtClean="0"/>
              <a:pPr/>
              <a:t>23/02/2023</a:t>
            </a:fld>
            <a:endParaRPr lang="en-GB"/>
          </a:p>
        </p:txBody>
      </p:sp>
      <p:sp>
        <p:nvSpPr>
          <p:cNvPr id="5" name="Footer Placeholder 4"/>
          <p:cNvSpPr>
            <a:spLocks noGrp="1"/>
          </p:cNvSpPr>
          <p:nvPr>
            <p:ph type="ftr" sz="quarter" idx="11"/>
          </p:nvPr>
        </p:nvSpPr>
        <p:spPr/>
        <p:txBody>
          <a:bodyPr/>
          <a:lstStyle>
            <a:lvl1pPr algn="ctr">
              <a:defRPr sz="1600">
                <a:solidFill>
                  <a:schemeClr val="tx1"/>
                </a:solidFill>
                <a:latin typeface="+mj-lt"/>
              </a:defRPr>
            </a:lvl1pPr>
          </a:lstStyle>
          <a:p>
            <a:endParaRPr lang="en-GB"/>
          </a:p>
        </p:txBody>
      </p:sp>
      <p:sp>
        <p:nvSpPr>
          <p:cNvPr id="6" name="Slide Number Placeholder 5"/>
          <p:cNvSpPr>
            <a:spLocks noGrp="1"/>
          </p:cNvSpPr>
          <p:nvPr>
            <p:ph type="sldNum" sz="quarter" idx="12"/>
          </p:nvPr>
        </p:nvSpPr>
        <p:spPr/>
        <p:txBody>
          <a:bodyPr/>
          <a:lstStyle>
            <a:lvl1pPr algn="ctr">
              <a:defRPr sz="1600">
                <a:solidFill>
                  <a:schemeClr val="tx1"/>
                </a:solidFill>
                <a:latin typeface="+mj-lt"/>
              </a:defRPr>
            </a:lvl1pPr>
          </a:lstStyle>
          <a:p>
            <a:fld id="{575D0CC2-870C-4870-B06C-DE04CC661C67}" type="slidenum">
              <a:rPr lang="en-GB" smtClean="0"/>
              <a:pPr/>
              <a:t>‹#›</a:t>
            </a:fld>
            <a:endParaRPr lang="en-GB"/>
          </a:p>
        </p:txBody>
      </p:sp>
    </p:spTree>
    <p:extLst>
      <p:ext uri="{BB962C8B-B14F-4D97-AF65-F5344CB8AC3E}">
        <p14:creationId xmlns:p14="http://schemas.microsoft.com/office/powerpoint/2010/main" val="283578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CDA988-E53B-4089-86E7-AD5042731DD3}" type="datetimeFigureOut">
              <a:rPr lang="en-GB" smtClean="0"/>
              <a:t>23/02/2023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321767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CDA988-E53B-4089-86E7-AD5042731DD3}" type="datetimeFigureOut">
              <a:rPr lang="en-GB" smtClean="0"/>
              <a:t>23/02/2023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79335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5821362"/>
          </a:xfrm>
        </p:spPr>
        <p:txBody>
          <a:bodyPr>
            <a:normAutofit/>
          </a:bodyPr>
          <a:lstStyle>
            <a:lvl1pPr>
              <a:defRPr sz="7200">
                <a:solidFill>
                  <a:schemeClr val="bg1"/>
                </a:solidFill>
              </a:defRPr>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4CDA988-E53B-4089-86E7-AD5042731DD3}" type="datetimeFigureOut">
              <a:rPr lang="en-GB" smtClean="0"/>
              <a:t>23/02/2023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D0CC2-870C-4870-B06C-DE04CC661C67}" type="slidenum">
              <a:rPr lang="en-GB" smtClean="0"/>
              <a:t>‹#›</a:t>
            </a:fld>
            <a:endParaRPr lang="en-GB"/>
          </a:p>
        </p:txBody>
      </p:sp>
    </p:spTree>
    <p:extLst>
      <p:ext uri="{BB962C8B-B14F-4D97-AF65-F5344CB8AC3E}">
        <p14:creationId xmlns:p14="http://schemas.microsoft.com/office/powerpoint/2010/main" val="2259367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Img - L">
    <p:bg>
      <p:bgPr>
        <a:solidFill>
          <a:srgbClr val="FFFFFF"/>
        </a:solid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457200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118156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57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4557486" y="0"/>
            <a:ext cx="4572000" cy="6858000"/>
          </a:xfrm>
          <a:solidFill>
            <a:srgbClr val="FFFFFF"/>
          </a:solidFill>
        </p:spPr>
        <p:txBody>
          <a:bodyPr lIns="457200" tIns="457200" rIns="457200" bIns="457200"/>
          <a:lstStyle>
            <a:lvl1pPr algn="l">
              <a:defRPr>
                <a:solidFill>
                  <a:schemeClr val="tx1"/>
                </a:solidFill>
              </a:defRPr>
            </a:lvl1pPr>
          </a:lstStyle>
          <a:p>
            <a:r>
              <a:rPr lang="en-US"/>
              <a:t>Click to edit master title style</a:t>
            </a:r>
            <a:endParaRPr lang="en-GB"/>
          </a:p>
        </p:txBody>
      </p:sp>
    </p:spTree>
    <p:extLst>
      <p:ext uri="{BB962C8B-B14F-4D97-AF65-F5344CB8AC3E}">
        <p14:creationId xmlns:p14="http://schemas.microsoft.com/office/powerpoint/2010/main" val="23669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eader + Img - L">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2" name="Title 1"/>
          <p:cNvSpPr>
            <a:spLocks noGrp="1"/>
          </p:cNvSpPr>
          <p:nvPr>
            <p:ph type="title" hasCustomPrompt="1"/>
          </p:nvPr>
        </p:nvSpPr>
        <p:spPr>
          <a:xfrm>
            <a:off x="0" y="0"/>
            <a:ext cx="4572000" cy="6858000"/>
          </a:xfrm>
          <a:solidFill>
            <a:schemeClr val="accent1">
              <a:alpha val="95000"/>
            </a:schemeClr>
          </a:solidFill>
        </p:spPr>
        <p:txBody>
          <a:bodyPr lIns="457200" tIns="457200" rIns="457200" bIns="457200"/>
          <a:lstStyle>
            <a:lvl1pPr algn="l">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50215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DA988-E53B-4089-86E7-AD5042731DD3}" type="datetimeFigureOut">
              <a:rPr lang="en-GB" smtClean="0"/>
              <a:t>23/02/2023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D0CC2-870C-4870-B06C-DE04CC661C67}" type="slidenum">
              <a:rPr lang="en-GB" smtClean="0"/>
              <a:t>‹#›</a:t>
            </a:fld>
            <a:endParaRPr lang="en-GB"/>
          </a:p>
        </p:txBody>
      </p:sp>
    </p:spTree>
    <p:extLst>
      <p:ext uri="{BB962C8B-B14F-4D97-AF65-F5344CB8AC3E}">
        <p14:creationId xmlns:p14="http://schemas.microsoft.com/office/powerpoint/2010/main" val="1904013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59" r:id="rId8"/>
    <p:sldLayoutId id="2147483660" r:id="rId9"/>
    <p:sldLayoutId id="2147483661" r:id="rId10"/>
    <p:sldLayoutId id="2147483655" r:id="rId11"/>
    <p:sldLayoutId id="2147483656" r:id="rId12"/>
    <p:sldLayoutId id="2147483657" r:id="rId13"/>
    <p:sldLayoutId id="2147483662" r:id="rId14"/>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girlsnotbrides.org/learning-resources/resource-centre/girls-education-and-child-marriage/#resource-downloads" TargetMode="External"/><Relationship Id="rId2" Type="http://schemas.openxmlformats.org/officeDocument/2006/relationships/hyperlink" Target="https://www.girlsnotbrides.org/learning-resources/resource-centre/child-marriage-education-west-central-africa-literature-review/" TargetMode="External"/><Relationship Id="rId1" Type="http://schemas.openxmlformats.org/officeDocument/2006/relationships/slideLayout" Target="../slideLayouts/slideLayout2.xml"/><Relationship Id="rId6" Type="http://schemas.openxmlformats.org/officeDocument/2006/relationships/hyperlink" Target="https://www.hrw.org/video-photos/interactive/2022/08/29/brighter-future-empowering-pregnant-girls-and-adolescent" TargetMode="External"/><Relationship Id="rId5" Type="http://schemas.openxmlformats.org/officeDocument/2006/relationships/hyperlink" Target="https://www.education-inequalities.org/" TargetMode="External"/><Relationship Id="rId4" Type="http://schemas.openxmlformats.org/officeDocument/2006/relationships/hyperlink" Target="https://data.unicef.org/resources/child-marriage-and-education-data-brie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76872"/>
            <a:ext cx="8229600" cy="2514599"/>
          </a:xfrm>
        </p:spPr>
        <p:txBody>
          <a:bodyPr/>
          <a:lstStyle/>
          <a:p>
            <a:r>
              <a:rPr lang="fr-FR" sz="6000"/>
              <a:t>MARIAGE DES ENFANTS ET ÉDUCATION DES FILLES</a:t>
            </a:r>
          </a:p>
        </p:txBody>
      </p:sp>
      <p:sp>
        <p:nvSpPr>
          <p:cNvPr id="3" name="Subtitle 2"/>
          <p:cNvSpPr>
            <a:spLocks noGrp="1"/>
          </p:cNvSpPr>
          <p:nvPr>
            <p:ph type="subTitle" idx="1"/>
          </p:nvPr>
        </p:nvSpPr>
        <p:spPr>
          <a:xfrm>
            <a:off x="549288" y="5589240"/>
            <a:ext cx="8229600" cy="1066800"/>
          </a:xfrm>
        </p:spPr>
        <p:txBody>
          <a:bodyPr/>
          <a:lstStyle/>
          <a:p>
            <a:r>
              <a:rPr lang="fr-FR" i="1"/>
              <a:t>Filles, pas </a:t>
            </a:r>
            <a:r>
              <a:rPr lang="fr-FR" i="1" err="1"/>
              <a:t>epouses</a:t>
            </a:r>
            <a:r>
              <a:rPr lang="fr-FR" i="1"/>
              <a:t> - série d’apprentissage, février 2023</a:t>
            </a: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552" y="476672"/>
            <a:ext cx="5729103" cy="576064"/>
          </a:xfrm>
          <a:prstGeom prst="rect">
            <a:avLst/>
          </a:prstGeom>
        </p:spPr>
      </p:pic>
    </p:spTree>
    <p:extLst>
      <p:ext uri="{BB962C8B-B14F-4D97-AF65-F5344CB8AC3E}">
        <p14:creationId xmlns:p14="http://schemas.microsoft.com/office/powerpoint/2010/main" val="3058722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pplication, Teams&#10;&#10;Description automatically generated with medium confidence">
            <a:extLst>
              <a:ext uri="{FF2B5EF4-FFF2-40B4-BE49-F238E27FC236}">
                <a16:creationId xmlns:a16="http://schemas.microsoft.com/office/drawing/2014/main" id="{C86DF029-23C3-80CD-64A5-A6C903F9645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51699" y="386773"/>
            <a:ext cx="7640601" cy="6084454"/>
          </a:xfrm>
          <a:prstGeom prst="rect">
            <a:avLst/>
          </a:prstGeom>
        </p:spPr>
      </p:pic>
    </p:spTree>
    <p:extLst>
      <p:ext uri="{BB962C8B-B14F-4D97-AF65-F5344CB8AC3E}">
        <p14:creationId xmlns:p14="http://schemas.microsoft.com/office/powerpoint/2010/main" val="2352198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F18D5-570E-80F0-AF81-AA30ED99F55F}"/>
              </a:ext>
            </a:extLst>
          </p:cNvPr>
          <p:cNvSpPr>
            <a:spLocks noGrp="1"/>
          </p:cNvSpPr>
          <p:nvPr>
            <p:ph type="title"/>
          </p:nvPr>
        </p:nvSpPr>
        <p:spPr/>
        <p:txBody>
          <a:bodyPr/>
          <a:lstStyle/>
          <a:p>
            <a:r>
              <a:rPr lang="fr-FR"/>
              <a:t>Mariage des enfants et éducation des filles en Afrique de l’Ouest</a:t>
            </a:r>
          </a:p>
        </p:txBody>
      </p:sp>
    </p:spTree>
    <p:extLst>
      <p:ext uri="{BB962C8B-B14F-4D97-AF65-F5344CB8AC3E}">
        <p14:creationId xmlns:p14="http://schemas.microsoft.com/office/powerpoint/2010/main" val="1836613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B9D18-A71C-6868-E52E-AF77DB288F53}"/>
              </a:ext>
            </a:extLst>
          </p:cNvPr>
          <p:cNvSpPr>
            <a:spLocks noGrp="1"/>
          </p:cNvSpPr>
          <p:nvPr>
            <p:ph type="title"/>
          </p:nvPr>
        </p:nvSpPr>
        <p:spPr>
          <a:xfrm>
            <a:off x="457200" y="274638"/>
            <a:ext cx="8229600" cy="922114"/>
          </a:xfrm>
        </p:spPr>
        <p:txBody>
          <a:bodyPr/>
          <a:lstStyle/>
          <a:p>
            <a:r>
              <a:rPr lang="fr-FR"/>
              <a:t>Contexte</a:t>
            </a:r>
          </a:p>
        </p:txBody>
      </p:sp>
      <p:sp>
        <p:nvSpPr>
          <p:cNvPr id="3" name="Text Placeholder 2">
            <a:extLst>
              <a:ext uri="{FF2B5EF4-FFF2-40B4-BE49-F238E27FC236}">
                <a16:creationId xmlns:a16="http://schemas.microsoft.com/office/drawing/2014/main" id="{812B547B-19C2-9F36-4F64-87B93CDC86EC}"/>
              </a:ext>
            </a:extLst>
          </p:cNvPr>
          <p:cNvSpPr>
            <a:spLocks noGrp="1"/>
          </p:cNvSpPr>
          <p:nvPr>
            <p:ph type="body" idx="1"/>
          </p:nvPr>
        </p:nvSpPr>
        <p:spPr>
          <a:xfrm>
            <a:off x="457200" y="1365932"/>
            <a:ext cx="4040188" cy="639762"/>
          </a:xfrm>
        </p:spPr>
        <p:txBody>
          <a:bodyPr>
            <a:normAutofit fontScale="55000" lnSpcReduction="20000"/>
          </a:bodyPr>
          <a:lstStyle/>
          <a:p>
            <a:r>
              <a:rPr lang="fr-FR"/>
              <a:t>Le mariage des enfants et l’éducation des filles 
</a:t>
            </a:r>
          </a:p>
        </p:txBody>
      </p:sp>
      <p:sp>
        <p:nvSpPr>
          <p:cNvPr id="4" name="Content Placeholder 3">
            <a:extLst>
              <a:ext uri="{FF2B5EF4-FFF2-40B4-BE49-F238E27FC236}">
                <a16:creationId xmlns:a16="http://schemas.microsoft.com/office/drawing/2014/main" id="{DACF25DA-7005-34E5-BB09-F994F8363BB6}"/>
              </a:ext>
            </a:extLst>
          </p:cNvPr>
          <p:cNvSpPr>
            <a:spLocks noGrp="1"/>
          </p:cNvSpPr>
          <p:nvPr>
            <p:ph sz="half" idx="2"/>
          </p:nvPr>
        </p:nvSpPr>
        <p:spPr>
          <a:xfrm>
            <a:off x="457200" y="2005694"/>
            <a:ext cx="4040188" cy="4577668"/>
          </a:xfrm>
        </p:spPr>
        <p:txBody>
          <a:bodyPr>
            <a:normAutofit fontScale="62500" lnSpcReduction="20000"/>
          </a:bodyPr>
          <a:lstStyle/>
          <a:p>
            <a:r>
              <a:rPr lang="fr-FR"/>
              <a:t>4 filles sur 10 des filles sont mariées avant l’âge de 18 ans en AOC ce qui représente 60 millions de filles</a:t>
            </a:r>
          </a:p>
          <a:p>
            <a:r>
              <a:rPr lang="fr-FR"/>
              <a:t>Malgré des progrès récents, l’inégalité entre les sexes dans l’éducation reste la plus élevée au monde. 28 millions de filles n’ont pas accès à l’éducation. 
Au niveau régional, les chances des filles d’être alphabétisées diminuent de 5,7 points de pourcentage pour chaque année supplémentaire de mariage précoce
Les rôles stéréotypés des sexes et la pression des pairs limitent les opportunités des filles et augmentent la probabilité d’abandon scolaire et de mariage des enfants. 
Forte corrélation entre la vulnérabilité économique des ménages, le mariage des enfants et le manque d’accès des filles à l’éducation.</a:t>
            </a:r>
          </a:p>
        </p:txBody>
      </p:sp>
      <p:sp>
        <p:nvSpPr>
          <p:cNvPr id="5" name="Text Placeholder 4">
            <a:extLst>
              <a:ext uri="{FF2B5EF4-FFF2-40B4-BE49-F238E27FC236}">
                <a16:creationId xmlns:a16="http://schemas.microsoft.com/office/drawing/2014/main" id="{70F26C20-9E07-7273-2126-5738E616B7DF}"/>
              </a:ext>
            </a:extLst>
          </p:cNvPr>
          <p:cNvSpPr>
            <a:spLocks noGrp="1"/>
          </p:cNvSpPr>
          <p:nvPr>
            <p:ph type="body" sz="quarter" idx="3"/>
          </p:nvPr>
        </p:nvSpPr>
        <p:spPr>
          <a:xfrm>
            <a:off x="4597648" y="1365932"/>
            <a:ext cx="4041775" cy="639762"/>
          </a:xfrm>
        </p:spPr>
        <p:txBody>
          <a:bodyPr>
            <a:normAutofit fontScale="55000" lnSpcReduction="20000"/>
          </a:bodyPr>
          <a:lstStyle/>
          <a:p>
            <a:r>
              <a:rPr lang="fr-FR"/>
              <a:t>Crise multidimensionnelle au Sahel
</a:t>
            </a:r>
          </a:p>
        </p:txBody>
      </p:sp>
      <p:sp>
        <p:nvSpPr>
          <p:cNvPr id="6" name="Content Placeholder 5">
            <a:extLst>
              <a:ext uri="{FF2B5EF4-FFF2-40B4-BE49-F238E27FC236}">
                <a16:creationId xmlns:a16="http://schemas.microsoft.com/office/drawing/2014/main" id="{95B76593-7366-4944-8660-B69858F8F42F}"/>
              </a:ext>
            </a:extLst>
          </p:cNvPr>
          <p:cNvSpPr>
            <a:spLocks noGrp="1"/>
          </p:cNvSpPr>
          <p:nvPr>
            <p:ph sz="quarter" idx="4"/>
          </p:nvPr>
        </p:nvSpPr>
        <p:spPr>
          <a:xfrm>
            <a:off x="4645025" y="2005694"/>
            <a:ext cx="4041775" cy="4447642"/>
          </a:xfrm>
        </p:spPr>
        <p:txBody>
          <a:bodyPr>
            <a:normAutofit fontScale="62500" lnSpcReduction="20000"/>
          </a:bodyPr>
          <a:lstStyle/>
          <a:p>
            <a:pPr marL="0" indent="0">
              <a:buNone/>
            </a:pPr>
            <a:r>
              <a:rPr lang="fr-FR" b="1"/>
              <a:t>La crise sécuritaire au Sahel :</a:t>
            </a:r>
            <a:r>
              <a:rPr lang="fr-FR"/>
              <a:t>
Conduit à la fermeture de 11 100 écoles et au renforcement de l’attitude protectrice envers les filles (UNICEF)
L’augmentation spectaculaire des dépenses militaires et de sécurité a eu un impact négatif sur le financement des secteurs sociaux de base, y compris la protection de l’enfance, l’éducation et la santé.
L’abandon scolaire des filles en situation de crise a entraîné une augmentation des taux de mariage d’enfants dans les régions touchées par les conflits armés
</a:t>
            </a:r>
            <a:r>
              <a:rPr lang="fr-FR" b="1"/>
              <a:t>La pandémie de Covid-19 : </a:t>
            </a:r>
            <a:r>
              <a:rPr lang="fr-FR"/>
              <a:t>
Retard dans l’apprentissage des filles en raison des difficultés à poursuivre l’enseignement à distance: augmentation des responsabilités ménagères et familiales, accès inégal aux TIC et à la radio
Les mêmes facteurs ont compromis les chances des filles de retourner à l’école après la pandémie</a:t>
            </a:r>
            <a:r>
              <a:rPr lang="fr-FR" sz="2400"/>
              <a:t>.</a:t>
            </a:r>
          </a:p>
        </p:txBody>
      </p:sp>
    </p:spTree>
    <p:extLst>
      <p:ext uri="{BB962C8B-B14F-4D97-AF65-F5344CB8AC3E}">
        <p14:creationId xmlns:p14="http://schemas.microsoft.com/office/powerpoint/2010/main" val="188428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274638"/>
            <a:ext cx="8435280" cy="1143000"/>
          </a:xfrm>
        </p:spPr>
        <p:txBody>
          <a:bodyPr>
            <a:normAutofit/>
          </a:bodyPr>
          <a:lstStyle/>
          <a:p>
            <a:r>
              <a:rPr lang="fr-FR" sz="3600"/>
              <a:t>Défis et opportunités en matière de plaidoyer</a:t>
            </a:r>
            <a:endParaRPr lang="fr-FR"/>
          </a:p>
        </p:txBody>
      </p:sp>
      <p:sp>
        <p:nvSpPr>
          <p:cNvPr id="5" name="Content Placeholder 4"/>
          <p:cNvSpPr>
            <a:spLocks noGrp="1"/>
          </p:cNvSpPr>
          <p:nvPr>
            <p:ph sz="half" idx="1"/>
          </p:nvPr>
        </p:nvSpPr>
        <p:spPr>
          <a:xfrm>
            <a:off x="457200" y="1600200"/>
            <a:ext cx="4038600" cy="4781128"/>
          </a:xfrm>
        </p:spPr>
        <p:txBody>
          <a:bodyPr>
            <a:normAutofit fontScale="55000" lnSpcReduction="20000"/>
          </a:bodyPr>
          <a:lstStyle/>
          <a:p>
            <a:pPr marL="0" indent="0">
              <a:buNone/>
            </a:pPr>
            <a:r>
              <a:rPr lang="fr-FR" b="1"/>
              <a:t>Défis institutionnels auxquels sont confrontées les coalitions:</a:t>
            </a:r>
          </a:p>
          <a:p>
            <a:r>
              <a:rPr lang="fr-FR"/>
              <a:t>Non-domestication et absence de mise en œuvre des instruments juridiques internationaux, malgré une ratification généralisée en AOC
De nombreux pays de l’AOC souffrent également d’un pluralisme juridique entre le droit coutumier, religieux et civil et d’une vulgarisation insuffisante du droit. 
Décentralisation et inégalité d’accès aux services publics (juridique, éducation, santé) dans les zones reculées
Budgétisation inadéquate des plans nationaux stratégiques pour mettre fin au mariage des enfants et des plans de développement nationaux/locaux</a:t>
            </a:r>
          </a:p>
        </p:txBody>
      </p:sp>
      <p:sp>
        <p:nvSpPr>
          <p:cNvPr id="6" name="Content Placeholder 5"/>
          <p:cNvSpPr>
            <a:spLocks noGrp="1"/>
          </p:cNvSpPr>
          <p:nvPr>
            <p:ph sz="half" idx="2"/>
          </p:nvPr>
        </p:nvSpPr>
        <p:spPr/>
        <p:txBody>
          <a:bodyPr>
            <a:normAutofit fontScale="55000" lnSpcReduction="20000"/>
          </a:bodyPr>
          <a:lstStyle/>
          <a:p>
            <a:pPr marL="0" indent="0">
              <a:buNone/>
            </a:pPr>
            <a:r>
              <a:rPr lang="fr-FR" b="1"/>
              <a:t>Opportunités de plaidoyer:</a:t>
            </a:r>
          </a:p>
          <a:p>
            <a:r>
              <a:rPr lang="fr-FR"/>
              <a:t>Grands progrès réalisés grâce au plaidoyer pour promouvoir l’éducation des filles pour tous 
Augmentation de la budgétisation de la SSR
L’engagement politique pour mettre fin au mariage des enfants a favorise la redevabilité politique et soutien le débat public  
L’expertise des organisations de la société civile dans la prévention du mariage des enfants et la promotion de l’éducation des filles 
L’expertise des OSC dans le plaidoyer communautaire où la prévalence du mariage des enfants est très élevée 
De jeunes activistes dynamiques </a:t>
            </a:r>
          </a:p>
        </p:txBody>
      </p:sp>
    </p:spTree>
    <p:extLst>
      <p:ext uri="{BB962C8B-B14F-4D97-AF65-F5344CB8AC3E}">
        <p14:creationId xmlns:p14="http://schemas.microsoft.com/office/powerpoint/2010/main" val="394088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6BBA1F-9FA1-2AED-5542-385949868277}"/>
              </a:ext>
            </a:extLst>
          </p:cNvPr>
          <p:cNvSpPr>
            <a:spLocks noGrp="1"/>
          </p:cNvSpPr>
          <p:nvPr>
            <p:ph type="title"/>
          </p:nvPr>
        </p:nvSpPr>
        <p:spPr>
          <a:xfrm>
            <a:off x="533603" y="126772"/>
            <a:ext cx="3938487" cy="1807305"/>
          </a:xfrm>
        </p:spPr>
        <p:txBody>
          <a:bodyPr>
            <a:normAutofit/>
          </a:bodyPr>
          <a:lstStyle/>
          <a:p>
            <a:r>
              <a:rPr lang="fr-FR"/>
              <a:t>Améliorer les connaissances</a:t>
            </a:r>
          </a:p>
        </p:txBody>
      </p:sp>
      <p:sp>
        <p:nvSpPr>
          <p:cNvPr id="3" name="Content Placeholder 2">
            <a:extLst>
              <a:ext uri="{FF2B5EF4-FFF2-40B4-BE49-F238E27FC236}">
                <a16:creationId xmlns:a16="http://schemas.microsoft.com/office/drawing/2014/main" id="{19E09F62-01F4-47B9-B621-81886412FD7B}"/>
              </a:ext>
            </a:extLst>
          </p:cNvPr>
          <p:cNvSpPr>
            <a:spLocks noGrp="1"/>
          </p:cNvSpPr>
          <p:nvPr>
            <p:ph idx="1"/>
          </p:nvPr>
        </p:nvSpPr>
        <p:spPr>
          <a:xfrm>
            <a:off x="297678" y="1700924"/>
            <a:ext cx="4274321" cy="4432027"/>
          </a:xfrm>
        </p:spPr>
        <p:txBody>
          <a:bodyPr>
            <a:normAutofit fontScale="92500" lnSpcReduction="10000"/>
          </a:bodyPr>
          <a:lstStyle/>
          <a:p>
            <a:pPr marL="0" indent="0">
              <a:lnSpc>
                <a:spcPct val="90000"/>
              </a:lnSpc>
              <a:buNone/>
            </a:pPr>
            <a:r>
              <a:rPr lang="fr-FR" sz="1400" b="1"/>
              <a:t>Dans le cadre de notre projet EOL, une revue de la littérature sur le mariage des enfants et l’éducation des filles en Afrique de l’Ouest a été réalisée à:</a:t>
            </a:r>
          </a:p>
          <a:p>
            <a:pPr>
              <a:lnSpc>
                <a:spcPct val="90000"/>
              </a:lnSpc>
            </a:pPr>
            <a:r>
              <a:rPr lang="fr-FR" sz="1400"/>
              <a:t>Répondre aux besoins en données exprimés par les coalitions
Fournir des donnes récentes pour le plaidoyer des coalitions
Faire la lumière sur les lacunes dans les connaissances afin d’orienter les besoins futurs en matière de recherche</a:t>
            </a:r>
          </a:p>
          <a:p>
            <a:pPr marL="0" indent="0">
              <a:lnSpc>
                <a:spcPct val="90000"/>
              </a:lnSpc>
              <a:buNone/>
            </a:pPr>
            <a:endParaRPr lang="fr-FR" sz="1400"/>
          </a:p>
          <a:p>
            <a:pPr marL="0" indent="0">
              <a:lnSpc>
                <a:spcPct val="90000"/>
              </a:lnSpc>
              <a:buNone/>
            </a:pPr>
            <a:r>
              <a:rPr lang="fr-FR" sz="1400" b="1"/>
              <a:t>La revue de la littérature explore:</a:t>
            </a:r>
          </a:p>
          <a:p>
            <a:pPr>
              <a:lnSpc>
                <a:spcPct val="90000"/>
              </a:lnSpc>
            </a:pPr>
            <a:r>
              <a:rPr lang="fr-FR" sz="1400"/>
              <a:t>Le lien entre le mariage des enfants et l’éducation des filles en Afrique de l’Ouest
Normes sociales, mariage des enfants et éducation des filles
Spécificités de l’approche de plaidoyer selon les contextes (humanitaire, pandémique, etc.)
Cadres normatifs et législatifs autour du mariage des enfants et de l’éducation des filles
Approches recommandées pour transposer à plus grande échelle certaines interventions</a:t>
            </a:r>
          </a:p>
          <a:p>
            <a:pPr marL="0" indent="0">
              <a:lnSpc>
                <a:spcPct val="90000"/>
              </a:lnSpc>
              <a:buNone/>
            </a:pPr>
            <a:endParaRPr lang="fr-FR" sz="1400"/>
          </a:p>
          <a:p>
            <a:pPr marL="0" indent="0">
              <a:lnSpc>
                <a:spcPct val="90000"/>
              </a:lnSpc>
              <a:buNone/>
            </a:pPr>
            <a:r>
              <a:rPr lang="fr-FR" sz="1400"/>
              <a:t>Téléchargez-le ici.</a:t>
            </a:r>
            <a:endParaRPr lang="fr-FR" sz="1400">
              <a:highlight>
                <a:srgbClr val="FFFF00"/>
              </a:highlight>
            </a:endParaRPr>
          </a:p>
        </p:txBody>
      </p:sp>
      <p:pic>
        <p:nvPicPr>
          <p:cNvPr id="4" name="Content Placeholder 3" descr="A group of children in a classroom&#10;&#10;Description automatically generated with medium confidence">
            <a:extLst>
              <a:ext uri="{FF2B5EF4-FFF2-40B4-BE49-F238E27FC236}">
                <a16:creationId xmlns:a16="http://schemas.microsoft.com/office/drawing/2014/main" id="{591A0B53-7E43-83D1-65C6-EE0D0B8AFAA1}"/>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03729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68FF-A47C-328A-464E-E3B66E641A1D}"/>
              </a:ext>
            </a:extLst>
          </p:cNvPr>
          <p:cNvSpPr>
            <a:spLocks noGrp="1"/>
          </p:cNvSpPr>
          <p:nvPr>
            <p:ph type="title"/>
          </p:nvPr>
        </p:nvSpPr>
        <p:spPr/>
        <p:txBody>
          <a:bodyPr>
            <a:normAutofit/>
          </a:bodyPr>
          <a:lstStyle/>
          <a:p>
            <a:r>
              <a:rPr lang="fr-FR"/>
              <a:t>Recherche et activisme des jeunes</a:t>
            </a:r>
            <a:endParaRPr lang="en-US"/>
          </a:p>
        </p:txBody>
      </p:sp>
      <p:sp>
        <p:nvSpPr>
          <p:cNvPr id="3" name="Content Placeholder 2">
            <a:extLst>
              <a:ext uri="{FF2B5EF4-FFF2-40B4-BE49-F238E27FC236}">
                <a16:creationId xmlns:a16="http://schemas.microsoft.com/office/drawing/2014/main" id="{AE9F11F1-22EB-9816-FE3C-9DD6D6F7473B}"/>
              </a:ext>
            </a:extLst>
          </p:cNvPr>
          <p:cNvSpPr>
            <a:spLocks noGrp="1"/>
          </p:cNvSpPr>
          <p:nvPr>
            <p:ph idx="1"/>
          </p:nvPr>
        </p:nvSpPr>
        <p:spPr>
          <a:xfrm>
            <a:off x="457200" y="1600200"/>
            <a:ext cx="8229600" cy="4709120"/>
          </a:xfrm>
        </p:spPr>
        <p:txBody>
          <a:bodyPr>
            <a:normAutofit fontScale="47500" lnSpcReduction="20000"/>
          </a:bodyPr>
          <a:lstStyle/>
          <a:p>
            <a:pPr>
              <a:lnSpc>
                <a:spcPct val="120000"/>
              </a:lnSpc>
            </a:pPr>
            <a:r>
              <a:rPr lang="fr-FR" sz="3600"/>
              <a:t>Une recherche dirigée par des jeunes a été lancée pour positionner les jeunes en tant qu’agents dans le processus de changement en:</a:t>
            </a:r>
          </a:p>
          <a:p>
            <a:pPr lvl="1">
              <a:lnSpc>
                <a:spcPct val="120000"/>
              </a:lnSpc>
            </a:pPr>
            <a:r>
              <a:rPr lang="fr-FR"/>
              <a:t>Donner aux jeunes militants les moyens d’agir et de posséder des compétences sophistiquées
Créer une culture de plaidoyer fondée sur des données probantes pour promouvoir la responsabilisation et la crédibilité 
Repenser qui a le pouvoir de produire et de diffuser des connaissances </a:t>
            </a:r>
          </a:p>
          <a:p>
            <a:pPr>
              <a:lnSpc>
                <a:spcPct val="120000"/>
              </a:lnSpc>
            </a:pPr>
            <a:r>
              <a:rPr lang="fr-FR" sz="3600"/>
              <a:t>8 jeunes </a:t>
            </a:r>
            <a:r>
              <a:rPr lang="fr-FR" sz="3600" err="1"/>
              <a:t>chercheur.ses</a:t>
            </a:r>
            <a:r>
              <a:rPr lang="fr-FR" sz="3600"/>
              <a:t> ont été sélectionnés au Niger et au Burkina Faso pour mener des études de cas contextuelles sur le mariage des enfants et l’éducation des filles, avec le soutien de LASDEL, un institut de recherche basé à Niamey
Chaque étude de cas est développée sur la base d’une approche contextuelle, y compris – contexte de crise humanitaire et/ou politique, Covid-19, réfugiés et personnes déplacées, fermetures d’écoles 
Les résultats de la recherche, qui seront bientôt disponibles, soutiendront les OSC et les organisations dirigées par des jeunes en Afrique de l’Ouest dans leur plaidoyer (institutionnel – budgétaire, politique ou législatif – et communautaire) auprès des institutions nationales et régionales.</a:t>
            </a:r>
          </a:p>
        </p:txBody>
      </p:sp>
    </p:spTree>
    <p:extLst>
      <p:ext uri="{BB962C8B-B14F-4D97-AF65-F5344CB8AC3E}">
        <p14:creationId xmlns:p14="http://schemas.microsoft.com/office/powerpoint/2010/main" val="3018578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CA56-584C-1299-0858-3D899BE4EC03}"/>
              </a:ext>
            </a:extLst>
          </p:cNvPr>
          <p:cNvSpPr>
            <a:spLocks noGrp="1"/>
          </p:cNvSpPr>
          <p:nvPr>
            <p:ph type="title"/>
          </p:nvPr>
        </p:nvSpPr>
        <p:spPr>
          <a:xfrm>
            <a:off x="3724072" y="629268"/>
            <a:ext cx="4939868" cy="1286160"/>
          </a:xfrm>
        </p:spPr>
        <p:txBody>
          <a:bodyPr anchor="b">
            <a:normAutofit/>
          </a:bodyPr>
          <a:lstStyle/>
          <a:p>
            <a:r>
              <a:rPr lang="fr-FR"/>
              <a:t>Plaidoyer budgétaire</a:t>
            </a:r>
          </a:p>
        </p:txBody>
      </p:sp>
      <p:sp>
        <p:nvSpPr>
          <p:cNvPr id="3" name="Content Placeholder 2">
            <a:extLst>
              <a:ext uri="{FF2B5EF4-FFF2-40B4-BE49-F238E27FC236}">
                <a16:creationId xmlns:a16="http://schemas.microsoft.com/office/drawing/2014/main" id="{51E5D789-8AD3-ED73-8710-4A3BA0CDBE7B}"/>
              </a:ext>
            </a:extLst>
          </p:cNvPr>
          <p:cNvSpPr>
            <a:spLocks noGrp="1"/>
          </p:cNvSpPr>
          <p:nvPr>
            <p:ph idx="1"/>
          </p:nvPr>
        </p:nvSpPr>
        <p:spPr>
          <a:xfrm>
            <a:off x="3607342" y="2314806"/>
            <a:ext cx="5332378" cy="4416731"/>
          </a:xfrm>
        </p:spPr>
        <p:txBody>
          <a:bodyPr>
            <a:noAutofit/>
          </a:bodyPr>
          <a:lstStyle/>
          <a:p>
            <a:pPr>
              <a:lnSpc>
                <a:spcPct val="90000"/>
              </a:lnSpc>
            </a:pPr>
            <a:r>
              <a:rPr lang="fr-FR" sz="1100"/>
              <a:t>En 2022, Filles, Pas Epouses a octroyé des subventions à 8 organisations de la société civile en Afrique de l’Ouest francophone (Burkina Faso, Côte d’Ivoire, Mali, Niger (x 2), RDC et Togo)
Trois organisations ont été contraintes d’interrompre la mise en œuvre ou le suivi du projet en raison d’une crise politique et sécuritaire.
Comme expliqué dans le prochain rapport d’apprentissage sur le plaidoyer budgétaire dans le projet EOL, 6 leçons majeures ont été identifiées :</a:t>
            </a:r>
          </a:p>
          <a:p>
            <a:pPr lvl="1">
              <a:lnSpc>
                <a:spcPct val="90000"/>
              </a:lnSpc>
            </a:pPr>
            <a:r>
              <a:rPr lang="fr-FR" sz="1100"/>
              <a:t>Leçon 1: La consolidation de la position du gouvernement en tant que leader légitime pour mettre fin au mariage des enfants et promouvoir l’éducation des filles peut être réalisée grâce à un plaidoyer budgétaire
Leçon 2: Accroître la visibilité et rehausser le profil politique du mariage des enfants et de l’éducation des filles nécessite de tirer parti de l’expertise et du renforcement des capacités des OSC
Leçon 3 : Favoriser la participation communautaire au plaidoyer budgétaire favorise l’appropriation et la durabilité des solutions
Leçon 4: Faire progresser la budgétisation décentralisée pour l’élimination du mariage des enfants et la promotion de l’éducation des filles est fondamental 
 Leçon 5 : La promotion de l’utilisation des données probantes issues de l’analyse budgétaire est essentielle pour le plaidoyer fondé sur des données probantes
Leçon 6: La nécessité de repenser le plaidoyer budgétaire pour mettre fin au mariage des enfants et promouvoir l’éducation des filles dans le contexte de crise de l’AOC doit être abordée </a:t>
            </a:r>
          </a:p>
        </p:txBody>
      </p:sp>
      <p:pic>
        <p:nvPicPr>
          <p:cNvPr id="4" name="Content Placeholder 6">
            <a:extLst>
              <a:ext uri="{FF2B5EF4-FFF2-40B4-BE49-F238E27FC236}">
                <a16:creationId xmlns:a16="http://schemas.microsoft.com/office/drawing/2014/main" id="{73A481E7-C50A-FC2D-DF45-09702931883E}"/>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5AD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03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pplication, Teams&#10;&#10;Description automatically generated with medium confidence">
            <a:extLst>
              <a:ext uri="{FF2B5EF4-FFF2-40B4-BE49-F238E27FC236}">
                <a16:creationId xmlns:a16="http://schemas.microsoft.com/office/drawing/2014/main" id="{C86DF029-23C3-80CD-64A5-A6C903F9645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51699" y="386773"/>
            <a:ext cx="7640601" cy="6084454"/>
          </a:xfrm>
          <a:prstGeom prst="rect">
            <a:avLst/>
          </a:prstGeom>
        </p:spPr>
      </p:pic>
    </p:spTree>
    <p:extLst>
      <p:ext uri="{BB962C8B-B14F-4D97-AF65-F5344CB8AC3E}">
        <p14:creationId xmlns:p14="http://schemas.microsoft.com/office/powerpoint/2010/main" val="372636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88E2-4732-78CC-67E3-C0933F833082}"/>
              </a:ext>
            </a:extLst>
          </p:cNvPr>
          <p:cNvSpPr>
            <a:spLocks noGrp="1"/>
          </p:cNvSpPr>
          <p:nvPr>
            <p:ph type="title"/>
          </p:nvPr>
        </p:nvSpPr>
        <p:spPr/>
        <p:txBody>
          <a:bodyPr>
            <a:normAutofit/>
          </a:bodyPr>
          <a:lstStyle/>
          <a:p>
            <a:r>
              <a:rPr lang="fr-FR"/>
              <a:t>Expérience du Burkina Faso : Plaidoyer conjoint des coalitions CONAMEB-CN/EPT</a:t>
            </a:r>
          </a:p>
        </p:txBody>
      </p:sp>
    </p:spTree>
    <p:extLst>
      <p:ext uri="{BB962C8B-B14F-4D97-AF65-F5344CB8AC3E}">
        <p14:creationId xmlns:p14="http://schemas.microsoft.com/office/powerpoint/2010/main" val="332132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5761B-597D-1D36-E7B3-DA66D0EE8AE4}"/>
              </a:ext>
            </a:extLst>
          </p:cNvPr>
          <p:cNvSpPr>
            <a:spLocks noGrp="1"/>
          </p:cNvSpPr>
          <p:nvPr>
            <p:ph type="title"/>
          </p:nvPr>
        </p:nvSpPr>
        <p:spPr/>
        <p:txBody>
          <a:bodyPr>
            <a:normAutofit/>
          </a:bodyPr>
          <a:lstStyle/>
          <a:p>
            <a:r>
              <a:rPr lang="fr-FR"/>
              <a:t>Contexte</a:t>
            </a:r>
          </a:p>
        </p:txBody>
      </p:sp>
      <p:sp>
        <p:nvSpPr>
          <p:cNvPr id="3" name="Content Placeholder 2">
            <a:extLst>
              <a:ext uri="{FF2B5EF4-FFF2-40B4-BE49-F238E27FC236}">
                <a16:creationId xmlns:a16="http://schemas.microsoft.com/office/drawing/2014/main" id="{55073E5B-DF97-272D-8BA8-C7227118FF56}"/>
              </a:ext>
            </a:extLst>
          </p:cNvPr>
          <p:cNvSpPr>
            <a:spLocks noGrp="1"/>
          </p:cNvSpPr>
          <p:nvPr>
            <p:ph idx="1"/>
          </p:nvPr>
        </p:nvSpPr>
        <p:spPr>
          <a:xfrm>
            <a:off x="440928" y="1417638"/>
            <a:ext cx="8229600" cy="4983162"/>
          </a:xfrm>
        </p:spPr>
        <p:txBody>
          <a:bodyPr vert="horz" lIns="91440" tIns="45720" rIns="91440" bIns="45720" rtlCol="0" anchor="t">
            <a:normAutofit fontScale="92500" lnSpcReduction="20000"/>
          </a:bodyPr>
          <a:lstStyle/>
          <a:p>
            <a:r>
              <a:rPr lang="fr-FR" sz="1600" dirty="0"/>
              <a:t>Le Burkina Faso a la 5ème prévalence la plus élevée de mariages d’enfants parmi les pays africains.
Chaque année, des milliers de femmes et de filles sont victimes de mariages précoces et forcés. Selon l’UNICEF, 52% des filles sont mariées avant l’âge de 18 ans et 10% avant l’âge de 15 ans. </a:t>
            </a:r>
            <a:endParaRPr lang="fr-FR" sz="1600"/>
          </a:p>
          <a:p>
            <a:r>
              <a:rPr lang="fr-FR" sz="1600" dirty="0">
                <a:ea typeface="+mn-lt"/>
                <a:cs typeface="+mn-lt"/>
              </a:rPr>
              <a:t>Au Burkina Faso, les filles sont confrontées à de graves obstacles à la scolarisation, notamment le manque d’accès à l’école, la mauvaise qualité de l’enseignement, la VBG, l’insécurité, les mariages précoces et les grossesses. Ainsi en 2021, selon la DGESS/MENAPLN, le taux d’achèvement des filles au premier cycle est de 41% contre 32,6% pour les garçons. "Seules 41 filles terminent le premier cycle". Au secondaire, le taux d'achèvement est de 18,4 % contre 21,6 % pour les garçons. </a:t>
            </a:r>
          </a:p>
          <a:p>
            <a:r>
              <a:rPr lang="fr-FR" sz="1600" dirty="0"/>
              <a:t>Si rien n’est fait, le droit à une éducation et à une formation de qualité continuera d’être compromis pour des milliers de filles et de femmes au Burkina Faso.
Dans le cadre de l’Agenda 2030 (ODD4), le pays s’est engagé à « Assurer l’accès de tous à une éducation de qualité, sur un pied d’égalité, et promouvoir les possibilités d’apprentissage tout au long de la vie ». Par ailleurs il s’est engagé à lutter contre toute sorte de discrimination basée sur le genre avec la ratification sans réserve de la CEDEF en 1984. </a:t>
            </a:r>
            <a:endParaRPr lang="fr-FR"/>
          </a:p>
          <a:p>
            <a:r>
              <a:rPr lang="fr-FR" sz="1600" dirty="0"/>
              <a:t>Dans le cadre de la mise en œuvre du projet EOL dont l’objectif est de « Renforcer l’action collective pour mettre fin au mariage des enfants, prévenir l’abandon scolaire des filles et promouvoir l’égalité des genres en Afrique de l’Ouest », La CONAMEB a établi un partenariat d’apprentissage avec la CN-EPT/BF en vue d’unir leurs forces pour lutter contre ce fléau et contribuer à l’effectivité du droit à l’éducation des filles exposées à un risque de mariage et des filles déjà mariées.
Les deux organisations se sont donné pour mission de galvaniser les organisations de la société civile et les personnes dont le travail porte sur l’éducation en situation d’urgence  l’éducation des filles, l’éducation des enfants handicapés, le mariage des enfants, de manière à partager des connaissances et à renforcer le plaidoyer collectif pour l’adoption de lois, de politiques et de programmes qui améliorent l’accès à l’éducation et la rétention scolaire des filles et contribuer ainsi à mettre fin au mariage des enfants.</a:t>
            </a:r>
          </a:p>
        </p:txBody>
      </p:sp>
    </p:spTree>
    <p:extLst>
      <p:ext uri="{BB962C8B-B14F-4D97-AF65-F5344CB8AC3E}">
        <p14:creationId xmlns:p14="http://schemas.microsoft.com/office/powerpoint/2010/main" val="3740549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182E-8A5D-10AA-617B-AE1E922B0254}"/>
              </a:ext>
            </a:extLst>
          </p:cNvPr>
          <p:cNvSpPr>
            <a:spLocks noGrp="1"/>
          </p:cNvSpPr>
          <p:nvPr>
            <p:ph type="title"/>
          </p:nvPr>
        </p:nvSpPr>
        <p:spPr>
          <a:xfrm>
            <a:off x="457199" y="185110"/>
            <a:ext cx="8229600" cy="701915"/>
          </a:xfrm>
        </p:spPr>
        <p:txBody>
          <a:bodyPr>
            <a:noAutofit/>
          </a:bodyPr>
          <a:lstStyle/>
          <a:p>
            <a:r>
              <a:rPr lang="en-GB" sz="4200" err="1"/>
              <a:t>Interprétation</a:t>
            </a:r>
            <a:endParaRPr lang="en-GB" sz="4200"/>
          </a:p>
        </p:txBody>
      </p:sp>
      <p:sp>
        <p:nvSpPr>
          <p:cNvPr id="4" name="TextBox 3">
            <a:extLst>
              <a:ext uri="{FF2B5EF4-FFF2-40B4-BE49-F238E27FC236}">
                <a16:creationId xmlns:a16="http://schemas.microsoft.com/office/drawing/2014/main" id="{9B031B42-D13E-B731-99B9-84D37723A01E}"/>
              </a:ext>
            </a:extLst>
          </p:cNvPr>
          <p:cNvSpPr txBox="1"/>
          <p:nvPr/>
        </p:nvSpPr>
        <p:spPr>
          <a:xfrm>
            <a:off x="258557" y="1031874"/>
            <a:ext cx="8613069" cy="1215717"/>
          </a:xfrm>
          <a:prstGeom prst="rect">
            <a:avLst/>
          </a:prstGeom>
          <a:ln>
            <a:solidFill>
              <a:srgbClr val="FAA819"/>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n-GB" sz="1900" b="1">
                <a:solidFill>
                  <a:schemeClr val="accent2"/>
                </a:solidFill>
                <a:latin typeface="Calibri" panose="020F0502020204030204"/>
              </a:rPr>
              <a:t>ENGLISH</a:t>
            </a:r>
            <a:r>
              <a:rPr lang="en-GB">
                <a:solidFill>
                  <a:prstClr val="black"/>
                </a:solidFill>
                <a:latin typeface="Calibri" panose="020F0502020204030204"/>
              </a:rPr>
              <a:t> - This session will have presentations in </a:t>
            </a:r>
            <a:r>
              <a:rPr lang="en-GB" b="1">
                <a:solidFill>
                  <a:prstClr val="black"/>
                </a:solidFill>
                <a:latin typeface="Calibri" panose="020F0502020204030204"/>
              </a:rPr>
              <a:t>English and French</a:t>
            </a:r>
            <a:r>
              <a:rPr lang="en-GB">
                <a:solidFill>
                  <a:prstClr val="black"/>
                </a:solidFill>
                <a:latin typeface="Calibri" panose="020F0502020204030204"/>
              </a:rPr>
              <a:t>. To access simultaneous interpretation, please click on the globe icon at the bottom bar of your screen and </a:t>
            </a:r>
            <a:r>
              <a:rPr lang="en-GB" b="1">
                <a:solidFill>
                  <a:prstClr val="black"/>
                </a:solidFill>
                <a:latin typeface="Calibri" panose="020F0502020204030204"/>
              </a:rPr>
              <a:t>select your preferred language (English, Spanish, French, or no interpretation).</a:t>
            </a:r>
          </a:p>
        </p:txBody>
      </p:sp>
      <p:sp>
        <p:nvSpPr>
          <p:cNvPr id="5" name="TextBox 4">
            <a:extLst>
              <a:ext uri="{FF2B5EF4-FFF2-40B4-BE49-F238E27FC236}">
                <a16:creationId xmlns:a16="http://schemas.microsoft.com/office/drawing/2014/main" id="{F826850E-D912-6694-93AA-CC33795D94FF}"/>
              </a:ext>
            </a:extLst>
          </p:cNvPr>
          <p:cNvSpPr txBox="1"/>
          <p:nvPr/>
        </p:nvSpPr>
        <p:spPr>
          <a:xfrm>
            <a:off x="258556" y="4058151"/>
            <a:ext cx="8626886" cy="1200329"/>
          </a:xfrm>
          <a:prstGeom prst="rect">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685800">
              <a:defRPr/>
            </a:pPr>
            <a:r>
              <a:rPr lang="es-ES_tradnl" b="1" cap="all">
                <a:solidFill>
                  <a:schemeClr val="accent4"/>
                </a:solidFill>
                <a:latin typeface="Calibri" panose="020F0502020204030204"/>
              </a:rPr>
              <a:t>Español</a:t>
            </a:r>
            <a:r>
              <a:rPr lang="es-ES_tradnl" b="1">
                <a:solidFill>
                  <a:prstClr val="black"/>
                </a:solidFill>
                <a:latin typeface="Calibri" panose="020F0502020204030204"/>
              </a:rPr>
              <a:t> - </a:t>
            </a:r>
            <a:r>
              <a:rPr lang="es-ES_tradnl">
                <a:solidFill>
                  <a:prstClr val="black"/>
                </a:solidFill>
                <a:latin typeface="Calibri" panose="020F0502020204030204"/>
              </a:rPr>
              <a:t>Esta sesión tendrá presentaciones en </a:t>
            </a:r>
            <a:r>
              <a:rPr lang="es-ES_tradnl" b="1">
                <a:solidFill>
                  <a:prstClr val="black"/>
                </a:solidFill>
                <a:latin typeface="Calibri" panose="020F0502020204030204"/>
              </a:rPr>
              <a:t>inglés y francés</a:t>
            </a:r>
            <a:r>
              <a:rPr lang="es-ES_tradnl">
                <a:solidFill>
                  <a:prstClr val="black"/>
                </a:solidFill>
                <a:latin typeface="Calibri" panose="020F0502020204030204"/>
              </a:rPr>
              <a:t>. Para acceder a los servicios de interpretación simultanea, por favor haga clic en el icono del globo que encontrará en la barra inferior de su pantalla, y </a:t>
            </a:r>
            <a:r>
              <a:rPr lang="es-ES_tradnl" b="1">
                <a:solidFill>
                  <a:prstClr val="black"/>
                </a:solidFill>
                <a:latin typeface="Calibri" panose="020F0502020204030204"/>
              </a:rPr>
              <a:t>seleccione su idioma de preferencia (inglés, español, francés, o versión original).</a:t>
            </a:r>
          </a:p>
        </p:txBody>
      </p:sp>
      <p:sp>
        <p:nvSpPr>
          <p:cNvPr id="6" name="Content Placeholder 5">
            <a:extLst>
              <a:ext uri="{FF2B5EF4-FFF2-40B4-BE49-F238E27FC236}">
                <a16:creationId xmlns:a16="http://schemas.microsoft.com/office/drawing/2014/main" id="{653B75BB-8DE4-523D-09BA-F3051BF22491}"/>
              </a:ext>
            </a:extLst>
          </p:cNvPr>
          <p:cNvSpPr txBox="1">
            <a:spLocks noGrp="1"/>
          </p:cNvSpPr>
          <p:nvPr>
            <p:ph idx="1"/>
          </p:nvPr>
        </p:nvSpPr>
        <p:spPr>
          <a:xfrm>
            <a:off x="258555" y="2552706"/>
            <a:ext cx="8626887" cy="1200329"/>
          </a:xfrm>
          <a:prstGeom prst="rect">
            <a:avLst/>
          </a:prstGeom>
          <a:ln>
            <a:solidFill>
              <a:schemeClr val="accent5"/>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marL="0" indent="0" defTabSz="685800">
              <a:buNone/>
              <a:defRPr/>
            </a:pPr>
            <a:r>
              <a:rPr lang="fr-FR" sz="1800" b="1" cap="all">
                <a:solidFill>
                  <a:schemeClr val="accent5">
                    <a:lumMod val="75000"/>
                  </a:schemeClr>
                </a:solidFill>
                <a:latin typeface="Calibri" panose="020F0502020204030204"/>
              </a:rPr>
              <a:t>français</a:t>
            </a:r>
            <a:r>
              <a:rPr lang="fr-FR" sz="1800" b="1">
                <a:solidFill>
                  <a:prstClr val="black"/>
                </a:solidFill>
                <a:latin typeface="Calibri" panose="020F0502020204030204"/>
              </a:rPr>
              <a:t> - </a:t>
            </a:r>
            <a:r>
              <a:rPr lang="fr-FR" sz="1800">
                <a:solidFill>
                  <a:prstClr val="black"/>
                </a:solidFill>
                <a:latin typeface="Calibri" panose="020F0502020204030204"/>
              </a:rPr>
              <a:t>Cette session comprendra des présentations en </a:t>
            </a:r>
            <a:r>
              <a:rPr lang="fr-FR" sz="1800" b="1">
                <a:solidFill>
                  <a:prstClr val="black"/>
                </a:solidFill>
                <a:latin typeface="Calibri" panose="020F0502020204030204"/>
              </a:rPr>
              <a:t>anglais et en français</a:t>
            </a:r>
            <a:r>
              <a:rPr lang="fr-FR" sz="1800">
                <a:solidFill>
                  <a:prstClr val="black"/>
                </a:solidFill>
                <a:latin typeface="Calibri" panose="020F0502020204030204"/>
              </a:rPr>
              <a:t>. Pour accéder aux services d'interprétation simultanée, veuillez cliquer sur l'icône globe que vous trouverez dans la barre inférieure de votre écran, et </a:t>
            </a:r>
            <a:r>
              <a:rPr lang="fr-FR" sz="1800" b="1">
                <a:solidFill>
                  <a:prstClr val="black"/>
                </a:solidFill>
                <a:latin typeface="Calibri" panose="020F0502020204030204"/>
              </a:rPr>
              <a:t>sélectionnez la langue de préférence (anglais, espagnol, français, ou version originale)</a:t>
            </a:r>
            <a:r>
              <a:rPr lang="fr-FR" sz="1800">
                <a:solidFill>
                  <a:prstClr val="black"/>
                </a:solidFill>
                <a:latin typeface="Calibri" panose="020F0502020204030204"/>
              </a:rPr>
              <a:t>.</a:t>
            </a:r>
            <a:endParaRPr lang="en-GB" sz="1800">
              <a:solidFill>
                <a:prstClr val="black"/>
              </a:solidFill>
              <a:latin typeface="Calibri" panose="020F0502020204030204"/>
            </a:endParaRPr>
          </a:p>
        </p:txBody>
      </p:sp>
      <p:pic>
        <p:nvPicPr>
          <p:cNvPr id="7" name="Picture 6">
            <a:extLst>
              <a:ext uri="{FF2B5EF4-FFF2-40B4-BE49-F238E27FC236}">
                <a16:creationId xmlns:a16="http://schemas.microsoft.com/office/drawing/2014/main" id="{ED2C8BE0-F97B-313B-8AB9-638BAE630D0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45887" y="5855587"/>
            <a:ext cx="8852224" cy="701916"/>
          </a:xfrm>
          <a:prstGeom prst="rect">
            <a:avLst/>
          </a:prstGeom>
        </p:spPr>
      </p:pic>
      <p:sp>
        <p:nvSpPr>
          <p:cNvPr id="8" name="Rectangle 7">
            <a:extLst>
              <a:ext uri="{FF2B5EF4-FFF2-40B4-BE49-F238E27FC236}">
                <a16:creationId xmlns:a16="http://schemas.microsoft.com/office/drawing/2014/main" id="{28A254BE-A636-DC24-6857-CCF23D17AB2B}"/>
              </a:ext>
            </a:extLst>
          </p:cNvPr>
          <p:cNvSpPr/>
          <p:nvPr/>
        </p:nvSpPr>
        <p:spPr>
          <a:xfrm>
            <a:off x="6869850" y="5762123"/>
            <a:ext cx="1086526" cy="888844"/>
          </a:xfrm>
          <a:prstGeom prst="rect">
            <a:avLst/>
          </a:prstGeom>
          <a:noFill/>
          <a:ln w="57150"/>
        </p:spPr>
        <p:style>
          <a:lnRef idx="2">
            <a:schemeClr val="accent2"/>
          </a:lnRef>
          <a:fillRef idx="1">
            <a:schemeClr val="lt1"/>
          </a:fillRef>
          <a:effectRef idx="0">
            <a:schemeClr val="accent2"/>
          </a:effectRef>
          <a:fontRef idx="minor">
            <a:schemeClr val="dk1"/>
          </a:fontRef>
        </p:style>
        <p:txBody>
          <a:bodyPr rtlCol="0" anchor="ctr"/>
          <a:lstStyle/>
          <a:p>
            <a:pPr algn="ctr" defTabSz="685800">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3786229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956A0-3FFA-CF32-EA41-9AAE822BFDD2}"/>
              </a:ext>
            </a:extLst>
          </p:cNvPr>
          <p:cNvSpPr>
            <a:spLocks noGrp="1"/>
          </p:cNvSpPr>
          <p:nvPr>
            <p:ph type="title"/>
          </p:nvPr>
        </p:nvSpPr>
        <p:spPr/>
        <p:txBody>
          <a:bodyPr/>
          <a:lstStyle/>
          <a:p>
            <a:r>
              <a:rPr lang="en-US"/>
              <a:t>CONAMEB &amp; CN-EPT</a:t>
            </a:r>
          </a:p>
        </p:txBody>
      </p:sp>
      <p:sp>
        <p:nvSpPr>
          <p:cNvPr id="3" name="Content Placeholder 2">
            <a:extLst>
              <a:ext uri="{FF2B5EF4-FFF2-40B4-BE49-F238E27FC236}">
                <a16:creationId xmlns:a16="http://schemas.microsoft.com/office/drawing/2014/main" id="{ABED6F40-261C-8683-F9C9-C39776CFC41D}"/>
              </a:ext>
            </a:extLst>
          </p:cNvPr>
          <p:cNvSpPr>
            <a:spLocks noGrp="1"/>
          </p:cNvSpPr>
          <p:nvPr>
            <p:ph idx="1"/>
          </p:nvPr>
        </p:nvSpPr>
        <p:spPr>
          <a:xfrm>
            <a:off x="457200" y="1478902"/>
            <a:ext cx="8229600" cy="4749897"/>
          </a:xfrm>
        </p:spPr>
        <p:txBody>
          <a:bodyPr>
            <a:normAutofit fontScale="55000" lnSpcReduction="20000"/>
          </a:bodyPr>
          <a:lstStyle/>
          <a:p>
            <a:pPr marL="0" indent="0">
              <a:buNone/>
            </a:pPr>
            <a:r>
              <a:rPr lang="fr-FR" b="1"/>
              <a:t>CONAMEB</a:t>
            </a:r>
          </a:p>
          <a:p>
            <a:r>
              <a:rPr lang="fr-FR"/>
              <a:t>CONAMEB est une organisation faîtière d’associations nationales et internationales et d’ONG œuvrant pour mettre fin au mariage des enfants au Burkina Faso. Il a été créé en 2013 et compte actuellement 76 membres. Son objectif global est de promouvoir les droits de l’enfant et l’abandon du mariage des enfants au Burkina Faso. Plus spécifiquement, il vise à contribuer (i) à la sensibilisation de la communauté au respect des droits de l’enfant et à l’élimination du mariage des enfants, (ii) à influencer les politiques de prise de mesures en faveur de l’élimination du mariage des enfants.</a:t>
            </a:r>
          </a:p>
          <a:p>
            <a:pPr marL="0" indent="0">
              <a:buNone/>
            </a:pPr>
            <a:r>
              <a:rPr lang="fr-FR" b="1"/>
              <a:t>CN-EPT/BF</a:t>
            </a:r>
          </a:p>
          <a:p>
            <a:r>
              <a:rPr lang="fr-FR"/>
              <a:t>Créée en octobre 2000, la vision de la Coalition EPT est la réalisation d’un système éducatif de qualité, non discriminatoire, géré rationnellement, transparent et participatif, capable de générer un développement humain durable. Sa mission est d’informer, de sensibiliser et de mobiliser les acteurs de la société civile et les populations de base pour faire pression sur les décideurs et les acteurs de la société civile afin qu’ils respectent les engagements qu’ils ont pris à travers le Cadre d’action de Dakar, le Cadre d’action Éducation 2030, pour assurer une éducation de base gratuite et de qualité à tous les citoyens du Burkina Faso. Son objectif principal est de plaider en faveur de l’EPT au Burkina Faso.</a:t>
            </a:r>
          </a:p>
        </p:txBody>
      </p:sp>
    </p:spTree>
    <p:extLst>
      <p:ext uri="{BB962C8B-B14F-4D97-AF65-F5344CB8AC3E}">
        <p14:creationId xmlns:p14="http://schemas.microsoft.com/office/powerpoint/2010/main" val="200626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2F972-65B4-66D6-6892-73F1AB222A1D}"/>
              </a:ext>
            </a:extLst>
          </p:cNvPr>
          <p:cNvSpPr>
            <a:spLocks noGrp="1"/>
          </p:cNvSpPr>
          <p:nvPr>
            <p:ph type="title"/>
          </p:nvPr>
        </p:nvSpPr>
        <p:spPr>
          <a:xfrm>
            <a:off x="473202" y="639520"/>
            <a:ext cx="2658638" cy="1719072"/>
          </a:xfrm>
        </p:spPr>
        <p:txBody>
          <a:bodyPr anchor="b">
            <a:normAutofit fontScale="90000"/>
          </a:bodyPr>
          <a:lstStyle/>
          <a:p>
            <a:r>
              <a:rPr lang="fr-FR" sz="4700"/>
              <a:t>Travaille en synergie</a:t>
            </a:r>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 name="connsiteX0" fmla="*/ 0 w 2441321"/>
              <a:gd name="connsiteY0" fmla="*/ 0 h 18288"/>
              <a:gd name="connsiteX1" fmla="*/ 585917 w 2441321"/>
              <a:gd name="connsiteY1" fmla="*/ 0 h 18288"/>
              <a:gd name="connsiteX2" fmla="*/ 1123008 w 2441321"/>
              <a:gd name="connsiteY2" fmla="*/ 0 h 18288"/>
              <a:gd name="connsiteX3" fmla="*/ 1782164 w 2441321"/>
              <a:gd name="connsiteY3" fmla="*/ 0 h 18288"/>
              <a:gd name="connsiteX4" fmla="*/ 2441321 w 2441321"/>
              <a:gd name="connsiteY4" fmla="*/ 0 h 18288"/>
              <a:gd name="connsiteX5" fmla="*/ 2441321 w 2441321"/>
              <a:gd name="connsiteY5" fmla="*/ 18288 h 18288"/>
              <a:gd name="connsiteX6" fmla="*/ 1879817 w 2441321"/>
              <a:gd name="connsiteY6" fmla="*/ 18288 h 18288"/>
              <a:gd name="connsiteX7" fmla="*/ 1318313 w 2441321"/>
              <a:gd name="connsiteY7" fmla="*/ 18288 h 18288"/>
              <a:gd name="connsiteX8" fmla="*/ 659157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80302" y="-6619"/>
                  <a:pt x="363201" y="4913"/>
                  <a:pt x="585917" y="0"/>
                </a:cubicBezTo>
                <a:cubicBezTo>
                  <a:pt x="832357" y="-10107"/>
                  <a:pt x="996738" y="-34312"/>
                  <a:pt x="1196247" y="0"/>
                </a:cubicBezTo>
                <a:cubicBezTo>
                  <a:pt x="1357180" y="16623"/>
                  <a:pt x="1575042" y="-11041"/>
                  <a:pt x="1806578" y="0"/>
                </a:cubicBezTo>
                <a:cubicBezTo>
                  <a:pt x="2016334" y="246"/>
                  <a:pt x="2239353" y="-8732"/>
                  <a:pt x="2441321" y="0"/>
                </a:cubicBezTo>
                <a:cubicBezTo>
                  <a:pt x="2441188" y="8366"/>
                  <a:pt x="2440365" y="10017"/>
                  <a:pt x="2441321" y="18288"/>
                </a:cubicBezTo>
                <a:cubicBezTo>
                  <a:pt x="2159375" y="49009"/>
                  <a:pt x="2054495" y="45666"/>
                  <a:pt x="1830991" y="18288"/>
                </a:cubicBezTo>
                <a:cubicBezTo>
                  <a:pt x="1615846" y="7509"/>
                  <a:pt x="1521674" y="-5422"/>
                  <a:pt x="1269487" y="18288"/>
                </a:cubicBezTo>
                <a:cubicBezTo>
                  <a:pt x="1019660" y="53960"/>
                  <a:pt x="886911" y="42351"/>
                  <a:pt x="707983" y="18288"/>
                </a:cubicBezTo>
                <a:cubicBezTo>
                  <a:pt x="523434" y="27321"/>
                  <a:pt x="307885" y="34316"/>
                  <a:pt x="0" y="18288"/>
                </a:cubicBezTo>
                <a:cubicBezTo>
                  <a:pt x="-595" y="11182"/>
                  <a:pt x="-5" y="6307"/>
                  <a:pt x="0" y="0"/>
                </a:cubicBezTo>
                <a:close/>
              </a:path>
              <a:path w="2441321" h="18288" stroke="0" extrusionOk="0">
                <a:moveTo>
                  <a:pt x="0" y="0"/>
                </a:moveTo>
                <a:cubicBezTo>
                  <a:pt x="212126" y="-10265"/>
                  <a:pt x="442910" y="-11728"/>
                  <a:pt x="585917" y="0"/>
                </a:cubicBezTo>
                <a:cubicBezTo>
                  <a:pt x="724579" y="21751"/>
                  <a:pt x="879365" y="-33198"/>
                  <a:pt x="1123008" y="0"/>
                </a:cubicBezTo>
                <a:cubicBezTo>
                  <a:pt x="1377247" y="11220"/>
                  <a:pt x="1597861" y="-34280"/>
                  <a:pt x="1782164" y="0"/>
                </a:cubicBezTo>
                <a:cubicBezTo>
                  <a:pt x="1975975" y="-3055"/>
                  <a:pt x="2116392" y="-15531"/>
                  <a:pt x="2441321" y="0"/>
                </a:cubicBezTo>
                <a:cubicBezTo>
                  <a:pt x="2441666" y="6144"/>
                  <a:pt x="2441358" y="10525"/>
                  <a:pt x="2441321" y="18288"/>
                </a:cubicBezTo>
                <a:cubicBezTo>
                  <a:pt x="2180658" y="18322"/>
                  <a:pt x="2084222" y="5934"/>
                  <a:pt x="1879817" y="18288"/>
                </a:cubicBezTo>
                <a:cubicBezTo>
                  <a:pt x="1668182" y="16222"/>
                  <a:pt x="1551159" y="-6477"/>
                  <a:pt x="1318313" y="18288"/>
                </a:cubicBezTo>
                <a:cubicBezTo>
                  <a:pt x="1059871" y="56395"/>
                  <a:pt x="901959" y="23831"/>
                  <a:pt x="659157" y="18288"/>
                </a:cubicBezTo>
                <a:cubicBezTo>
                  <a:pt x="444692" y="28483"/>
                  <a:pt x="245032" y="39882"/>
                  <a:pt x="0" y="18288"/>
                </a:cubicBezTo>
                <a:cubicBezTo>
                  <a:pt x="-11" y="10485"/>
                  <a:pt x="-221" y="3288"/>
                  <a:pt x="0" y="0"/>
                </a:cubicBezTo>
                <a:close/>
              </a:path>
              <a:path w="2441321" h="18288" fill="none" stroke="0" extrusionOk="0">
                <a:moveTo>
                  <a:pt x="0" y="0"/>
                </a:moveTo>
                <a:cubicBezTo>
                  <a:pt x="265389" y="-22361"/>
                  <a:pt x="344845" y="-65"/>
                  <a:pt x="585917" y="0"/>
                </a:cubicBezTo>
                <a:cubicBezTo>
                  <a:pt x="858472" y="13102"/>
                  <a:pt x="949265" y="-8078"/>
                  <a:pt x="1196247" y="0"/>
                </a:cubicBezTo>
                <a:cubicBezTo>
                  <a:pt x="1379248" y="30707"/>
                  <a:pt x="1585336" y="24963"/>
                  <a:pt x="1806578" y="0"/>
                </a:cubicBezTo>
                <a:cubicBezTo>
                  <a:pt x="1986731" y="-19207"/>
                  <a:pt x="2264933" y="16601"/>
                  <a:pt x="2441321" y="0"/>
                </a:cubicBezTo>
                <a:cubicBezTo>
                  <a:pt x="2441440" y="8687"/>
                  <a:pt x="2440452" y="9944"/>
                  <a:pt x="2441321" y="18288"/>
                </a:cubicBezTo>
                <a:cubicBezTo>
                  <a:pt x="2149099" y="27348"/>
                  <a:pt x="2027305" y="56470"/>
                  <a:pt x="1830991" y="18288"/>
                </a:cubicBezTo>
                <a:cubicBezTo>
                  <a:pt x="1614571" y="-18764"/>
                  <a:pt x="1500998" y="10727"/>
                  <a:pt x="1269487" y="18288"/>
                </a:cubicBezTo>
                <a:cubicBezTo>
                  <a:pt x="1042399" y="37834"/>
                  <a:pt x="927922" y="45822"/>
                  <a:pt x="707983" y="18288"/>
                </a:cubicBezTo>
                <a:cubicBezTo>
                  <a:pt x="502575" y="-5380"/>
                  <a:pt x="350393" y="34499"/>
                  <a:pt x="0" y="18288"/>
                </a:cubicBezTo>
                <a:cubicBezTo>
                  <a:pt x="-394" y="12154"/>
                  <a:pt x="907" y="6688"/>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54DED5-0733-8CAA-70D4-E1407709C967}"/>
              </a:ext>
            </a:extLst>
          </p:cNvPr>
          <p:cNvSpPr>
            <a:spLocks noGrp="1"/>
          </p:cNvSpPr>
          <p:nvPr>
            <p:ph idx="1"/>
          </p:nvPr>
        </p:nvSpPr>
        <p:spPr>
          <a:xfrm>
            <a:off x="323528" y="2807208"/>
            <a:ext cx="3024336" cy="3483824"/>
          </a:xfrm>
        </p:spPr>
        <p:txBody>
          <a:bodyPr anchor="t">
            <a:noAutofit/>
          </a:bodyPr>
          <a:lstStyle/>
          <a:p>
            <a:pPr>
              <a:lnSpc>
                <a:spcPct val="90000"/>
              </a:lnSpc>
            </a:pPr>
            <a:r>
              <a:rPr lang="fr-FR" sz="1500"/>
              <a:t>La CONAMEB et la CN-EPT/BF travaillent en synergie et de façon complémentaire. </a:t>
            </a:r>
          </a:p>
          <a:p>
            <a:pPr>
              <a:lnSpc>
                <a:spcPct val="90000"/>
              </a:lnSpc>
            </a:pPr>
            <a:r>
              <a:rPr lang="fr-FR" sz="1500"/>
              <a:t>La CONAMEB étant le lead dans la mise en œuvre du projet, associe la CN-EPT/BF à l’ensemble de ses activités de programmation, de mise en œuvre et de suivi. </a:t>
            </a:r>
          </a:p>
          <a:p>
            <a:pPr>
              <a:lnSpc>
                <a:spcPct val="90000"/>
              </a:lnSpc>
            </a:pPr>
            <a:r>
              <a:rPr lang="fr-FR" sz="1500"/>
              <a:t>Les deux organisations se répartissent les tâches en fonction de leurs centres d’intérêts et organisent des rencontres trimestrielles pour s’assurer d’une collaboration efficace. </a:t>
            </a:r>
            <a:endParaRPr lang="en-US" sz="1500"/>
          </a:p>
        </p:txBody>
      </p:sp>
      <p:pic>
        <p:nvPicPr>
          <p:cNvPr id="7" name="Picture 6" descr="Text&#10;&#10;Description automatically generated">
            <a:extLst>
              <a:ext uri="{FF2B5EF4-FFF2-40B4-BE49-F238E27FC236}">
                <a16:creationId xmlns:a16="http://schemas.microsoft.com/office/drawing/2014/main" id="{6CE5DEFB-0E3F-526D-7083-A49ACFC3A51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90722" y="1972747"/>
            <a:ext cx="5177790" cy="2912506"/>
          </a:xfrm>
          <a:prstGeom prst="rect">
            <a:avLst/>
          </a:prstGeom>
        </p:spPr>
      </p:pic>
    </p:spTree>
    <p:extLst>
      <p:ext uri="{BB962C8B-B14F-4D97-AF65-F5344CB8AC3E}">
        <p14:creationId xmlns:p14="http://schemas.microsoft.com/office/powerpoint/2010/main" val="1642083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5685B-62BD-7A61-E235-CF4CEF4F53F4}"/>
              </a:ext>
            </a:extLst>
          </p:cNvPr>
          <p:cNvSpPr>
            <a:spLocks noGrp="1"/>
          </p:cNvSpPr>
          <p:nvPr>
            <p:ph type="title"/>
          </p:nvPr>
        </p:nvSpPr>
        <p:spPr/>
        <p:txBody>
          <a:bodyPr>
            <a:normAutofit/>
          </a:bodyPr>
          <a:lstStyle/>
          <a:p>
            <a:r>
              <a:rPr lang="fr-FR"/>
              <a:t>Ce que nous avons réalisé ensemble</a:t>
            </a:r>
          </a:p>
        </p:txBody>
      </p:sp>
      <p:sp>
        <p:nvSpPr>
          <p:cNvPr id="3" name="Content Placeholder 2">
            <a:extLst>
              <a:ext uri="{FF2B5EF4-FFF2-40B4-BE49-F238E27FC236}">
                <a16:creationId xmlns:a16="http://schemas.microsoft.com/office/drawing/2014/main" id="{9ABB193F-3A40-5A07-1D4F-CAAFE628E826}"/>
              </a:ext>
            </a:extLst>
          </p:cNvPr>
          <p:cNvSpPr>
            <a:spLocks noGrp="1"/>
          </p:cNvSpPr>
          <p:nvPr>
            <p:ph idx="1"/>
          </p:nvPr>
        </p:nvSpPr>
        <p:spPr/>
        <p:txBody>
          <a:bodyPr>
            <a:normAutofit fontScale="47500" lnSpcReduction="20000"/>
          </a:bodyPr>
          <a:lstStyle/>
          <a:p>
            <a:pPr marL="0" indent="0">
              <a:buNone/>
            </a:pPr>
            <a:r>
              <a:rPr lang="fr-FR"/>
              <a:t>Ensemble, nous avons :</a:t>
            </a:r>
          </a:p>
          <a:p>
            <a:r>
              <a:rPr lang="fr-FR"/>
              <a:t>Élaboré un document d’orientation stratégique pour un plaidoyer conjoint sur les questions liées à l’éducation des filles et au mariage des enfants
Mené un plaidoyer auprès des autorités coutumières et religieuses et des leaders d’opinion en vue d’obtenir leur engagement à lutter contre le mariage des enfants
Tenu un atelier de formation de 3 jours au profit des acteurs de l’éducation sur leur contribution à la mise en œuvre efficace des politiques et stratégies (PSEF, PDSEB)
Organisé un plaidoyer auprès de 35 autorités coutumières et religieuses pour la création d’un environnement favorable au maintien des filles à l’école
Organisé au niveau décentralisé 5 réunions de plaidoyer avec 150 chefs communautaires, traditionnels et religieux pour obtenir leur engagement en faveur du maintien scolaire des filles au post primaire, au secondaire et au supérieur et la lutte contre le mariage d’enfant
Commémoré les journées internationales de l’enseignant; de la fille et de l’enfant autour des thèmes de chaque journée</a:t>
            </a:r>
            <a:r>
              <a:rPr lang="en-US"/>
              <a:t>. </a:t>
            </a:r>
          </a:p>
        </p:txBody>
      </p:sp>
    </p:spTree>
    <p:extLst>
      <p:ext uri="{BB962C8B-B14F-4D97-AF65-F5344CB8AC3E}">
        <p14:creationId xmlns:p14="http://schemas.microsoft.com/office/powerpoint/2010/main" val="3510680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2A26-E3C1-9842-9415-AAD8D73CFE5E}"/>
              </a:ext>
            </a:extLst>
          </p:cNvPr>
          <p:cNvSpPr>
            <a:spLocks noGrp="1"/>
          </p:cNvSpPr>
          <p:nvPr>
            <p:ph type="title"/>
          </p:nvPr>
        </p:nvSpPr>
        <p:spPr/>
        <p:txBody>
          <a:bodyPr>
            <a:normAutofit fontScale="90000"/>
          </a:bodyPr>
          <a:lstStyle/>
          <a:p>
            <a:r>
              <a:rPr lang="fr-FR"/>
              <a:t> Leçons apprises et prochaines étapes</a:t>
            </a:r>
          </a:p>
        </p:txBody>
      </p:sp>
      <p:sp>
        <p:nvSpPr>
          <p:cNvPr id="3" name="Content Placeholder 2">
            <a:extLst>
              <a:ext uri="{FF2B5EF4-FFF2-40B4-BE49-F238E27FC236}">
                <a16:creationId xmlns:a16="http://schemas.microsoft.com/office/drawing/2014/main" id="{62498B6F-0DDE-8576-30E3-C5EC34E80627}"/>
              </a:ext>
            </a:extLst>
          </p:cNvPr>
          <p:cNvSpPr>
            <a:spLocks noGrp="1"/>
          </p:cNvSpPr>
          <p:nvPr>
            <p:ph idx="1"/>
          </p:nvPr>
        </p:nvSpPr>
        <p:spPr/>
        <p:txBody>
          <a:bodyPr>
            <a:normAutofit fontScale="55000" lnSpcReduction="20000"/>
          </a:bodyPr>
          <a:lstStyle/>
          <a:p>
            <a:r>
              <a:rPr lang="fr-FR"/>
              <a:t>La lutte contre le mariage des enfants et l’amélioration des taux d’achèvement scolaire des filles nécessitent l’implication et l’adhésion de toutes les parties prenantes: autorités gouvernementales, autorités coutumières et religieuses, organisations de la société civile, associations éducatives de parents et de mères, syndicats d’enseignants et médias publics et privés.
Nous poursuivrons nos actions de sensibilisation, de veille citoyen et de plaidoyer pour l’adoption de lois et la mise en œuvre de politiques visant à mettre fin au mariage des enfants et à améliorer les taux de succès des filles à tous les niveaux du système éducatif burkinabè. 
Dans un contexte d’insécurité qui occasionne la fermeture d’écoles et des milliers de déplacés internes, principalement des femmes et des enfants, notre souhait est que l’on puisse accompagner ces enfants tout au long de leur </a:t>
            </a:r>
            <a:r>
              <a:rPr lang="fr-FR" err="1"/>
              <a:t>education</a:t>
            </a:r>
            <a:r>
              <a:rPr lang="fr-FR"/>
              <a:t>. 
</a:t>
            </a:r>
            <a:r>
              <a:rPr lang="fr-FR">
                <a:cs typeface="Arial" panose="020B0604020202020204" pitchFamily="34" charset="0"/>
              </a:rPr>
              <a:t>La mise en œuvre du projet EOL est un pas  qui demande d’être poursuivi et renforcé pour une éducation de qualité des filles et l’élimination à terme du mariage des enfants</a:t>
            </a:r>
            <a:r>
              <a:rPr lang="fr-FR"/>
              <a:t>.</a:t>
            </a:r>
          </a:p>
        </p:txBody>
      </p:sp>
    </p:spTree>
    <p:extLst>
      <p:ext uri="{BB962C8B-B14F-4D97-AF65-F5344CB8AC3E}">
        <p14:creationId xmlns:p14="http://schemas.microsoft.com/office/powerpoint/2010/main" val="402102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BCF2-1213-7D3F-81BB-0C1CDA25B08A}"/>
              </a:ext>
            </a:extLst>
          </p:cNvPr>
          <p:cNvSpPr>
            <a:spLocks noGrp="1"/>
          </p:cNvSpPr>
          <p:nvPr>
            <p:ph type="title"/>
          </p:nvPr>
        </p:nvSpPr>
        <p:spPr/>
        <p:txBody>
          <a:bodyPr/>
          <a:lstStyle/>
          <a:p>
            <a:r>
              <a:rPr lang="fr-FR"/>
              <a:t>La recherche menée par les jeunes –l’expérience du Niger</a:t>
            </a:r>
          </a:p>
        </p:txBody>
      </p:sp>
    </p:spTree>
    <p:extLst>
      <p:ext uri="{BB962C8B-B14F-4D97-AF65-F5344CB8AC3E}">
        <p14:creationId xmlns:p14="http://schemas.microsoft.com/office/powerpoint/2010/main" val="2780470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90624A7A-9C86-014C-B343-122588D348FB}"/>
              </a:ext>
            </a:extLst>
          </p:cNvPr>
          <p:cNvSpPr txBox="1">
            <a:spLocks/>
          </p:cNvSpPr>
          <p:nvPr/>
        </p:nvSpPr>
        <p:spPr>
          <a:xfrm>
            <a:off x="179512" y="220263"/>
            <a:ext cx="6950721" cy="1466511"/>
          </a:xfrm>
          <a:prstGeom prst="rect">
            <a:avLst/>
          </a:prstGeom>
        </p:spPr>
        <p:txBody>
          <a:bodyPr vert="horz" lIns="91440" tIns="45720" rIns="91440" bIns="45720" rtlCol="0" anchor="t">
            <a:normAutofit fontScale="77500" lnSpcReduction="20000"/>
          </a:bodyPr>
          <a:lstStyle>
            <a:lvl1pPr algn="ctr" defTabSz="914400" rtl="0" eaLnBrk="1" latinLnBrk="0" hangingPunct="1">
              <a:spcBef>
                <a:spcPct val="0"/>
              </a:spcBef>
              <a:buNone/>
              <a:defRPr sz="4000" b="1" kern="1200" cap="none">
                <a:solidFill>
                  <a:schemeClr val="bg1"/>
                </a:solidFill>
                <a:latin typeface="+mj-lt"/>
                <a:ea typeface="+mj-ea"/>
                <a:cs typeface="+mj-cs"/>
              </a:defRPr>
            </a:lvl1pPr>
          </a:lstStyle>
          <a:p>
            <a:r>
              <a:rPr lang="fr-FR" sz="5400"/>
              <a:t>Plateforme vers la fin du mariage des enfants au Niger</a:t>
            </a:r>
          </a:p>
        </p:txBody>
      </p:sp>
      <p:sp>
        <p:nvSpPr>
          <p:cNvPr id="4" name="Titre 3"/>
          <p:cNvSpPr>
            <a:spLocks noGrp="1"/>
          </p:cNvSpPr>
          <p:nvPr>
            <p:ph type="title"/>
          </p:nvPr>
        </p:nvSpPr>
        <p:spPr/>
        <p:txBody>
          <a:bodyPr/>
          <a:lstStyle/>
          <a:p>
            <a:endParaRPr lang="fr-FR"/>
          </a:p>
        </p:txBody>
      </p:sp>
      <p:pic>
        <p:nvPicPr>
          <p:cNvPr id="2" name="Image 1">
            <a:extLst>
              <a:ext uri="{FF2B5EF4-FFF2-40B4-BE49-F238E27FC236}">
                <a16:creationId xmlns:a16="http://schemas.microsoft.com/office/drawing/2014/main" id="{3EF10522-84D3-1682-7514-58150A47322B}"/>
              </a:ext>
            </a:extLst>
          </p:cNvPr>
          <p:cNvPicPr>
            <a:picLocks noChangeAspect="1"/>
          </p:cNvPicPr>
          <p:nvPr/>
        </p:nvPicPr>
        <p:blipFill>
          <a:blip r:embed="rId2"/>
          <a:stretch>
            <a:fillRect/>
          </a:stretch>
        </p:blipFill>
        <p:spPr>
          <a:xfrm>
            <a:off x="7586207" y="0"/>
            <a:ext cx="1536325" cy="1371719"/>
          </a:xfrm>
          <a:prstGeom prst="rect">
            <a:avLst/>
          </a:prstGeom>
        </p:spPr>
      </p:pic>
      <p:pic>
        <p:nvPicPr>
          <p:cNvPr id="5" name="Espace réservé du contenu 3">
            <a:extLst>
              <a:ext uri="{FF2B5EF4-FFF2-40B4-BE49-F238E27FC236}">
                <a16:creationId xmlns:a16="http://schemas.microsoft.com/office/drawing/2014/main" id="{15A83179-ADAD-E6D1-0556-C3D00916A37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22" y="1705524"/>
            <a:ext cx="9151822" cy="5152476"/>
          </a:xfrm>
          <a:prstGeom prst="rect">
            <a:avLst/>
          </a:prstGeom>
        </p:spPr>
      </p:pic>
    </p:spTree>
    <p:extLst>
      <p:ext uri="{BB962C8B-B14F-4D97-AF65-F5344CB8AC3E}">
        <p14:creationId xmlns:p14="http://schemas.microsoft.com/office/powerpoint/2010/main" val="1824722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32F6-8FEB-492A-D3E2-A2F21AC8788F}"/>
              </a:ext>
            </a:extLst>
          </p:cNvPr>
          <p:cNvSpPr>
            <a:spLocks noGrp="1"/>
          </p:cNvSpPr>
          <p:nvPr>
            <p:ph type="title"/>
          </p:nvPr>
        </p:nvSpPr>
        <p:spPr>
          <a:solidFill>
            <a:schemeClr val="accent1"/>
          </a:solidFill>
        </p:spPr>
        <p:txBody>
          <a:bodyPr>
            <a:normAutofit/>
          </a:bodyPr>
          <a:lstStyle/>
          <a:p>
            <a:r>
              <a:rPr lang="fr-FR">
                <a:solidFill>
                  <a:schemeClr val="bg1"/>
                </a:solidFill>
              </a:rPr>
              <a:t>Le contexte</a:t>
            </a:r>
          </a:p>
        </p:txBody>
      </p:sp>
      <p:sp>
        <p:nvSpPr>
          <p:cNvPr id="3" name="Content Placeholder 2">
            <a:extLst>
              <a:ext uri="{FF2B5EF4-FFF2-40B4-BE49-F238E27FC236}">
                <a16:creationId xmlns:a16="http://schemas.microsoft.com/office/drawing/2014/main" id="{C0DC7E87-72B5-A2D1-2FFA-D182F5D2491C}"/>
              </a:ext>
            </a:extLst>
          </p:cNvPr>
          <p:cNvSpPr>
            <a:spLocks noGrp="1"/>
          </p:cNvSpPr>
          <p:nvPr>
            <p:ph idx="1"/>
          </p:nvPr>
        </p:nvSpPr>
        <p:spPr>
          <a:xfrm>
            <a:off x="457200" y="1988840"/>
            <a:ext cx="8229600" cy="3917032"/>
          </a:xfrm>
        </p:spPr>
        <p:txBody>
          <a:bodyPr>
            <a:normAutofit fontScale="62500" lnSpcReduction="20000"/>
          </a:bodyPr>
          <a:lstStyle/>
          <a:p>
            <a:r>
              <a:rPr lang="fr-FR"/>
              <a:t>Plus forte croissance démographique au Monde à 3,9% par an
Le Niger a la plus forte prévalence de mariage d’enfants dans le monde. Selon l’UNICEF, 76% des jeunes femmes ont été mariées avant l’âge de 18 ans. 28 % étaient mariés avant l’âge de 15 ans. Le mariage des enfants est le plus répandu à Maradi, où 89% des jeunes femmes se marient avant l’âge de 18 ans. 
Selon l’UNESCO (données EDS 2012), 54 % des filles en âge de fréquenter l’école primaire et 76 % des filles en âge de fréquenter le premier cycle du secondaire ne sont pas scolarisées. Seulement 4 % des filles terminent le premier cycle de l’enseignement secondaire.
Impact significatif de la situation sécuritaire sur la fréquentation scolaire avec 878 écoles fermées fin 2022 (touchant 73 864 élèves, dont 35 990 filles).</a:t>
            </a:r>
          </a:p>
        </p:txBody>
      </p:sp>
    </p:spTree>
    <p:extLst>
      <p:ext uri="{BB962C8B-B14F-4D97-AF65-F5344CB8AC3E}">
        <p14:creationId xmlns:p14="http://schemas.microsoft.com/office/powerpoint/2010/main" val="1153404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32F6-8FEB-492A-D3E2-A2F21AC8788F}"/>
              </a:ext>
            </a:extLst>
          </p:cNvPr>
          <p:cNvSpPr>
            <a:spLocks noGrp="1"/>
          </p:cNvSpPr>
          <p:nvPr>
            <p:ph type="title"/>
          </p:nvPr>
        </p:nvSpPr>
        <p:spPr>
          <a:solidFill>
            <a:schemeClr val="accent1"/>
          </a:solidFill>
        </p:spPr>
        <p:txBody>
          <a:bodyPr>
            <a:normAutofit/>
          </a:bodyPr>
          <a:lstStyle/>
          <a:p>
            <a:r>
              <a:rPr lang="fr-FR">
                <a:solidFill>
                  <a:schemeClr val="bg1"/>
                </a:solidFill>
              </a:rPr>
              <a:t>Qui sommes-nous ?</a:t>
            </a:r>
          </a:p>
        </p:txBody>
      </p:sp>
      <p:sp>
        <p:nvSpPr>
          <p:cNvPr id="3" name="Content Placeholder 2">
            <a:extLst>
              <a:ext uri="{FF2B5EF4-FFF2-40B4-BE49-F238E27FC236}">
                <a16:creationId xmlns:a16="http://schemas.microsoft.com/office/drawing/2014/main" id="{C0DC7E87-72B5-A2D1-2FFA-D182F5D2491C}"/>
              </a:ext>
            </a:extLst>
          </p:cNvPr>
          <p:cNvSpPr>
            <a:spLocks noGrp="1"/>
          </p:cNvSpPr>
          <p:nvPr>
            <p:ph idx="1"/>
          </p:nvPr>
        </p:nvSpPr>
        <p:spPr/>
        <p:txBody>
          <a:bodyPr>
            <a:normAutofit fontScale="77500" lnSpcReduction="20000"/>
          </a:bodyPr>
          <a:lstStyle/>
          <a:p>
            <a:r>
              <a:rPr lang="fr-FR"/>
              <a:t>La plateforme « </a:t>
            </a:r>
            <a:r>
              <a:rPr lang="fr-FR" b="1"/>
              <a:t>vers la fin du mariage des enfants </a:t>
            </a:r>
            <a:r>
              <a:rPr lang="fr-FR"/>
              <a:t>» est une coalition stratégique inter-partenaires 
Son objectif est de coordonner les efforts de plaidoyer pour mettre fin au mariage des enfants au Niger 
Elle est composé de plus de 80 membres (organisations internationales, système des Nations Unies et des organisations de la société civile nationale)
Elle travaille avec </a:t>
            </a:r>
            <a:r>
              <a:rPr lang="fr-FR" i="1"/>
              <a:t>Filles, Pas Epouses </a:t>
            </a:r>
            <a:r>
              <a:rPr lang="fr-FR"/>
              <a:t>et d’autres partenaires pour mettre en œuvre le projet EOL au Niger.</a:t>
            </a:r>
            <a:endParaRPr lang="fr-FR">
              <a:highlight>
                <a:srgbClr val="FFFF00"/>
              </a:highlight>
            </a:endParaRPr>
          </a:p>
        </p:txBody>
      </p:sp>
    </p:spTree>
    <p:extLst>
      <p:ext uri="{BB962C8B-B14F-4D97-AF65-F5344CB8AC3E}">
        <p14:creationId xmlns:p14="http://schemas.microsoft.com/office/powerpoint/2010/main" val="223983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32F6-8FEB-492A-D3E2-A2F21AC8788F}"/>
              </a:ext>
            </a:extLst>
          </p:cNvPr>
          <p:cNvSpPr>
            <a:spLocks noGrp="1"/>
          </p:cNvSpPr>
          <p:nvPr>
            <p:ph type="title"/>
          </p:nvPr>
        </p:nvSpPr>
        <p:spPr>
          <a:solidFill>
            <a:schemeClr val="accent1"/>
          </a:solidFill>
        </p:spPr>
        <p:txBody>
          <a:bodyPr/>
          <a:lstStyle/>
          <a:p>
            <a:r>
              <a:rPr lang="fr-FR">
                <a:solidFill>
                  <a:schemeClr val="bg1"/>
                </a:solidFill>
              </a:rPr>
              <a:t>Ce que nous avons fait</a:t>
            </a:r>
          </a:p>
        </p:txBody>
      </p:sp>
      <p:sp>
        <p:nvSpPr>
          <p:cNvPr id="3" name="Content Placeholder 2">
            <a:extLst>
              <a:ext uri="{FF2B5EF4-FFF2-40B4-BE49-F238E27FC236}">
                <a16:creationId xmlns:a16="http://schemas.microsoft.com/office/drawing/2014/main" id="{C0DC7E87-72B5-A2D1-2FFA-D182F5D2491C}"/>
              </a:ext>
            </a:extLst>
          </p:cNvPr>
          <p:cNvSpPr>
            <a:spLocks noGrp="1"/>
          </p:cNvSpPr>
          <p:nvPr>
            <p:ph idx="1"/>
          </p:nvPr>
        </p:nvSpPr>
        <p:spPr/>
        <p:txBody>
          <a:bodyPr>
            <a:normAutofit fontScale="85000" lnSpcReduction="20000"/>
          </a:bodyPr>
          <a:lstStyle/>
          <a:p>
            <a:r>
              <a:rPr lang="fr-FR"/>
              <a:t>Renforcement des capacités des associations des jeunes sur le plaidoyer</a:t>
            </a:r>
          </a:p>
          <a:p>
            <a:r>
              <a:rPr lang="fr-FR"/>
              <a:t>Participation à l’ élaboration des politiques nationales sur les VBG</a:t>
            </a:r>
          </a:p>
          <a:p>
            <a:r>
              <a:rPr lang="fr-FR"/>
              <a:t>Mise en place des stratégies de plaidoyer avec ASO/EPT</a:t>
            </a:r>
          </a:p>
          <a:p>
            <a:r>
              <a:rPr lang="fr-FR"/>
              <a:t>Organisation d’un atelier de plaidoyer sur les stratégies de maintien des filles a l’ école dans un contexte sécuritaire fragile</a:t>
            </a:r>
          </a:p>
          <a:p>
            <a:r>
              <a:rPr lang="fr-FR"/>
              <a:t>Activités de plaidoyer dans le cadre des  jours d’activisme</a:t>
            </a:r>
          </a:p>
          <a:p>
            <a:r>
              <a:rPr lang="fr-FR"/>
              <a:t>Recherche menée pas les jeunes</a:t>
            </a:r>
          </a:p>
        </p:txBody>
      </p:sp>
    </p:spTree>
    <p:extLst>
      <p:ext uri="{BB962C8B-B14F-4D97-AF65-F5344CB8AC3E}">
        <p14:creationId xmlns:p14="http://schemas.microsoft.com/office/powerpoint/2010/main" val="3410059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32F6-8FEB-492A-D3E2-A2F21AC8788F}"/>
              </a:ext>
            </a:extLst>
          </p:cNvPr>
          <p:cNvSpPr>
            <a:spLocks noGrp="1"/>
          </p:cNvSpPr>
          <p:nvPr>
            <p:ph type="title"/>
          </p:nvPr>
        </p:nvSpPr>
        <p:spPr>
          <a:solidFill>
            <a:schemeClr val="accent1"/>
          </a:solidFill>
        </p:spPr>
        <p:txBody>
          <a:bodyPr>
            <a:normAutofit/>
          </a:bodyPr>
          <a:lstStyle/>
          <a:p>
            <a:r>
              <a:rPr lang="fr-FR">
                <a:solidFill>
                  <a:schemeClr val="bg1"/>
                </a:solidFill>
              </a:rPr>
              <a:t>Recherche menée par des jeunes</a:t>
            </a:r>
          </a:p>
        </p:txBody>
      </p:sp>
      <p:sp>
        <p:nvSpPr>
          <p:cNvPr id="3" name="Content Placeholder 2">
            <a:extLst>
              <a:ext uri="{FF2B5EF4-FFF2-40B4-BE49-F238E27FC236}">
                <a16:creationId xmlns:a16="http://schemas.microsoft.com/office/drawing/2014/main" id="{C0DC7E87-72B5-A2D1-2FFA-D182F5D2491C}"/>
              </a:ext>
            </a:extLst>
          </p:cNvPr>
          <p:cNvSpPr>
            <a:spLocks noGrp="1"/>
          </p:cNvSpPr>
          <p:nvPr>
            <p:ph idx="1"/>
          </p:nvPr>
        </p:nvSpPr>
        <p:spPr/>
        <p:txBody>
          <a:bodyPr>
            <a:normAutofit fontScale="85000" lnSpcReduction="20000"/>
          </a:bodyPr>
          <a:lstStyle/>
          <a:p>
            <a:r>
              <a:rPr lang="fr-FR"/>
              <a:t>Recherche menée par les jeunes pour renforcer l’appropriation par les OSC des pratiques de plaidoyer pour mettre fin au mariage des enfants et promouvoir l’éducation des filles
8 jeunes chercheurs (5 femmes et 3 hommes)
L’accompagnement technique par LASDEL
Principaux thèmes de recherche:</a:t>
            </a:r>
          </a:p>
          <a:p>
            <a:pPr lvl="1"/>
            <a:r>
              <a:rPr lang="fr-FR"/>
              <a:t>Mariage précoce et abandon scolaire
Influence des NTIC sur l’abandon scolaire
Impact de l’insécurité sur la scolarisation des jeunes
Responsabilité des parents de maintenir les filles à l’école</a:t>
            </a:r>
          </a:p>
        </p:txBody>
      </p:sp>
    </p:spTree>
    <p:extLst>
      <p:ext uri="{BB962C8B-B14F-4D97-AF65-F5344CB8AC3E}">
        <p14:creationId xmlns:p14="http://schemas.microsoft.com/office/powerpoint/2010/main" val="309286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pplication, Teams&#10;&#10;Description automatically generated with medium confidence">
            <a:extLst>
              <a:ext uri="{FF2B5EF4-FFF2-40B4-BE49-F238E27FC236}">
                <a16:creationId xmlns:a16="http://schemas.microsoft.com/office/drawing/2014/main" id="{C86DF029-23C3-80CD-64A5-A6C903F9645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51699" y="386773"/>
            <a:ext cx="7640601" cy="6084454"/>
          </a:xfrm>
          <a:prstGeom prst="rect">
            <a:avLst/>
          </a:prstGeom>
        </p:spPr>
      </p:pic>
    </p:spTree>
    <p:extLst>
      <p:ext uri="{BB962C8B-B14F-4D97-AF65-F5344CB8AC3E}">
        <p14:creationId xmlns:p14="http://schemas.microsoft.com/office/powerpoint/2010/main" val="3616801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F620-B012-D89A-D007-043BD4F7EE57}"/>
              </a:ext>
            </a:extLst>
          </p:cNvPr>
          <p:cNvSpPr>
            <a:spLocks noGrp="1"/>
          </p:cNvSpPr>
          <p:nvPr>
            <p:ph type="title"/>
          </p:nvPr>
        </p:nvSpPr>
        <p:spPr>
          <a:solidFill>
            <a:schemeClr val="accent1"/>
          </a:solidFill>
        </p:spPr>
        <p:txBody>
          <a:bodyPr>
            <a:normAutofit fontScale="90000"/>
          </a:bodyPr>
          <a:lstStyle/>
          <a:p>
            <a:r>
              <a:rPr lang="fr-FR">
                <a:solidFill>
                  <a:schemeClr val="bg1"/>
                </a:solidFill>
              </a:rPr>
              <a:t>Leçons apprises et prochaines étapes</a:t>
            </a:r>
          </a:p>
        </p:txBody>
      </p:sp>
      <p:sp>
        <p:nvSpPr>
          <p:cNvPr id="3" name="Content Placeholder 2">
            <a:extLst>
              <a:ext uri="{FF2B5EF4-FFF2-40B4-BE49-F238E27FC236}">
                <a16:creationId xmlns:a16="http://schemas.microsoft.com/office/drawing/2014/main" id="{7296175B-38DC-A919-345D-CA59E778E6CF}"/>
              </a:ext>
            </a:extLst>
          </p:cNvPr>
          <p:cNvSpPr>
            <a:spLocks noGrp="1"/>
          </p:cNvSpPr>
          <p:nvPr>
            <p:ph idx="1"/>
          </p:nvPr>
        </p:nvSpPr>
        <p:spPr/>
        <p:txBody>
          <a:bodyPr>
            <a:normAutofit fontScale="77500" lnSpcReduction="20000"/>
          </a:bodyPr>
          <a:lstStyle/>
          <a:p>
            <a:r>
              <a:rPr lang="fr-FR"/>
              <a:t>Familiarisation avec les études qualitatives 
L’importance de mener des recherches avant de mettre en œuvre les interventions
La recherche permet de prendre en compte des préoccupations souvent cachées mais qui sont importantes pour la définition des interventions (par exemple, explorer l’influence des pairs dans les décisions concernant le mariage)
Elle fournit des preuves qui peuvent être utilisées dans le plaidoyer
Volonté des jeunes de poursuivre la recherche dans les actions futures (une nouvelle arme pour les jeunes)</a:t>
            </a:r>
          </a:p>
        </p:txBody>
      </p:sp>
    </p:spTree>
    <p:extLst>
      <p:ext uri="{BB962C8B-B14F-4D97-AF65-F5344CB8AC3E}">
        <p14:creationId xmlns:p14="http://schemas.microsoft.com/office/powerpoint/2010/main" val="2915551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13DD5-3F3F-BC46-85A2-2CD462116D55}"/>
              </a:ext>
            </a:extLst>
          </p:cNvPr>
          <p:cNvSpPr>
            <a:spLocks noGrp="1"/>
          </p:cNvSpPr>
          <p:nvPr>
            <p:ph type="title"/>
          </p:nvPr>
        </p:nvSpPr>
        <p:spPr>
          <a:xfrm>
            <a:off x="685800" y="5414540"/>
            <a:ext cx="7772400" cy="1038324"/>
          </a:xfrm>
        </p:spPr>
        <p:txBody>
          <a:bodyPr/>
          <a:lstStyle/>
          <a:p>
            <a:r>
              <a:rPr lang="fr-FR"/>
              <a:t>Merci</a:t>
            </a:r>
          </a:p>
        </p:txBody>
      </p:sp>
      <p:pic>
        <p:nvPicPr>
          <p:cNvPr id="3" name="Picture 2" descr="Des militants engagés qui œuvrent pour mettre fin à la violence contre les femmes et les filles">
            <a:extLst>
              <a:ext uri="{FF2B5EF4-FFF2-40B4-BE49-F238E27FC236}">
                <a16:creationId xmlns:a16="http://schemas.microsoft.com/office/drawing/2014/main" id="{BF5DD77D-ADBB-9EB5-A70B-73D14942C89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950" y="13940"/>
            <a:ext cx="9459899" cy="54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583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Q &amp; R</a:t>
            </a:r>
          </a:p>
        </p:txBody>
      </p:sp>
    </p:spTree>
    <p:extLst>
      <p:ext uri="{BB962C8B-B14F-4D97-AF65-F5344CB8AC3E}">
        <p14:creationId xmlns:p14="http://schemas.microsoft.com/office/powerpoint/2010/main" val="1112405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pplication, Teams&#10;&#10;Description automatically generated with medium confidence">
            <a:extLst>
              <a:ext uri="{FF2B5EF4-FFF2-40B4-BE49-F238E27FC236}">
                <a16:creationId xmlns:a16="http://schemas.microsoft.com/office/drawing/2014/main" id="{C86DF029-23C3-80CD-64A5-A6C903F9645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51699" y="386773"/>
            <a:ext cx="7640601" cy="6084454"/>
          </a:xfrm>
          <a:prstGeom prst="rect">
            <a:avLst/>
          </a:prstGeom>
        </p:spPr>
      </p:pic>
    </p:spTree>
    <p:extLst>
      <p:ext uri="{BB962C8B-B14F-4D97-AF65-F5344CB8AC3E}">
        <p14:creationId xmlns:p14="http://schemas.microsoft.com/office/powerpoint/2010/main" val="3537346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A5C3-5C4E-3590-6280-68F34B85679E}"/>
              </a:ext>
            </a:extLst>
          </p:cNvPr>
          <p:cNvSpPr>
            <a:spLocks noGrp="1"/>
          </p:cNvSpPr>
          <p:nvPr>
            <p:ph type="title"/>
          </p:nvPr>
        </p:nvSpPr>
        <p:spPr/>
        <p:txBody>
          <a:bodyPr>
            <a:normAutofit/>
          </a:bodyPr>
          <a:lstStyle/>
          <a:p>
            <a:r>
              <a:rPr lang="fr-FR"/>
              <a:t>Liens vers des ressources clés</a:t>
            </a:r>
          </a:p>
        </p:txBody>
      </p:sp>
      <p:sp>
        <p:nvSpPr>
          <p:cNvPr id="3" name="Content Placeholder 2">
            <a:extLst>
              <a:ext uri="{FF2B5EF4-FFF2-40B4-BE49-F238E27FC236}">
                <a16:creationId xmlns:a16="http://schemas.microsoft.com/office/drawing/2014/main" id="{E214C4DA-05E9-BB65-4235-77B8E89CC725}"/>
              </a:ext>
            </a:extLst>
          </p:cNvPr>
          <p:cNvSpPr>
            <a:spLocks noGrp="1"/>
          </p:cNvSpPr>
          <p:nvPr>
            <p:ph idx="1"/>
          </p:nvPr>
        </p:nvSpPr>
        <p:spPr/>
        <p:txBody>
          <a:bodyPr>
            <a:normAutofit fontScale="85000" lnSpcReduction="20000"/>
          </a:bodyPr>
          <a:lstStyle/>
          <a:p>
            <a:r>
              <a:rPr lang="en-GB" sz="3200" i="1">
                <a:effectLst/>
                <a:latin typeface="Calibri" panose="020F0502020204030204" pitchFamily="34" charset="0"/>
                <a:ea typeface="Calibri" panose="020F0502020204030204" pitchFamily="34" charset="0"/>
                <a:cs typeface="Arial" panose="020B0604020202020204" pitchFamily="34" charset="0"/>
                <a:hlinkClick r:id="rId2"/>
              </a:rPr>
              <a:t>Girls Not Brides</a:t>
            </a:r>
            <a:r>
              <a:rPr lang="en-GB" sz="3200">
                <a:effectLst/>
                <a:latin typeface="Calibri" panose="020F0502020204030204" pitchFamily="34" charset="0"/>
                <a:ea typeface="Calibri" panose="020F0502020204030204" pitchFamily="34" charset="0"/>
                <a:cs typeface="Arial" panose="020B0604020202020204" pitchFamily="34" charset="0"/>
                <a:hlinkClick r:id="rId2"/>
              </a:rPr>
              <a:t>, Child Marriage and Girls' Education in West and Central Africa Literature Review</a:t>
            </a:r>
            <a:endParaRPr lang="en-GB" sz="3200">
              <a:effectLst/>
              <a:latin typeface="Calibri" panose="020F0502020204030204" pitchFamily="34" charset="0"/>
              <a:ea typeface="Calibri" panose="020F0502020204030204" pitchFamily="34" charset="0"/>
              <a:cs typeface="Arial" panose="020B0604020202020204" pitchFamily="34" charset="0"/>
              <a:hlinkClick r:id="rId3"/>
            </a:endParaRPr>
          </a:p>
          <a:p>
            <a:r>
              <a:rPr lang="en-GB" sz="3200" i="1">
                <a:effectLst/>
                <a:latin typeface="Calibri" panose="020F0502020204030204" pitchFamily="34" charset="0"/>
                <a:ea typeface="Calibri" panose="020F0502020204030204" pitchFamily="34" charset="0"/>
                <a:cs typeface="Arial" panose="020B0604020202020204" pitchFamily="34" charset="0"/>
                <a:hlinkClick r:id="rId3"/>
              </a:rPr>
              <a:t>Girls Not Brides</a:t>
            </a:r>
            <a:r>
              <a:rPr lang="en-GB" sz="3200">
                <a:effectLst/>
                <a:latin typeface="Calibri" panose="020F0502020204030204" pitchFamily="34" charset="0"/>
                <a:ea typeface="Calibri" panose="020F0502020204030204" pitchFamily="34" charset="0"/>
                <a:cs typeface="Arial" panose="020B0604020202020204" pitchFamily="34" charset="0"/>
                <a:hlinkClick r:id="rId3"/>
              </a:rPr>
              <a:t>, Child marriage and girls’ education brief, updated September 2022</a:t>
            </a:r>
            <a:endParaRPr lang="en-GB" sz="3200">
              <a:effectLst/>
              <a:latin typeface="Calibri" panose="020F0502020204030204" pitchFamily="34" charset="0"/>
              <a:ea typeface="Calibri" panose="020F0502020204030204" pitchFamily="34" charset="0"/>
              <a:cs typeface="Arial" panose="020B0604020202020204" pitchFamily="34" charset="0"/>
            </a:endParaRPr>
          </a:p>
          <a:p>
            <a:r>
              <a:rPr lang="en-GB" sz="3200">
                <a:effectLst/>
                <a:latin typeface="Calibri" panose="020F0502020204030204" pitchFamily="34" charset="0"/>
                <a:ea typeface="Calibri" panose="020F0502020204030204" pitchFamily="34" charset="0"/>
                <a:cs typeface="Arial" panose="020B0604020202020204" pitchFamily="34" charset="0"/>
                <a:hlinkClick r:id="rId4"/>
              </a:rPr>
              <a:t>United Nations Children’s Fund, The Power of Education to End Child Marriage, UNICEF, New York, 2022</a:t>
            </a:r>
            <a:endParaRPr lang="en-GB" sz="3200">
              <a:effectLst/>
              <a:latin typeface="Calibri" panose="020F0502020204030204" pitchFamily="34" charset="0"/>
              <a:ea typeface="Calibri" panose="020F0502020204030204" pitchFamily="34" charset="0"/>
              <a:cs typeface="Arial" panose="020B0604020202020204" pitchFamily="34" charset="0"/>
            </a:endParaRPr>
          </a:p>
          <a:p>
            <a:r>
              <a:rPr lang="en-GB">
                <a:latin typeface="Calibri" panose="020F0502020204030204" pitchFamily="34" charset="0"/>
                <a:ea typeface="Calibri" panose="020F0502020204030204" pitchFamily="34" charset="0"/>
                <a:cs typeface="Arial" panose="020B0604020202020204" pitchFamily="34" charset="0"/>
                <a:hlinkClick r:id="rId5"/>
              </a:rPr>
              <a:t>UNESCO World Inequality Database on Education (WIDE)</a:t>
            </a:r>
            <a:endParaRPr lang="en-GB" sz="3200">
              <a:effectLst/>
              <a:latin typeface="Calibri" panose="020F0502020204030204" pitchFamily="34" charset="0"/>
              <a:ea typeface="Calibri" panose="020F0502020204030204" pitchFamily="34" charset="0"/>
              <a:cs typeface="Arial" panose="020B0604020202020204" pitchFamily="34" charset="0"/>
            </a:endParaRPr>
          </a:p>
          <a:p>
            <a:r>
              <a:rPr lang="en-GB" sz="3200">
                <a:effectLst/>
                <a:latin typeface="Calibri" panose="020F0502020204030204" pitchFamily="34" charset="0"/>
                <a:ea typeface="Calibri" panose="020F0502020204030204" pitchFamily="34" charset="0"/>
                <a:cs typeface="Arial" panose="020B0604020202020204" pitchFamily="34" charset="0"/>
                <a:hlinkClick r:id="rId6"/>
              </a:rPr>
              <a:t>Human Rights Wat</a:t>
            </a:r>
            <a:r>
              <a:rPr lang="en-GB">
                <a:latin typeface="Calibri" panose="020F0502020204030204" pitchFamily="34" charset="0"/>
                <a:ea typeface="Calibri" panose="020F0502020204030204" pitchFamily="34" charset="0"/>
                <a:cs typeface="Arial" panose="020B0604020202020204" pitchFamily="34" charset="0"/>
                <a:hlinkClick r:id="rId6"/>
              </a:rPr>
              <a:t>ch, A Brighter Future: Empowering Pregnant Girls and Adolescent Mothers to Stay in School</a:t>
            </a:r>
            <a:endParaRPr lang="en-GB" sz="3200">
              <a:effectLst/>
              <a:latin typeface="Calibri" panose="020F0502020204030204" pitchFamily="34" charset="0"/>
              <a:ea typeface="Calibri" panose="020F0502020204030204" pitchFamily="34" charset="0"/>
              <a:cs typeface="Arial" panose="020B0604020202020204" pitchFamily="34" charset="0"/>
            </a:endParaRPr>
          </a:p>
          <a:p>
            <a:endParaRPr lang="en-GB" sz="32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7145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492896"/>
            <a:ext cx="8229600" cy="2133599"/>
          </a:xfrm>
        </p:spPr>
        <p:txBody>
          <a:bodyPr/>
          <a:lstStyle/>
          <a:p>
            <a:r>
              <a:rPr lang="en-GB"/>
              <a:t>Merci</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552" y="476672"/>
            <a:ext cx="5729103" cy="576064"/>
          </a:xfrm>
          <a:prstGeom prst="rect">
            <a:avLst/>
          </a:prstGeom>
        </p:spPr>
      </p:pic>
    </p:spTree>
    <p:extLst>
      <p:ext uri="{BB962C8B-B14F-4D97-AF65-F5344CB8AC3E}">
        <p14:creationId xmlns:p14="http://schemas.microsoft.com/office/powerpoint/2010/main" val="788175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FC9C-8273-DC79-DFF3-8A63E1F8CE5F}"/>
              </a:ext>
            </a:extLst>
          </p:cNvPr>
          <p:cNvSpPr>
            <a:spLocks noGrp="1"/>
          </p:cNvSpPr>
          <p:nvPr>
            <p:ph type="title"/>
          </p:nvPr>
        </p:nvSpPr>
        <p:spPr/>
        <p:txBody>
          <a:bodyPr/>
          <a:lstStyle/>
          <a:p>
            <a:r>
              <a:rPr lang="fr-FR"/>
              <a:t>Introduction</a:t>
            </a:r>
          </a:p>
        </p:txBody>
      </p:sp>
    </p:spTree>
    <p:extLst>
      <p:ext uri="{BB962C8B-B14F-4D97-AF65-F5344CB8AC3E}">
        <p14:creationId xmlns:p14="http://schemas.microsoft.com/office/powerpoint/2010/main" val="36168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704230" y="284780"/>
            <a:ext cx="5281673" cy="2601416"/>
          </a:xfrm>
        </p:spPr>
        <p:txBody>
          <a:bodyPr anchor="ctr">
            <a:noAutofit/>
          </a:bodyPr>
          <a:lstStyle/>
          <a:p>
            <a:pPr>
              <a:lnSpc>
                <a:spcPct val="90000"/>
              </a:lnSpc>
            </a:pPr>
            <a:r>
              <a:rPr lang="fr-FR" sz="1200">
                <a:ea typeface="+mn-lt"/>
                <a:cs typeface="+mn-lt"/>
              </a:rPr>
              <a:t>1 fille sur 5 dans le monde se marie avant l’âge de 18 ans</a:t>
            </a:r>
            <a:endParaRPr lang="en-US"/>
          </a:p>
          <a:p>
            <a:pPr>
              <a:lnSpc>
                <a:spcPct val="90000"/>
              </a:lnSpc>
            </a:pPr>
            <a:r>
              <a:rPr lang="fr-FR" sz="1200">
                <a:ea typeface="+mn-lt"/>
                <a:cs typeface="+mn-lt"/>
              </a:rPr>
              <a:t>Garder les filles à l’école est le facteur de protection le plus puissant pour retarder le mariage. Chaque année de scolarité compte, mais progresser dans le secondaire est particulièrement protecteur</a:t>
            </a:r>
            <a:endParaRPr lang="fr-FR">
              <a:ea typeface="+mn-lt"/>
              <a:cs typeface="+mn-lt"/>
            </a:endParaRPr>
          </a:p>
          <a:p>
            <a:pPr>
              <a:lnSpc>
                <a:spcPct val="90000"/>
              </a:lnSpc>
            </a:pPr>
            <a:r>
              <a:rPr lang="fr-FR" sz="1200">
                <a:ea typeface="+mn-lt"/>
                <a:cs typeface="+mn-lt"/>
              </a:rPr>
              <a:t>Le mariage des enfants est nettement plus fréquent chez les filles et dans les pays où le niveau d’éducation est plus faible</a:t>
            </a:r>
          </a:p>
          <a:p>
            <a:pPr>
              <a:lnSpc>
                <a:spcPct val="90000"/>
              </a:lnSpc>
            </a:pPr>
            <a:r>
              <a:rPr lang="fr-FR" sz="1200">
                <a:ea typeface="+mn-lt"/>
                <a:cs typeface="+mn-lt"/>
              </a:rPr>
              <a:t>Le mariage et l’éducation sont souvent considérés comme incompatibles et les décisions de retirer une fille de l’école et de l’épouser à un jeune âge sont souvent prises en même temps.</a:t>
            </a:r>
            <a:br>
              <a:rPr lang="fr-FR" sz="1200">
                <a:ea typeface="+mn-lt"/>
                <a:cs typeface="+mn-lt"/>
              </a:rPr>
            </a:br>
            <a:r>
              <a:rPr lang="fr-FR" sz="1200">
                <a:ea typeface="+mn-lt"/>
                <a:cs typeface="+mn-lt"/>
              </a:rPr>
              <a:t>Ces décisions sont influencées par la valeur perçue de l’éducation. </a:t>
            </a:r>
            <a:endParaRPr lang="fr-FR">
              <a:ea typeface="+mn-lt"/>
              <a:cs typeface="+mn-lt"/>
            </a:endParaRPr>
          </a:p>
          <a:p>
            <a:pPr>
              <a:lnSpc>
                <a:spcPct val="90000"/>
              </a:lnSpc>
            </a:pPr>
            <a:r>
              <a:rPr lang="fr-FR" sz="1200">
                <a:ea typeface="+mn-lt"/>
                <a:cs typeface="+mn-lt"/>
              </a:rPr>
              <a:t>Une meilleure qualité et un enseignement supérieur peuvent rendre le retour sur investissement des filles plus évident et plus justifiable pour les parents et la société.</a:t>
            </a:r>
            <a:endParaRPr lang="fr-FR"/>
          </a:p>
          <a:p>
            <a:pPr>
              <a:lnSpc>
                <a:spcPct val="90000"/>
              </a:lnSpc>
            </a:pPr>
            <a:endParaRPr lang="en-GB" sz="1200"/>
          </a:p>
        </p:txBody>
      </p:sp>
      <p:pic>
        <p:nvPicPr>
          <p:cNvPr id="7" name="Picture 6" descr="Chart, scatter chart&#10;&#10;Description automatically generated">
            <a:extLst>
              <a:ext uri="{FF2B5EF4-FFF2-40B4-BE49-F238E27FC236}">
                <a16:creationId xmlns:a16="http://schemas.microsoft.com/office/drawing/2014/main" id="{00F36A12-4B76-6A86-EF97-280B195554D9}"/>
              </a:ext>
            </a:extLst>
          </p:cNvPr>
          <p:cNvPicPr>
            <a:picLocks noChangeAspect="1"/>
          </p:cNvPicPr>
          <p:nvPr/>
        </p:nvPicPr>
        <p:blipFill rotWithShape="1">
          <a:blip r:embed="rId3">
            <a:extLst>
              <a:ext uri="{28A0092B-C50C-407E-A947-70E740481C1C}">
                <a14:useLocalDpi xmlns:a14="http://schemas.microsoft.com/office/drawing/2010/main"/>
              </a:ext>
            </a:extLst>
          </a:blip>
          <a:srcRect r="5422"/>
          <a:stretch/>
        </p:blipFill>
        <p:spPr>
          <a:xfrm>
            <a:off x="4713778" y="2897976"/>
            <a:ext cx="4268407" cy="2944800"/>
          </a:xfrm>
          <a:prstGeom prst="rect">
            <a:avLst/>
          </a:prstGeom>
        </p:spPr>
      </p:pic>
      <p:pic>
        <p:nvPicPr>
          <p:cNvPr id="15" name="Picture 14" descr="Chart, scatter chart&#10;&#10;Description automatically generated">
            <a:extLst>
              <a:ext uri="{FF2B5EF4-FFF2-40B4-BE49-F238E27FC236}">
                <a16:creationId xmlns:a16="http://schemas.microsoft.com/office/drawing/2014/main" id="{87A60046-404F-3C43-4DB1-603E9B0A6747}"/>
              </a:ext>
            </a:extLst>
          </p:cNvPr>
          <p:cNvPicPr>
            <a:picLocks noChangeAspect="1"/>
          </p:cNvPicPr>
          <p:nvPr/>
        </p:nvPicPr>
        <p:blipFill rotWithShape="1">
          <a:blip r:embed="rId4">
            <a:extLst>
              <a:ext uri="{28A0092B-C50C-407E-A947-70E740481C1C}">
                <a14:useLocalDpi xmlns:a14="http://schemas.microsoft.com/office/drawing/2010/main"/>
              </a:ext>
            </a:extLst>
          </a:blip>
          <a:srcRect l="2660" t="-717" r="2613" b="717"/>
          <a:stretch/>
        </p:blipFill>
        <p:spPr>
          <a:xfrm>
            <a:off x="29348" y="2897645"/>
            <a:ext cx="4655082" cy="2944800"/>
          </a:xfrm>
          <a:prstGeom prst="rect">
            <a:avLst/>
          </a:prstGeom>
        </p:spPr>
      </p:pic>
      <p:sp>
        <p:nvSpPr>
          <p:cNvPr id="2" name="TextBox 1">
            <a:extLst>
              <a:ext uri="{FF2B5EF4-FFF2-40B4-BE49-F238E27FC236}">
                <a16:creationId xmlns:a16="http://schemas.microsoft.com/office/drawing/2014/main" id="{4C07F3E9-BD1E-C26B-ECF4-89395580A0EF}"/>
              </a:ext>
            </a:extLst>
          </p:cNvPr>
          <p:cNvSpPr txBox="1"/>
          <p:nvPr/>
        </p:nvSpPr>
        <p:spPr>
          <a:xfrm rot="16200000">
            <a:off x="-694285" y="4315237"/>
            <a:ext cx="1627867" cy="200055"/>
          </a:xfrm>
          <a:prstGeom prst="rect">
            <a:avLst/>
          </a:prstGeom>
          <a:solidFill>
            <a:srgbClr val="FFFFFF"/>
          </a:solidFill>
        </p:spPr>
        <p:txBody>
          <a:bodyPr wrap="square" rtlCol="0">
            <a:spAutoFit/>
          </a:bodyPr>
          <a:lstStyle/>
          <a:p>
            <a:r>
              <a:rPr lang="fr-FR" sz="700"/>
              <a:t>Prévalence du mariage des enfants</a:t>
            </a:r>
          </a:p>
        </p:txBody>
      </p:sp>
      <p:sp>
        <p:nvSpPr>
          <p:cNvPr id="3" name="TextBox 2">
            <a:extLst>
              <a:ext uri="{FF2B5EF4-FFF2-40B4-BE49-F238E27FC236}">
                <a16:creationId xmlns:a16="http://schemas.microsoft.com/office/drawing/2014/main" id="{785C41EF-7409-3A67-CD19-5F7517E0A77F}"/>
              </a:ext>
            </a:extLst>
          </p:cNvPr>
          <p:cNvSpPr txBox="1"/>
          <p:nvPr/>
        </p:nvSpPr>
        <p:spPr>
          <a:xfrm>
            <a:off x="29348" y="3087392"/>
            <a:ext cx="294180" cy="169277"/>
          </a:xfrm>
          <a:prstGeom prst="rect">
            <a:avLst/>
          </a:prstGeom>
          <a:noFill/>
        </p:spPr>
        <p:txBody>
          <a:bodyPr wrap="square" rtlCol="0">
            <a:spAutoFit/>
          </a:bodyPr>
          <a:lstStyle/>
          <a:p>
            <a:r>
              <a:rPr lang="en-GB" sz="500"/>
              <a:t>100</a:t>
            </a:r>
          </a:p>
        </p:txBody>
      </p:sp>
      <p:sp>
        <p:nvSpPr>
          <p:cNvPr id="6" name="TextBox 5">
            <a:extLst>
              <a:ext uri="{FF2B5EF4-FFF2-40B4-BE49-F238E27FC236}">
                <a16:creationId xmlns:a16="http://schemas.microsoft.com/office/drawing/2014/main" id="{4DBCDBA1-E7A3-D934-7579-C503D7165C79}"/>
              </a:ext>
            </a:extLst>
          </p:cNvPr>
          <p:cNvSpPr txBox="1"/>
          <p:nvPr/>
        </p:nvSpPr>
        <p:spPr>
          <a:xfrm>
            <a:off x="64892" y="3671575"/>
            <a:ext cx="294180" cy="169277"/>
          </a:xfrm>
          <a:prstGeom prst="rect">
            <a:avLst/>
          </a:prstGeom>
          <a:noFill/>
        </p:spPr>
        <p:txBody>
          <a:bodyPr wrap="square" rtlCol="0">
            <a:spAutoFit/>
          </a:bodyPr>
          <a:lstStyle/>
          <a:p>
            <a:r>
              <a:rPr lang="en-GB" sz="500"/>
              <a:t>75</a:t>
            </a:r>
          </a:p>
        </p:txBody>
      </p:sp>
      <p:sp>
        <p:nvSpPr>
          <p:cNvPr id="8" name="TextBox 7">
            <a:extLst>
              <a:ext uri="{FF2B5EF4-FFF2-40B4-BE49-F238E27FC236}">
                <a16:creationId xmlns:a16="http://schemas.microsoft.com/office/drawing/2014/main" id="{0901479D-DA5C-02C7-01FD-5DF01DCB2219}"/>
              </a:ext>
            </a:extLst>
          </p:cNvPr>
          <p:cNvSpPr txBox="1"/>
          <p:nvPr/>
        </p:nvSpPr>
        <p:spPr>
          <a:xfrm>
            <a:off x="738983" y="5580159"/>
            <a:ext cx="1422526" cy="200055"/>
          </a:xfrm>
          <a:prstGeom prst="rect">
            <a:avLst/>
          </a:prstGeom>
          <a:solidFill>
            <a:srgbClr val="FFFFFF"/>
          </a:solidFill>
        </p:spPr>
        <p:txBody>
          <a:bodyPr wrap="square" rtlCol="0">
            <a:spAutoFit/>
          </a:bodyPr>
          <a:lstStyle/>
          <a:p>
            <a:r>
              <a:rPr lang="fr-FR" sz="700"/>
              <a:t>Taux d’achèvement du secondaire</a:t>
            </a:r>
          </a:p>
        </p:txBody>
      </p:sp>
      <p:sp>
        <p:nvSpPr>
          <p:cNvPr id="9" name="TextBox 8">
            <a:extLst>
              <a:ext uri="{FF2B5EF4-FFF2-40B4-BE49-F238E27FC236}">
                <a16:creationId xmlns:a16="http://schemas.microsoft.com/office/drawing/2014/main" id="{B07DD535-4F55-7FDB-AAB5-698BC8547781}"/>
              </a:ext>
            </a:extLst>
          </p:cNvPr>
          <p:cNvSpPr txBox="1"/>
          <p:nvPr/>
        </p:nvSpPr>
        <p:spPr>
          <a:xfrm>
            <a:off x="2483768" y="5517232"/>
            <a:ext cx="294180" cy="169277"/>
          </a:xfrm>
          <a:prstGeom prst="rect">
            <a:avLst/>
          </a:prstGeom>
          <a:noFill/>
        </p:spPr>
        <p:txBody>
          <a:bodyPr wrap="square" rtlCol="0">
            <a:spAutoFit/>
          </a:bodyPr>
          <a:lstStyle/>
          <a:p>
            <a:r>
              <a:rPr lang="en-GB" sz="500"/>
              <a:t>100</a:t>
            </a:r>
          </a:p>
        </p:txBody>
      </p:sp>
      <p:sp>
        <p:nvSpPr>
          <p:cNvPr id="10" name="TextBox 9">
            <a:extLst>
              <a:ext uri="{FF2B5EF4-FFF2-40B4-BE49-F238E27FC236}">
                <a16:creationId xmlns:a16="http://schemas.microsoft.com/office/drawing/2014/main" id="{9D4E7B82-B05B-1D00-C0AB-AE23C0610BEB}"/>
              </a:ext>
            </a:extLst>
          </p:cNvPr>
          <p:cNvSpPr txBox="1"/>
          <p:nvPr/>
        </p:nvSpPr>
        <p:spPr>
          <a:xfrm>
            <a:off x="1901091" y="5517231"/>
            <a:ext cx="294180" cy="169277"/>
          </a:xfrm>
          <a:prstGeom prst="rect">
            <a:avLst/>
          </a:prstGeom>
          <a:noFill/>
        </p:spPr>
        <p:txBody>
          <a:bodyPr wrap="square" rtlCol="0">
            <a:spAutoFit/>
          </a:bodyPr>
          <a:lstStyle/>
          <a:p>
            <a:r>
              <a:rPr lang="en-GB" sz="500"/>
              <a:t>75</a:t>
            </a:r>
          </a:p>
        </p:txBody>
      </p:sp>
      <p:sp>
        <p:nvSpPr>
          <p:cNvPr id="11" name="TextBox 10">
            <a:extLst>
              <a:ext uri="{FF2B5EF4-FFF2-40B4-BE49-F238E27FC236}">
                <a16:creationId xmlns:a16="http://schemas.microsoft.com/office/drawing/2014/main" id="{17312EB3-0FCD-249F-BE21-4B4ECAC1CA67}"/>
              </a:ext>
            </a:extLst>
          </p:cNvPr>
          <p:cNvSpPr txBox="1"/>
          <p:nvPr/>
        </p:nvSpPr>
        <p:spPr>
          <a:xfrm>
            <a:off x="680262" y="5517231"/>
            <a:ext cx="294180" cy="169277"/>
          </a:xfrm>
          <a:prstGeom prst="rect">
            <a:avLst/>
          </a:prstGeom>
          <a:noFill/>
        </p:spPr>
        <p:txBody>
          <a:bodyPr wrap="square" rtlCol="0">
            <a:spAutoFit/>
          </a:bodyPr>
          <a:lstStyle/>
          <a:p>
            <a:r>
              <a:rPr lang="en-GB" sz="500"/>
              <a:t>25</a:t>
            </a:r>
          </a:p>
        </p:txBody>
      </p:sp>
      <p:sp>
        <p:nvSpPr>
          <p:cNvPr id="13" name="TextBox 12">
            <a:extLst>
              <a:ext uri="{FF2B5EF4-FFF2-40B4-BE49-F238E27FC236}">
                <a16:creationId xmlns:a16="http://schemas.microsoft.com/office/drawing/2014/main" id="{CC10FF3C-6C45-CCFD-FB6E-1EAAFD59EE28}"/>
              </a:ext>
            </a:extLst>
          </p:cNvPr>
          <p:cNvSpPr txBox="1"/>
          <p:nvPr/>
        </p:nvSpPr>
        <p:spPr>
          <a:xfrm>
            <a:off x="6655233" y="5563979"/>
            <a:ext cx="365040" cy="169277"/>
          </a:xfrm>
          <a:prstGeom prst="rect">
            <a:avLst/>
          </a:prstGeom>
          <a:solidFill>
            <a:srgbClr val="FFFFFF"/>
          </a:solidFill>
        </p:spPr>
        <p:txBody>
          <a:bodyPr wrap="square" rtlCol="0">
            <a:spAutoFit/>
          </a:bodyPr>
          <a:lstStyle/>
          <a:p>
            <a:r>
              <a:rPr lang="en-GB" sz="500"/>
              <a:t>0-9%</a:t>
            </a:r>
          </a:p>
        </p:txBody>
      </p:sp>
      <p:sp>
        <p:nvSpPr>
          <p:cNvPr id="14" name="TextBox 13">
            <a:extLst>
              <a:ext uri="{FF2B5EF4-FFF2-40B4-BE49-F238E27FC236}">
                <a16:creationId xmlns:a16="http://schemas.microsoft.com/office/drawing/2014/main" id="{6A47AB53-A14B-7A95-8BBE-8E23F7C74104}"/>
              </a:ext>
            </a:extLst>
          </p:cNvPr>
          <p:cNvSpPr txBox="1"/>
          <p:nvPr/>
        </p:nvSpPr>
        <p:spPr>
          <a:xfrm>
            <a:off x="7049621" y="5563978"/>
            <a:ext cx="428663" cy="169277"/>
          </a:xfrm>
          <a:prstGeom prst="rect">
            <a:avLst/>
          </a:prstGeom>
          <a:solidFill>
            <a:srgbClr val="FFFFFF"/>
          </a:solidFill>
        </p:spPr>
        <p:txBody>
          <a:bodyPr wrap="square" rtlCol="0">
            <a:spAutoFit/>
          </a:bodyPr>
          <a:lstStyle/>
          <a:p>
            <a:r>
              <a:rPr lang="en-GB" sz="500"/>
              <a:t>10-19%</a:t>
            </a:r>
          </a:p>
        </p:txBody>
      </p:sp>
      <p:sp>
        <p:nvSpPr>
          <p:cNvPr id="16" name="TextBox 15">
            <a:extLst>
              <a:ext uri="{FF2B5EF4-FFF2-40B4-BE49-F238E27FC236}">
                <a16:creationId xmlns:a16="http://schemas.microsoft.com/office/drawing/2014/main" id="{DD094886-9835-77CD-3558-767849AECB7E}"/>
              </a:ext>
            </a:extLst>
          </p:cNvPr>
          <p:cNvSpPr txBox="1"/>
          <p:nvPr/>
        </p:nvSpPr>
        <p:spPr>
          <a:xfrm>
            <a:off x="7490514" y="5561039"/>
            <a:ext cx="428663" cy="169277"/>
          </a:xfrm>
          <a:prstGeom prst="rect">
            <a:avLst/>
          </a:prstGeom>
          <a:solidFill>
            <a:srgbClr val="FFFFFF"/>
          </a:solidFill>
        </p:spPr>
        <p:txBody>
          <a:bodyPr wrap="square" rtlCol="0">
            <a:spAutoFit/>
          </a:bodyPr>
          <a:lstStyle/>
          <a:p>
            <a:r>
              <a:rPr lang="en-GB" sz="500"/>
              <a:t>20-29%</a:t>
            </a:r>
          </a:p>
        </p:txBody>
      </p:sp>
      <p:sp>
        <p:nvSpPr>
          <p:cNvPr id="17" name="TextBox 16">
            <a:extLst>
              <a:ext uri="{FF2B5EF4-FFF2-40B4-BE49-F238E27FC236}">
                <a16:creationId xmlns:a16="http://schemas.microsoft.com/office/drawing/2014/main" id="{D81FE009-C2A7-CB0C-BD2B-0C873C0EBE65}"/>
              </a:ext>
            </a:extLst>
          </p:cNvPr>
          <p:cNvSpPr txBox="1"/>
          <p:nvPr/>
        </p:nvSpPr>
        <p:spPr>
          <a:xfrm>
            <a:off x="7953074" y="5561039"/>
            <a:ext cx="428663" cy="169277"/>
          </a:xfrm>
          <a:prstGeom prst="rect">
            <a:avLst/>
          </a:prstGeom>
          <a:solidFill>
            <a:srgbClr val="FFFFFF"/>
          </a:solidFill>
        </p:spPr>
        <p:txBody>
          <a:bodyPr wrap="square" rtlCol="0">
            <a:spAutoFit/>
          </a:bodyPr>
          <a:lstStyle/>
          <a:p>
            <a:r>
              <a:rPr lang="en-GB" sz="500"/>
              <a:t>30-39%</a:t>
            </a:r>
          </a:p>
        </p:txBody>
      </p:sp>
      <p:sp>
        <p:nvSpPr>
          <p:cNvPr id="18" name="TextBox 17">
            <a:extLst>
              <a:ext uri="{FF2B5EF4-FFF2-40B4-BE49-F238E27FC236}">
                <a16:creationId xmlns:a16="http://schemas.microsoft.com/office/drawing/2014/main" id="{AE3FAFC3-CD1D-CCA4-CB99-A261341FA9A8}"/>
              </a:ext>
            </a:extLst>
          </p:cNvPr>
          <p:cNvSpPr txBox="1"/>
          <p:nvPr/>
        </p:nvSpPr>
        <p:spPr>
          <a:xfrm>
            <a:off x="8352328" y="5552542"/>
            <a:ext cx="637991" cy="169277"/>
          </a:xfrm>
          <a:prstGeom prst="rect">
            <a:avLst/>
          </a:prstGeom>
          <a:solidFill>
            <a:srgbClr val="FFFFFF"/>
          </a:solidFill>
        </p:spPr>
        <p:txBody>
          <a:bodyPr wrap="square" rtlCol="0">
            <a:spAutoFit/>
          </a:bodyPr>
          <a:lstStyle/>
          <a:p>
            <a:r>
              <a:rPr lang="en-GB" sz="500"/>
              <a:t>40% or higher</a:t>
            </a:r>
          </a:p>
        </p:txBody>
      </p:sp>
      <p:sp>
        <p:nvSpPr>
          <p:cNvPr id="12" name="TextBox 11">
            <a:extLst>
              <a:ext uri="{FF2B5EF4-FFF2-40B4-BE49-F238E27FC236}">
                <a16:creationId xmlns:a16="http://schemas.microsoft.com/office/drawing/2014/main" id="{566A476B-ACEB-EF9A-65F8-CB4D0AABC3F5}"/>
              </a:ext>
            </a:extLst>
          </p:cNvPr>
          <p:cNvSpPr txBox="1"/>
          <p:nvPr/>
        </p:nvSpPr>
        <p:spPr>
          <a:xfrm>
            <a:off x="6655233" y="5685049"/>
            <a:ext cx="2088232" cy="200055"/>
          </a:xfrm>
          <a:prstGeom prst="rect">
            <a:avLst/>
          </a:prstGeom>
          <a:solidFill>
            <a:srgbClr val="FFFFFF"/>
          </a:solidFill>
        </p:spPr>
        <p:txBody>
          <a:bodyPr wrap="square" rtlCol="0">
            <a:spAutoFit/>
          </a:bodyPr>
          <a:lstStyle/>
          <a:p>
            <a:r>
              <a:rPr lang="fr-FR" sz="700"/>
              <a:t>Pays regroupés par prévalence nationale de ME</a:t>
            </a:r>
          </a:p>
        </p:txBody>
      </p:sp>
      <p:sp>
        <p:nvSpPr>
          <p:cNvPr id="19" name="TextBox 18">
            <a:extLst>
              <a:ext uri="{FF2B5EF4-FFF2-40B4-BE49-F238E27FC236}">
                <a16:creationId xmlns:a16="http://schemas.microsoft.com/office/drawing/2014/main" id="{A0404ABC-51C4-B798-5CCC-1BDB8B6EC16B}"/>
              </a:ext>
            </a:extLst>
          </p:cNvPr>
          <p:cNvSpPr txBox="1"/>
          <p:nvPr/>
        </p:nvSpPr>
        <p:spPr>
          <a:xfrm>
            <a:off x="6366290" y="3171149"/>
            <a:ext cx="294180" cy="169277"/>
          </a:xfrm>
          <a:prstGeom prst="rect">
            <a:avLst/>
          </a:prstGeom>
          <a:noFill/>
        </p:spPr>
        <p:txBody>
          <a:bodyPr wrap="square" rtlCol="0">
            <a:spAutoFit/>
          </a:bodyPr>
          <a:lstStyle/>
          <a:p>
            <a:r>
              <a:rPr lang="en-GB" sz="500"/>
              <a:t>100</a:t>
            </a:r>
          </a:p>
        </p:txBody>
      </p:sp>
      <p:sp>
        <p:nvSpPr>
          <p:cNvPr id="20" name="TextBox 19">
            <a:extLst>
              <a:ext uri="{FF2B5EF4-FFF2-40B4-BE49-F238E27FC236}">
                <a16:creationId xmlns:a16="http://schemas.microsoft.com/office/drawing/2014/main" id="{70B3CBCE-7EBE-B16A-D598-418EDD1B7A2F}"/>
              </a:ext>
            </a:extLst>
          </p:cNvPr>
          <p:cNvSpPr txBox="1"/>
          <p:nvPr/>
        </p:nvSpPr>
        <p:spPr>
          <a:xfrm>
            <a:off x="6411420" y="3740015"/>
            <a:ext cx="294180" cy="169277"/>
          </a:xfrm>
          <a:prstGeom prst="rect">
            <a:avLst/>
          </a:prstGeom>
          <a:noFill/>
        </p:spPr>
        <p:txBody>
          <a:bodyPr wrap="square" rtlCol="0">
            <a:spAutoFit/>
          </a:bodyPr>
          <a:lstStyle/>
          <a:p>
            <a:r>
              <a:rPr lang="en-GB" sz="500"/>
              <a:t>75</a:t>
            </a:r>
          </a:p>
        </p:txBody>
      </p:sp>
      <p:sp>
        <p:nvSpPr>
          <p:cNvPr id="22" name="Title 3">
            <a:extLst>
              <a:ext uri="{FF2B5EF4-FFF2-40B4-BE49-F238E27FC236}">
                <a16:creationId xmlns:a16="http://schemas.microsoft.com/office/drawing/2014/main" id="{B0DE36EB-DEAB-884F-BA41-FB080E16E5D1}"/>
              </a:ext>
            </a:extLst>
          </p:cNvPr>
          <p:cNvSpPr txBox="1">
            <a:spLocks/>
          </p:cNvSpPr>
          <p:nvPr/>
        </p:nvSpPr>
        <p:spPr>
          <a:xfrm>
            <a:off x="359583" y="558455"/>
            <a:ext cx="3257550" cy="192938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accent1"/>
                </a:solidFill>
                <a:latin typeface="+mj-lt"/>
                <a:ea typeface="+mj-ea"/>
                <a:cs typeface="+mj-cs"/>
              </a:defRPr>
            </a:lvl1pPr>
          </a:lstStyle>
          <a:p>
            <a:pPr>
              <a:lnSpc>
                <a:spcPct val="90000"/>
              </a:lnSpc>
            </a:pPr>
            <a:r>
              <a:rPr lang="fr-FR" sz="3100"/>
              <a:t>Garder les filles à l’école est essentiel pour prévenir le mariage des enfants</a:t>
            </a:r>
            <a:endParaRPr lang="en-GB" sz="3300"/>
          </a:p>
        </p:txBody>
      </p:sp>
      <p:sp>
        <p:nvSpPr>
          <p:cNvPr id="4" name="TextBox 3">
            <a:extLst>
              <a:ext uri="{FF2B5EF4-FFF2-40B4-BE49-F238E27FC236}">
                <a16:creationId xmlns:a16="http://schemas.microsoft.com/office/drawing/2014/main" id="{A448A745-64C1-040C-959B-D3DE7ECF3B82}"/>
              </a:ext>
            </a:extLst>
          </p:cNvPr>
          <p:cNvSpPr txBox="1"/>
          <p:nvPr/>
        </p:nvSpPr>
        <p:spPr>
          <a:xfrm>
            <a:off x="500306" y="5930213"/>
            <a:ext cx="3095750" cy="738664"/>
          </a:xfrm>
          <a:prstGeom prst="rect">
            <a:avLst/>
          </a:prstGeom>
          <a:noFill/>
        </p:spPr>
        <p:txBody>
          <a:bodyPr wrap="square" rtlCol="0">
            <a:spAutoFit/>
          </a:bodyPr>
          <a:lstStyle/>
          <a:p>
            <a:r>
              <a:rPr lang="fr-FR" sz="1400"/>
              <a:t>Le mariage des enfants est le plus fréquent dans les pays où les filles ont les niveaux d’éducation les plus bas</a:t>
            </a:r>
          </a:p>
        </p:txBody>
      </p:sp>
      <p:sp>
        <p:nvSpPr>
          <p:cNvPr id="21" name="TextBox 20">
            <a:extLst>
              <a:ext uri="{FF2B5EF4-FFF2-40B4-BE49-F238E27FC236}">
                <a16:creationId xmlns:a16="http://schemas.microsoft.com/office/drawing/2014/main" id="{EE7B82FE-9FFC-57AD-5919-4D51DE6D0DF8}"/>
              </a:ext>
            </a:extLst>
          </p:cNvPr>
          <p:cNvSpPr txBox="1"/>
          <p:nvPr/>
        </p:nvSpPr>
        <p:spPr>
          <a:xfrm>
            <a:off x="5010635" y="5993761"/>
            <a:ext cx="3095750" cy="738664"/>
          </a:xfrm>
          <a:prstGeom prst="rect">
            <a:avLst/>
          </a:prstGeom>
          <a:noFill/>
        </p:spPr>
        <p:txBody>
          <a:bodyPr wrap="square" rtlCol="0">
            <a:spAutoFit/>
          </a:bodyPr>
          <a:lstStyle/>
          <a:p>
            <a:r>
              <a:rPr lang="fr-FR" sz="1400" b="0" i="0" u="none" strike="noStrike">
                <a:solidFill>
                  <a:srgbClr val="000000"/>
                </a:solidFill>
                <a:effectLst/>
              </a:rPr>
              <a:t>Les filles les plus à risque du mariage des enfants sont celles qui ont peu ou pas d’éducation</a:t>
            </a:r>
            <a:endParaRPr lang="fr-FR" sz="1400"/>
          </a:p>
        </p:txBody>
      </p:sp>
    </p:spTree>
    <p:extLst>
      <p:ext uri="{BB962C8B-B14F-4D97-AF65-F5344CB8AC3E}">
        <p14:creationId xmlns:p14="http://schemas.microsoft.com/office/powerpoint/2010/main" val="309235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9485" y="570209"/>
            <a:ext cx="3257550" cy="1929384"/>
          </a:xfrm>
        </p:spPr>
        <p:txBody>
          <a:bodyPr anchor="ctr">
            <a:noAutofit/>
          </a:bodyPr>
          <a:lstStyle/>
          <a:p>
            <a:pPr>
              <a:lnSpc>
                <a:spcPct val="90000"/>
              </a:lnSpc>
            </a:pPr>
            <a:r>
              <a:rPr lang="fr-FR" sz="2800"/>
              <a:t>Les filles enceintes et les jeunes mères ne doivent pas être laissées pour compte</a:t>
            </a:r>
          </a:p>
        </p:txBody>
      </p:sp>
      <p:sp>
        <p:nvSpPr>
          <p:cNvPr id="25"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59251" y="1415034"/>
            <a:ext cx="1554480" cy="13716"/>
          </a:xfrm>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 name="connsiteX0" fmla="*/ 0 w 1554480"/>
              <a:gd name="connsiteY0" fmla="*/ 0 h 13716"/>
              <a:gd name="connsiteX1" fmla="*/ 502615 w 1554480"/>
              <a:gd name="connsiteY1" fmla="*/ 0 h 13716"/>
              <a:gd name="connsiteX2" fmla="*/ 974141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1816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idx="1"/>
          </p:nvPr>
        </p:nvSpPr>
        <p:spPr>
          <a:xfrm>
            <a:off x="4197667" y="430932"/>
            <a:ext cx="4652001" cy="5996136"/>
          </a:xfrm>
        </p:spPr>
        <p:txBody>
          <a:bodyPr anchor="ctr">
            <a:noAutofit/>
          </a:bodyPr>
          <a:lstStyle/>
          <a:p>
            <a:pPr>
              <a:lnSpc>
                <a:spcPct val="90000"/>
              </a:lnSpc>
            </a:pPr>
            <a:r>
              <a:rPr lang="fr-FR" sz="1400"/>
              <a:t>Aider les filles enceintes ou déjà mères à poursuivre leurs études est également une priorité essentielle. 
La majorité des mères adolescentes dans le monde sont des filles mariées: 90% des naissances de mères adolescentes ont lieu dans le contexte du mariage, la grossesse étant à la fois une cause et une conséquence du mariage des enfants.  
La grossesse chez les adolescentes et le mariage des enfants sont deux causes majeures de décrochage scolaire dans le monde: rien qu’en Afrique, on estime que 4 millions de filles abandonnent l’école chaque année en raison de la grossesse. 
Un examen des politiques en Afrique par Human </a:t>
            </a:r>
            <a:r>
              <a:rPr lang="fr-FR" sz="1400" err="1"/>
              <a:t>Rights</a:t>
            </a:r>
            <a:r>
              <a:rPr lang="fr-FR" sz="1400"/>
              <a:t> Watch a révélé que de nombreux pays ont récemment pris des mesures pour protéger le droit des adolescentes enceintes et des mères adolescentes à l’éducation. Cependant, dans près d’un tiers des pays africains, les filles enceintes continuent de se heurter à d’importants obstacles juridiques et politiques. 
Même lorsqu’il existe des politiques de soutien, les mères adolescentes sont souvent confrontées à des difficultés pratiques et sociales pour retourner à l’école.
Il est essentiel de créer un environnement politique et social favorable qui permette aux filles enceintes et aux mères adolescentes de poursuivre leurs études.</a:t>
            </a:r>
          </a:p>
        </p:txBody>
      </p:sp>
    </p:spTree>
    <p:extLst>
      <p:ext uri="{BB962C8B-B14F-4D97-AF65-F5344CB8AC3E}">
        <p14:creationId xmlns:p14="http://schemas.microsoft.com/office/powerpoint/2010/main" val="12250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8320EF-456C-A04F-9447-4DDE1ECC7660}"/>
              </a:ext>
            </a:extLst>
          </p:cNvPr>
          <p:cNvSpPr>
            <a:spLocks noGrp="1"/>
          </p:cNvSpPr>
          <p:nvPr>
            <p:ph type="title"/>
          </p:nvPr>
        </p:nvSpPr>
        <p:spPr>
          <a:xfrm>
            <a:off x="1" y="1"/>
            <a:ext cx="4572000" cy="6858000"/>
          </a:xfrm>
        </p:spPr>
        <p:txBody>
          <a:bodyPr>
            <a:normAutofit fontScale="90000"/>
          </a:bodyPr>
          <a:lstStyle/>
          <a:p>
            <a:r>
              <a:rPr lang="fr-FR">
                <a:solidFill>
                  <a:schemeClr val="tx1"/>
                </a:solidFill>
              </a:rPr>
              <a:t>Notre projet :</a:t>
            </a:r>
            <a:br>
              <a:rPr lang="fr-FR">
                <a:solidFill>
                  <a:schemeClr val="tx1"/>
                </a:solidFill>
              </a:rPr>
            </a:br>
            <a:r>
              <a:rPr lang="fr-FR">
                <a:solidFill>
                  <a:schemeClr val="tx1"/>
                </a:solidFill>
              </a:rPr>
              <a:t>Renforcer le plaidoyer collectif sur le mariage des enfants et l’éducation des filles en Afrique francophone de l’Ouest</a:t>
            </a:r>
            <a:r>
              <a:rPr lang="en-GB">
                <a:solidFill>
                  <a:schemeClr val="tx1"/>
                </a:solidFill>
              </a:rPr>
              <a:t>
</a:t>
            </a:r>
            <a:endParaRPr lang="en-US">
              <a:solidFill>
                <a:schemeClr val="tx1"/>
              </a:solidFill>
            </a:endParaRPr>
          </a:p>
        </p:txBody>
      </p:sp>
      <p:sp>
        <p:nvSpPr>
          <p:cNvPr id="4" name="Rectangle 3">
            <a:extLst>
              <a:ext uri="{FF2B5EF4-FFF2-40B4-BE49-F238E27FC236}">
                <a16:creationId xmlns:a16="http://schemas.microsoft.com/office/drawing/2014/main" id="{911A22B5-F8CA-244B-AFDC-A82C842849AC}"/>
              </a:ext>
            </a:extLst>
          </p:cNvPr>
          <p:cNvSpPr/>
          <p:nvPr/>
        </p:nvSpPr>
        <p:spPr>
          <a:xfrm>
            <a:off x="4788024" y="1305341"/>
            <a:ext cx="3960440" cy="4801314"/>
          </a:xfrm>
          <a:prstGeom prst="rect">
            <a:avLst/>
          </a:prstGeom>
        </p:spPr>
        <p:txBody>
          <a:bodyPr wrap="square">
            <a:spAutoFit/>
          </a:bodyPr>
          <a:lstStyle/>
          <a:p>
            <a:pPr marL="285750" lvl="0" indent="-285750">
              <a:buFont typeface="Arial" panose="020B0604020202020204" pitchFamily="34" charset="0"/>
              <a:buChar char="•"/>
              <a:defRPr/>
            </a:pPr>
            <a:r>
              <a:rPr lang="fr-FR">
                <a:solidFill>
                  <a:srgbClr val="304048"/>
                </a:solidFill>
              </a:rPr>
              <a:t>Rassembler les coalitions pour l’éducation et mettre fin au mariage des enfants en Afrique de l’Ouest francophone 
Soutenir le renforcement des capacités, l’apprentissage partagé et le plaidoyer collectif pour la mise en œuvre de lois, de politiques et de programmes visant à améliorer l’accès des filles à une éducation de qualité et à mettre fin au mariage des enfants.
Trois niveaux: </a:t>
            </a:r>
            <a:endParaRPr kumimoji="0" lang="fr-FR" sz="1800" b="0" i="0" u="none" strike="noStrike" kern="1200" cap="none" spc="0" normalizeH="0" baseline="0" noProof="0">
              <a:ln>
                <a:noFill/>
              </a:ln>
              <a:solidFill>
                <a:srgbClr val="304048"/>
              </a:solidFill>
              <a:effectLst/>
              <a:uLnTx/>
              <a:uFillTx/>
              <a:latin typeface="Adelle Rg"/>
              <a:ea typeface="+mn-ea"/>
              <a:cs typeface="+mn-cs"/>
            </a:endParaRPr>
          </a:p>
          <a:p>
            <a:pPr marL="742950" lvl="1" indent="-285750">
              <a:buFont typeface="Arial" panose="020B0604020202020204" pitchFamily="34" charset="0"/>
              <a:buChar char="•"/>
              <a:defRPr/>
            </a:pPr>
            <a:r>
              <a:rPr lang="fr-FR">
                <a:solidFill>
                  <a:srgbClr val="304048"/>
                </a:solidFill>
              </a:rPr>
              <a:t>National - Burkina Faso et Niger
Régional - Afrique de l’Ouest francophone
International </a:t>
            </a:r>
            <a:endParaRPr kumimoji="0" lang="fr-FR" sz="1800" b="0" i="0" u="none" strike="noStrike" kern="1200" cap="none" spc="0" normalizeH="0" baseline="0" noProof="0">
              <a:ln>
                <a:noFill/>
              </a:ln>
              <a:solidFill>
                <a:srgbClr val="304048"/>
              </a:solidFill>
              <a:effectLst/>
              <a:uLnTx/>
              <a:uFillTx/>
              <a:latin typeface="Adelle Rg"/>
              <a:ea typeface="+mn-ea"/>
              <a:cs typeface="+mn-cs"/>
            </a:endParaRPr>
          </a:p>
        </p:txBody>
      </p:sp>
    </p:spTree>
    <p:extLst>
      <p:ext uri="{BB962C8B-B14F-4D97-AF65-F5344CB8AC3E}">
        <p14:creationId xmlns:p14="http://schemas.microsoft.com/office/powerpoint/2010/main" val="341369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E488-F5AF-4126-AD03-FDAC52D6980D}"/>
              </a:ext>
            </a:extLst>
          </p:cNvPr>
          <p:cNvSpPr>
            <a:spLocks noGrp="1"/>
          </p:cNvSpPr>
          <p:nvPr>
            <p:ph type="title"/>
          </p:nvPr>
        </p:nvSpPr>
        <p:spPr>
          <a:xfrm>
            <a:off x="360759" y="3752849"/>
            <a:ext cx="2468166" cy="2452687"/>
          </a:xfrm>
        </p:spPr>
        <p:txBody>
          <a:bodyPr vert="horz" lIns="91440" tIns="45720" rIns="91440" bIns="45720" rtlCol="0" anchor="ctr">
            <a:normAutofit/>
          </a:bodyPr>
          <a:lstStyle/>
          <a:p>
            <a:pPr algn="l">
              <a:lnSpc>
                <a:spcPct val="90000"/>
              </a:lnSpc>
            </a:pPr>
            <a:r>
              <a:rPr lang="en-US" sz="4000">
                <a:solidFill>
                  <a:schemeClr val="tx1"/>
                </a:solidFill>
              </a:rPr>
              <a:t>National</a:t>
            </a:r>
          </a:p>
        </p:txBody>
      </p:sp>
      <p:pic>
        <p:nvPicPr>
          <p:cNvPr id="5" name="Picture 5" descr="A group of women standing in front of a whiteboard&#10;&#10;Description automatically generated with medium confidence">
            <a:extLst>
              <a:ext uri="{FF2B5EF4-FFF2-40B4-BE49-F238E27FC236}">
                <a16:creationId xmlns:a16="http://schemas.microsoft.com/office/drawing/2014/main" id="{593C980B-2DCE-49CF-BAA6-48F469C3B616}"/>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2">
            <a:extLst>
              <a:ext uri="{FF2B5EF4-FFF2-40B4-BE49-F238E27FC236}">
                <a16:creationId xmlns:a16="http://schemas.microsoft.com/office/drawing/2014/main" id="{E7F1CD82-8F34-4D1B-93E3-E505046767C0}"/>
              </a:ext>
            </a:extLst>
          </p:cNvPr>
          <p:cNvSpPr>
            <a:spLocks noGrp="1"/>
          </p:cNvSpPr>
          <p:nvPr>
            <p:ph sz="half" idx="1"/>
          </p:nvPr>
        </p:nvSpPr>
        <p:spPr>
          <a:xfrm>
            <a:off x="2915816" y="3710613"/>
            <a:ext cx="5976664" cy="2958747"/>
          </a:xfrm>
        </p:spPr>
        <p:txBody>
          <a:bodyPr vert="horz" lIns="91440" tIns="45720" rIns="91440" bIns="45720" rtlCol="0" anchor="ctr">
            <a:normAutofit/>
          </a:bodyPr>
          <a:lstStyle/>
          <a:p>
            <a:pPr marL="0" indent="0">
              <a:lnSpc>
                <a:spcPct val="90000"/>
              </a:lnSpc>
              <a:buNone/>
            </a:pPr>
            <a:r>
              <a:rPr lang="en-US" sz="1600" b="1"/>
              <a:t>Burkina Faso &amp; Niger
</a:t>
            </a:r>
            <a:r>
              <a:rPr lang="fr-FR" sz="1600"/>
              <a:t>Renforcer la gouvernance des coalitions, soutenir une participation et un leadership accrus des OSC dirigées par des jeunes et des femmes.
Renforcer les capacités institutionnelles dans des domaines tels que la sauvegarde et la protection des filles et des femmes vulnérables.
Établissement de relations et plaidoyer conjoint les coalitions FME et d’éducation pour soutenir le droit à l’éducation des filles à risque de ME et des filles mariées.
Formation à l’activisme des jeunes, renforcement des compétences des jeunes leaders</a:t>
            </a:r>
          </a:p>
        </p:txBody>
      </p:sp>
      <p:sp>
        <p:nvSpPr>
          <p:cNvPr id="4" name="TextBox 3">
            <a:extLst>
              <a:ext uri="{FF2B5EF4-FFF2-40B4-BE49-F238E27FC236}">
                <a16:creationId xmlns:a16="http://schemas.microsoft.com/office/drawing/2014/main" id="{A6739E11-DE09-F54A-A02B-DA9E76A717CA}"/>
              </a:ext>
            </a:extLst>
          </p:cNvPr>
          <p:cNvSpPr txBox="1"/>
          <p:nvPr/>
        </p:nvSpPr>
        <p:spPr>
          <a:xfrm>
            <a:off x="6012015" y="2604010"/>
            <a:ext cx="2880320" cy="830997"/>
          </a:xfrm>
          <a:prstGeom prst="rect">
            <a:avLst/>
          </a:prstGeom>
          <a:solidFill>
            <a:srgbClr val="FFFFFF"/>
          </a:solidFill>
        </p:spPr>
        <p:txBody>
          <a:bodyPr wrap="square" rtlCol="0">
            <a:spAutoFit/>
          </a:bodyPr>
          <a:lstStyle/>
          <a:p>
            <a:pPr lvl="0">
              <a:defRPr/>
            </a:pPr>
            <a:r>
              <a:rPr lang="en-US" sz="1200" i="1">
                <a:solidFill>
                  <a:srgbClr val="304048"/>
                </a:solidFill>
              </a:rPr>
              <a:t>Participants at a youth activism workshop held by the Girls Not Brides National Partnership, CONAMEB, in Burkina Faso.</a:t>
            </a:r>
          </a:p>
          <a:p>
            <a:pPr lvl="0">
              <a:defRPr/>
            </a:pPr>
            <a:r>
              <a:rPr lang="en-US" sz="1200" i="1">
                <a:solidFill>
                  <a:srgbClr val="304048"/>
                </a:solidFill>
              </a:rPr>
              <a:t>Credit: Noëlie Sinare / CONAMEB.</a:t>
            </a:r>
          </a:p>
        </p:txBody>
      </p:sp>
    </p:spTree>
    <p:extLst>
      <p:ext uri="{BB962C8B-B14F-4D97-AF65-F5344CB8AC3E}">
        <p14:creationId xmlns:p14="http://schemas.microsoft.com/office/powerpoint/2010/main" val="384389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EC8896-37F1-DC4D-9CBC-9463470965A2}"/>
              </a:ext>
            </a:extLst>
          </p:cNvPr>
          <p:cNvSpPr>
            <a:spLocks noGrp="1"/>
          </p:cNvSpPr>
          <p:nvPr>
            <p:ph type="title"/>
          </p:nvPr>
        </p:nvSpPr>
        <p:spPr>
          <a:xfrm>
            <a:off x="251520" y="3861048"/>
            <a:ext cx="2917661" cy="2452687"/>
          </a:xfrm>
        </p:spPr>
        <p:txBody>
          <a:bodyPr vert="horz" lIns="91440" tIns="45720" rIns="91440" bIns="45720" rtlCol="0" anchor="ctr">
            <a:normAutofit/>
          </a:bodyPr>
          <a:lstStyle/>
          <a:p>
            <a:pPr algn="l">
              <a:lnSpc>
                <a:spcPct val="90000"/>
              </a:lnSpc>
            </a:pPr>
            <a:r>
              <a:rPr lang="fr-FR" sz="4000">
                <a:solidFill>
                  <a:schemeClr val="tx1"/>
                </a:solidFill>
              </a:rPr>
              <a:t>Régional et international</a:t>
            </a:r>
          </a:p>
        </p:txBody>
      </p:sp>
      <p:pic>
        <p:nvPicPr>
          <p:cNvPr id="9" name="Content Placeholder 8" descr="A group of people posing for a photo&#10;&#10;Description automatically generated">
            <a:extLst>
              <a:ext uri="{FF2B5EF4-FFF2-40B4-BE49-F238E27FC236}">
                <a16:creationId xmlns:a16="http://schemas.microsoft.com/office/drawing/2014/main" id="{48DD7397-E162-5242-AD68-2B943C8FF074}"/>
              </a:ext>
            </a:extLst>
          </p:cNvPr>
          <p:cNvPicPr>
            <a:picLocks noGrp="1" noChangeAspect="1"/>
          </p:cNvPicPr>
          <p:nvPr>
            <p:ph sz="half" idx="2"/>
          </p:nvPr>
        </p:nvPicPr>
        <p:blipFill rotWithShape="1">
          <a:blip r:embed="rId3">
            <a:extLst>
              <a:ext uri="{28A0092B-C50C-407E-A947-70E740481C1C}">
                <a14:useLocalDpi xmlns:a14="http://schemas.microsoft.com/office/drawing/2010/main"/>
              </a:ext>
            </a:extLst>
          </a:blip>
          <a:srcRect/>
          <a:stretch/>
        </p:blipFill>
        <p:spPr>
          <a:xfrm>
            <a:off x="20" y="10"/>
            <a:ext cx="9143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Content Placeholder 4">
            <a:extLst>
              <a:ext uri="{FF2B5EF4-FFF2-40B4-BE49-F238E27FC236}">
                <a16:creationId xmlns:a16="http://schemas.microsoft.com/office/drawing/2014/main" id="{C8F53D61-C297-E64C-9830-C9EFC9F2F872}"/>
              </a:ext>
            </a:extLst>
          </p:cNvPr>
          <p:cNvSpPr>
            <a:spLocks noGrp="1"/>
          </p:cNvSpPr>
          <p:nvPr>
            <p:ph sz="half" idx="1"/>
          </p:nvPr>
        </p:nvSpPr>
        <p:spPr>
          <a:xfrm>
            <a:off x="3169181" y="3861048"/>
            <a:ext cx="5614060" cy="2628478"/>
          </a:xfrm>
        </p:spPr>
        <p:txBody>
          <a:bodyPr vert="horz" lIns="91440" tIns="45720" rIns="91440" bIns="45720" rtlCol="0" anchor="ctr">
            <a:normAutofit/>
          </a:bodyPr>
          <a:lstStyle/>
          <a:p>
            <a:pPr indent="-228600">
              <a:lnSpc>
                <a:spcPct val="90000"/>
              </a:lnSpc>
            </a:pPr>
            <a:r>
              <a:rPr lang="fr-FR" sz="1600"/>
              <a:t>Plaidoyer et campagnes
Subventions aux OSC et aux coalitions pour le plaidoyer en faveur de l’éducation des filles et FME
Webinaires pour partager l’apprentissage du projet
Participation à des événements régionaux et internationaux clés tels que le Sommet des filles africaines au Niger et la CSW à New York.
Recherche menée par des jeunes sur l’éducation des filles et le mariage des enfants dans les contextes de crise.</a:t>
            </a:r>
          </a:p>
        </p:txBody>
      </p:sp>
      <p:sp>
        <p:nvSpPr>
          <p:cNvPr id="11" name="TextBox 10">
            <a:extLst>
              <a:ext uri="{FF2B5EF4-FFF2-40B4-BE49-F238E27FC236}">
                <a16:creationId xmlns:a16="http://schemas.microsoft.com/office/drawing/2014/main" id="{419DC5A8-8DE5-534D-A798-C73619DA115F}"/>
              </a:ext>
            </a:extLst>
          </p:cNvPr>
          <p:cNvSpPr txBox="1"/>
          <p:nvPr/>
        </p:nvSpPr>
        <p:spPr>
          <a:xfrm>
            <a:off x="5724128" y="2780928"/>
            <a:ext cx="3059113" cy="461665"/>
          </a:xfrm>
          <a:prstGeom prst="rect">
            <a:avLst/>
          </a:prstGeom>
          <a:solidFill>
            <a:srgbClr val="FFFFFF"/>
          </a:solidFill>
        </p:spPr>
        <p:txBody>
          <a:bodyPr wrap="square" rtlCol="0">
            <a:spAutoFit/>
          </a:bodyPr>
          <a:lstStyle/>
          <a:p>
            <a:r>
              <a:rPr lang="en-US" sz="1200" i="1"/>
              <a:t>Panelists in the AGS session on girls’ education</a:t>
            </a:r>
          </a:p>
          <a:p>
            <a:r>
              <a:rPr lang="en-US" sz="1200" i="1"/>
              <a:t>Credit: AU CIEFFA</a:t>
            </a:r>
          </a:p>
        </p:txBody>
      </p:sp>
    </p:spTree>
    <p:extLst>
      <p:ext uri="{BB962C8B-B14F-4D97-AF65-F5344CB8AC3E}">
        <p14:creationId xmlns:p14="http://schemas.microsoft.com/office/powerpoint/2010/main" val="2578424801"/>
      </p:ext>
    </p:extLst>
  </p:cSld>
  <p:clrMapOvr>
    <a:masterClrMapping/>
  </p:clrMapOvr>
</p:sld>
</file>

<file path=ppt/theme/theme1.xml><?xml version="1.0" encoding="utf-8"?>
<a:theme xmlns:a="http://schemas.openxmlformats.org/drawingml/2006/main" name="Office Theme">
  <a:themeElements>
    <a:clrScheme name="Girls Not Brides">
      <a:dk1>
        <a:srgbClr val="304048"/>
      </a:dk1>
      <a:lt1>
        <a:srgbClr val="FAF9F5"/>
      </a:lt1>
      <a:dk2>
        <a:srgbClr val="27414E"/>
      </a:dk2>
      <a:lt2>
        <a:srgbClr val="F1F0F6"/>
      </a:lt2>
      <a:accent1>
        <a:srgbClr val="66CBE1"/>
      </a:accent1>
      <a:accent2>
        <a:srgbClr val="FAA819"/>
      </a:accent2>
      <a:accent3>
        <a:srgbClr val="DD3626"/>
      </a:accent3>
      <a:accent4>
        <a:srgbClr val="AE4C90"/>
      </a:accent4>
      <a:accent5>
        <a:srgbClr val="A7D6A6"/>
      </a:accent5>
      <a:accent6>
        <a:srgbClr val="DDD8C6"/>
      </a:accent6>
      <a:hlink>
        <a:srgbClr val="2F93A8"/>
      </a:hlink>
      <a:folHlink>
        <a:srgbClr val="1A6473"/>
      </a:folHlink>
    </a:clrScheme>
    <a:fontScheme name="Girls Not Brides">
      <a:majorFont>
        <a:latin typeface="Platz"/>
        <a:ea typeface=""/>
        <a:cs typeface=""/>
      </a:majorFont>
      <a:minorFont>
        <a:latin typeface="Adelle Rg"/>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b8fe03-0a70-457d-be20-bb98c727e22e">
      <Terms xmlns="http://schemas.microsoft.com/office/infopath/2007/PartnerControls"/>
    </lcf76f155ced4ddcb4097134ff3c332f>
    <TaxCatchAll xmlns="375af5b2-8cea-45d5-b184-d6c522a311a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C617633D9DA1429FD18118B9918E27" ma:contentTypeVersion="17" ma:contentTypeDescription="Create a new document." ma:contentTypeScope="" ma:versionID="8385da5c039aa5cb581c6b48a956774e">
  <xsd:schema xmlns:xsd="http://www.w3.org/2001/XMLSchema" xmlns:xs="http://www.w3.org/2001/XMLSchema" xmlns:p="http://schemas.microsoft.com/office/2006/metadata/properties" xmlns:ns2="deb8fe03-0a70-457d-be20-bb98c727e22e" xmlns:ns3="375af5b2-8cea-45d5-b184-d6c522a311ad" targetNamespace="http://schemas.microsoft.com/office/2006/metadata/properties" ma:root="true" ma:fieldsID="e0f0042c10f867d66c9765bd21bf56ea" ns2:_="" ns3:_="">
    <xsd:import namespace="deb8fe03-0a70-457d-be20-bb98c727e22e"/>
    <xsd:import namespace="375af5b2-8cea-45d5-b184-d6c522a311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b8fe03-0a70-457d-be20-bb98c727e2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ae0f924-55cd-4741-8fd0-29141ff024c8"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5af5b2-8cea-45d5-b184-d6c522a311a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e5c2b9-6574-42c6-8602-888743f17b97}" ma:internalName="TaxCatchAll" ma:showField="CatchAllData" ma:web="375af5b2-8cea-45d5-b184-d6c522a311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7154A9-60A9-4328-BA27-10977C9D22AE}">
  <ds:schemaRefs>
    <ds:schemaRef ds:uri="375af5b2-8cea-45d5-b184-d6c522a311ad"/>
    <ds:schemaRef ds:uri="deb8fe03-0a70-457d-be20-bb98c727e22e"/>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2.xml><?xml version="1.0" encoding="utf-8"?>
<ds:datastoreItem xmlns:ds="http://schemas.openxmlformats.org/officeDocument/2006/customXml" ds:itemID="{EF6E16EB-AEF9-4A3C-9ACB-0C10ED6BFB6F}">
  <ds:schemaRefs>
    <ds:schemaRef ds:uri="http://schemas.microsoft.com/sharepoint/v3/contenttype/forms"/>
  </ds:schemaRefs>
</ds:datastoreItem>
</file>

<file path=customXml/itemProps3.xml><?xml version="1.0" encoding="utf-8"?>
<ds:datastoreItem xmlns:ds="http://schemas.openxmlformats.org/officeDocument/2006/customXml" ds:itemID="{6E0E9CE6-EB9A-409E-B44F-24658318362D}">
  <ds:schemaRefs>
    <ds:schemaRef ds:uri="375af5b2-8cea-45d5-b184-d6c522a311ad"/>
    <ds:schemaRef ds:uri="deb8fe03-0a70-457d-be20-bb98c727e22e"/>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GNB Powerpoint template - primary (4 to 3)</Template>
  <Application>Microsoft Office PowerPoint</Application>
  <PresentationFormat>On-screen Show (4:3)</PresentationFormat>
  <Slides>35</Slides>
  <Notes>11</Notes>
  <HiddenSlides>0</HiddenSlide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MARIAGE DES ENFANTS ET ÉDUCATION DES FILLES</vt:lpstr>
      <vt:lpstr>Interprétation</vt:lpstr>
      <vt:lpstr>PowerPoint Presentation</vt:lpstr>
      <vt:lpstr>Introduction</vt:lpstr>
      <vt:lpstr>PowerPoint Presentation</vt:lpstr>
      <vt:lpstr>Les filles enceintes et les jeunes mères ne doivent pas être laissées pour compte</vt:lpstr>
      <vt:lpstr>Notre projet : Renforcer le plaidoyer collectif sur le mariage des enfants et l’éducation des filles en Afrique francophone de l’Ouest
</vt:lpstr>
      <vt:lpstr>National</vt:lpstr>
      <vt:lpstr>Régional et international</vt:lpstr>
      <vt:lpstr>PowerPoint Presentation</vt:lpstr>
      <vt:lpstr>Mariage des enfants et éducation des filles en Afrique de l’Ouest</vt:lpstr>
      <vt:lpstr>Contexte</vt:lpstr>
      <vt:lpstr>Défis et opportunités en matière de plaidoyer</vt:lpstr>
      <vt:lpstr>Améliorer les connaissances</vt:lpstr>
      <vt:lpstr>Recherche et activisme des jeunes</vt:lpstr>
      <vt:lpstr>Plaidoyer budgétaire</vt:lpstr>
      <vt:lpstr>PowerPoint Presentation</vt:lpstr>
      <vt:lpstr>Expérience du Burkina Faso : Plaidoyer conjoint des coalitions CONAMEB-CN/EPT</vt:lpstr>
      <vt:lpstr>Contexte</vt:lpstr>
      <vt:lpstr>CONAMEB &amp; CN-EPT</vt:lpstr>
      <vt:lpstr>Travaille en synergie</vt:lpstr>
      <vt:lpstr>Ce que nous avons réalisé ensemble</vt:lpstr>
      <vt:lpstr> Leçons apprises et prochaines étapes</vt:lpstr>
      <vt:lpstr>La recherche menée par les jeunes –l’expérience du Niger</vt:lpstr>
      <vt:lpstr>PowerPoint Presentation</vt:lpstr>
      <vt:lpstr>Le contexte</vt:lpstr>
      <vt:lpstr>Qui sommes-nous ?</vt:lpstr>
      <vt:lpstr>Ce que nous avons fait</vt:lpstr>
      <vt:lpstr>Recherche menée par des jeunes</vt:lpstr>
      <vt:lpstr>Leçons apprises et prochaines étapes</vt:lpstr>
      <vt:lpstr>Merci</vt:lpstr>
      <vt:lpstr>Q &amp; R</vt:lpstr>
      <vt:lpstr>PowerPoint Presentation</vt:lpstr>
      <vt:lpstr>Liens vers des ressources clés</vt:lpstr>
      <vt:lpstr>Merci</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Ettie Bailey-King</dc:creator>
  <cp:revision>8</cp:revision>
  <dcterms:created xsi:type="dcterms:W3CDTF">2018-02-07T12:01:46Z</dcterms:created>
  <dcterms:modified xsi:type="dcterms:W3CDTF">2023-02-23T17:43:55Z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0x010100DBC617633D9DA1429FD18118B9918E27</vt:lpwstr>
  </property>
  <property fmtid="{D5CDD505-2E9C-101B-9397-08002B2CF9AE}" pid="3" name="Order">
    <vt:r8>15000</vt:r8>
  </property>
  <property fmtid="{D5CDD505-2E9C-101B-9397-08002B2CF9AE}" pid="4" name="MediaServiceImageTags">
    <vt:lpwstr/>
  </property>
</Properties>
</file>