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Fira Sans Medium"/>
      <p:regular r:id="rId15"/>
      <p:bold r:id="rId16"/>
      <p:italic r:id="rId17"/>
      <p:boldItalic r:id="rId18"/>
    </p:embeddedFont>
    <p:embeddedFont>
      <p:font typeface="Fira Sans"/>
      <p:regular r:id="rId19"/>
      <p:bold r:id="rId20"/>
      <p:italic r:id="rId21"/>
      <p:boldItalic r:id="rId22"/>
    </p:embeddedFont>
    <p:embeddedFont>
      <p:font typeface="Fira Sans Condensed"/>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iXelz5S3hvSRSWFrULWoPxErZz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font" Target="fonts/FiraSansCondensed-boldItalic.fntdata"/><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iraSansMedium-boldItalic.fntdata"/><Relationship Id="rId21" Type="http://schemas.openxmlformats.org/officeDocument/2006/relationships/font" Target="fonts/FiraSans-italic.fntdata"/><Relationship Id="rId3" Type="http://schemas.openxmlformats.org/officeDocument/2006/relationships/slideMaster" Target="slideMasters/slideMaster1.xml"/><Relationship Id="rId25" Type="http://schemas.openxmlformats.org/officeDocument/2006/relationships/font" Target="fonts/FiraSansCondensed-italic.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iraSansMedium-italic.fntdata"/><Relationship Id="rId20" Type="http://schemas.openxmlformats.org/officeDocument/2006/relationships/font" Target="fonts/FiraSans-bold.fntdata"/><Relationship Id="rId2" Type="http://schemas.openxmlformats.org/officeDocument/2006/relationships/presProps" Target="presProps.xml"/><Relationship Id="rId16" Type="http://schemas.openxmlformats.org/officeDocument/2006/relationships/font" Target="fonts/FiraSansMedium-bold.fntdata"/><Relationship Id="rId29" Type="http://schemas.openxmlformats.org/officeDocument/2006/relationships/customXml" Target="../customXml/item2.xml"/><Relationship Id="rId24" Type="http://schemas.openxmlformats.org/officeDocument/2006/relationships/font" Target="fonts/FiraSansCondensed-bold.fntdata"/><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23" Type="http://schemas.openxmlformats.org/officeDocument/2006/relationships/font" Target="fonts/FiraSansCondensed-regular.fntdata"/><Relationship Id="rId5" Type="http://schemas.openxmlformats.org/officeDocument/2006/relationships/slide" Target="slides/slide1.xml"/><Relationship Id="rId15" Type="http://schemas.openxmlformats.org/officeDocument/2006/relationships/font" Target="fonts/FiraSansMedium-regular.fntdata"/><Relationship Id="rId28" Type="http://schemas.openxmlformats.org/officeDocument/2006/relationships/customXml" Target="../customXml/item1.xml"/><Relationship Id="rId10" Type="http://schemas.openxmlformats.org/officeDocument/2006/relationships/slide" Target="slides/slide6.xml"/><Relationship Id="rId19" Type="http://schemas.openxmlformats.org/officeDocument/2006/relationships/font" Target="fonts/FiraSans-regular.fntdata"/><Relationship Id="rId22" Type="http://schemas.openxmlformats.org/officeDocument/2006/relationships/font" Target="fonts/FiraSans-boldItalic.fntdata"/><Relationship Id="rId4" Type="http://schemas.openxmlformats.org/officeDocument/2006/relationships/notesMaster" Target="notesMasters/notesMaster1.xml"/><Relationship Id="rId9" Type="http://schemas.openxmlformats.org/officeDocument/2006/relationships/slide" Target="slides/slide5.xml"/><Relationship Id="rId27" Type="http://customschemas.google.com/relationships/presentationmetadata" Target="metadata"/><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u="none" strike="noStrike">
                <a:solidFill>
                  <a:srgbClr val="212121"/>
                </a:solidFill>
                <a:latin typeface="Calibri"/>
                <a:ea typeface="Calibri"/>
                <a:cs typeface="Calibri"/>
                <a:sym typeface="Calibri"/>
              </a:rPr>
              <a:t>Hi everyone, </a:t>
            </a:r>
            <a:r>
              <a:rPr lang="en-US">
                <a:solidFill>
                  <a:srgbClr val="212121"/>
                </a:solidFill>
              </a:rPr>
              <a:t>CARE is so happy to be back in this space with you all. We shared our Phase 2 baseline at the launch event for hte CRANK, so to be back here with you and have the chance to hear your thoughts on our results is a great feeling. Next slide, please.</a:t>
            </a:r>
            <a:endParaRPr b="0" i="0" u="none" strike="noStrike">
              <a:solidFill>
                <a:srgbClr val="212121"/>
              </a:solidFill>
              <a:latin typeface="Calibri"/>
              <a:ea typeface="Calibri"/>
              <a:cs typeface="Calibri"/>
              <a:sym typeface="Calibri"/>
            </a:endParaRPr>
          </a:p>
        </p:txBody>
      </p:sp>
      <p:sp>
        <p:nvSpPr>
          <p:cNvPr id="70" name="Google Shape;7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what is TP saying after 9 years of implementation? We created one overall summary and 3 focused briefs you can see here, but I wanted to bring your attention more to the cross-cutting issues and approaches that just kept coming up as necessary for sustainable, gender-transformative impact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One thing that Tipping Point’s really learned more about than expected was the meaning of youth-led – I think a lot of the field has become comfortable with certain approaches, making things more participatory and inclusive, but we discuss in a few of these briefs how the evolution towards something more transformative necessarily requires shifting power. I include myself when I’m saying this – I have a role to play in that, too, so we talk about this on a personal level as well as within institutions like donors and CARE, not just communities with work with.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That’s it for our presentation, we’re really excited to hear people’s thoughts and reactions! </a:t>
            </a:r>
            <a:endParaRPr/>
          </a:p>
        </p:txBody>
      </p:sp>
      <p:sp>
        <p:nvSpPr>
          <p:cNvPr id="260" name="Google Shape;26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For those of you not familiar with the initiative, </a:t>
            </a:r>
            <a:r>
              <a:rPr lang="en-US" sz="1200">
                <a:solidFill>
                  <a:schemeClr val="dk1"/>
                </a:solidFill>
                <a:latin typeface="Calibri"/>
                <a:ea typeface="Calibri"/>
                <a:cs typeface="Calibri"/>
                <a:sym typeface="Calibri"/>
              </a:rPr>
              <a:t>Tipping Point is a multi-country </a:t>
            </a:r>
            <a:r>
              <a:rPr lang="en-US"/>
              <a:t>program</a:t>
            </a:r>
            <a:r>
              <a:rPr lang="en-US" sz="1200">
                <a:solidFill>
                  <a:schemeClr val="dk1"/>
                </a:solidFill>
                <a:latin typeface="Calibri"/>
                <a:ea typeface="Calibri"/>
                <a:cs typeface="Calibri"/>
                <a:sym typeface="Calibri"/>
              </a:rPr>
              <a:t> addressing child marriage by focusing on its root causes. We see child marriage as an act of violence, so we enable girls to assert their rights, help families and communities to support them, and influence policy to sustain change.  We’ve done this through community-level programing in Bangladesh and Nepal, evidence generation, and multi-level advocacy and influencing</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In Phase 2, we had about 6,000 direct participants spread over approximately 60 remote villages in the terrai region – or lowlands - of Nepal along the border with India and Rangpur, Bangladesh, which is in the northwest. You can see our partners that we work with in both countries – we fully implement at village level through our partners and their staff</a:t>
            </a:r>
            <a:endParaRPr sz="1000">
              <a:latin typeface="Fira Sans"/>
              <a:ea typeface="Fira Sans"/>
              <a:cs typeface="Fira Sans"/>
              <a:sym typeface="Fira Sans"/>
            </a:endParaRPr>
          </a:p>
        </p:txBody>
      </p:sp>
      <p:sp>
        <p:nvSpPr>
          <p:cNvPr id="78" name="Google Shape;7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Time – 40 seconds</a:t>
            </a:r>
            <a:endParaRPr/>
          </a:p>
          <a:p>
            <a:pPr indent="0" lvl="0" marL="0" rtl="0" algn="l">
              <a:spcBef>
                <a:spcPts val="0"/>
              </a:spcBef>
              <a:spcAft>
                <a:spcPts val="0"/>
              </a:spcAft>
              <a:buNone/>
            </a:pPr>
            <a:r>
              <a:rPr b="0" lang="en-US"/>
              <a:t>Phase 2, we used a 3-arm cluster </a:t>
            </a:r>
            <a:r>
              <a:rPr lang="en-US"/>
              <a:t>randomized control trail</a:t>
            </a:r>
            <a:r>
              <a:rPr b="0" lang="en-US"/>
              <a:t> design for our evaluation led by our external research partners, Emory University and IDA in Nepal and icddrb in Bangladesh. We chose this evaluation design as it’s understood as the gold standard of impact evaluation. </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US"/>
              <a:t>Arm 2 includes clusters that get a ‘light or basic intervention’, so while</a:t>
            </a:r>
            <a:r>
              <a:rPr lang="en-US"/>
              <a:t> it’s </a:t>
            </a:r>
            <a:r>
              <a:rPr b="0" lang="en-US"/>
              <a:t>still a multi-component approach, it is more focused on individual attitudes, knowledge and behaviors among girls, boys and parents. We compared this to Arm 1 clusters which received a heavier social norms-focused package, which emphasizes community level social norms change and girl led collective action. Arm 3 is the control.  </a:t>
            </a:r>
            <a:endParaRPr/>
          </a:p>
          <a:p>
            <a:pPr indent="0" lvl="0" marL="0" rtl="0" algn="l">
              <a:spcBef>
                <a:spcPts val="0"/>
              </a:spcBef>
              <a:spcAft>
                <a:spcPts val="0"/>
              </a:spcAft>
              <a:buNone/>
            </a:pPr>
            <a:r>
              <a:t/>
            </a:r>
            <a:endParaRPr/>
          </a:p>
        </p:txBody>
      </p:sp>
      <p:sp>
        <p:nvSpPr>
          <p:cNvPr id="92" name="Google Shape;9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Before Dr. Ruchira dives into the results from Bangladesh, I wanted to give you a view of the components of Tipping Point. We did traditional girls, boys, mothers and fathers groups, but for Arm 1 - the social norms heavy component - we added everything you see in orange, so girl-led activism for norms shifting and community-facing norms shifting events as </a:t>
            </a:r>
            <a:r>
              <a:rPr lang="en-US"/>
              <a:t>well</a:t>
            </a:r>
            <a:r>
              <a:rPr lang="en-US"/>
              <a:t> as targeting stakeholders with quarterly dialogues. COVID cut our implementation short to anywhere between 15 and 18 months, depending on the location.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Over to you, Dr Ruchira! </a:t>
            </a:r>
            <a:endParaRPr/>
          </a:p>
        </p:txBody>
      </p:sp>
      <p:sp>
        <p:nvSpPr>
          <p:cNvPr id="110" name="Google Shape;11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talk about some results. </a:t>
            </a:r>
            <a:endParaRPr/>
          </a:p>
          <a:p>
            <a:pPr indent="0" lvl="0" marL="0" rtl="0" algn="l">
              <a:spcBef>
                <a:spcPts val="0"/>
              </a:spcBef>
              <a:spcAft>
                <a:spcPts val="0"/>
              </a:spcAft>
              <a:buNone/>
            </a:pPr>
            <a:r>
              <a:rPr lang="en-US"/>
              <a:t>Quickly on the Baseline to set the stage in Nepal: </a:t>
            </a:r>
            <a:endParaRPr/>
          </a:p>
          <a:p>
            <a:pPr indent="-342900" lvl="0" marL="342900" marR="0" rtl="0" algn="l">
              <a:spcBef>
                <a:spcPts val="0"/>
              </a:spcBef>
              <a:spcAft>
                <a:spcPts val="0"/>
              </a:spcAft>
              <a:buClr>
                <a:schemeClr val="dk1"/>
              </a:buClr>
              <a:buSzPts val="1200"/>
              <a:buFont typeface="Noto Sans Symbols"/>
              <a:buChar char="∙"/>
            </a:pPr>
            <a:r>
              <a:rPr lang="en-US" sz="1200">
                <a:latin typeface="Calibri"/>
                <a:ea typeface="Calibri"/>
                <a:cs typeface="Calibri"/>
                <a:sym typeface="Calibri"/>
              </a:rPr>
              <a:t>School-going girls had more agency to reject marriage proposals than out-of-school girls. Not super surprising. </a:t>
            </a:r>
            <a:endParaRPr/>
          </a:p>
          <a:p>
            <a:pPr indent="-342900" lvl="0" marL="342900" marR="0" rtl="0" algn="l">
              <a:spcBef>
                <a:spcPts val="0"/>
              </a:spcBef>
              <a:spcAft>
                <a:spcPts val="0"/>
              </a:spcAft>
              <a:buClr>
                <a:schemeClr val="dk1"/>
              </a:buClr>
              <a:buSzPts val="1200"/>
              <a:buFont typeface="Noto Sans Symbols"/>
              <a:buChar char="∙"/>
            </a:pPr>
            <a:r>
              <a:rPr lang="en-US" sz="1200">
                <a:latin typeface="Calibri"/>
                <a:ea typeface="Calibri"/>
                <a:cs typeface="Calibri"/>
                <a:sym typeface="Calibri"/>
              </a:rPr>
              <a:t>However, even girls in school were at risk of being married early  if perceived to be disobedient, for example by roaming or interacting with boys. This reflects one of the biggest findings across countries from our baseline – education can only protect you to a certain point. As soon as sexuality is involved or honor is threatened, marriage becomes a very real and immediate consequence. </a:t>
            </a:r>
            <a:endParaRPr/>
          </a:p>
          <a:p>
            <a:pPr indent="-342900" lvl="0" marL="342900" marR="0" rtl="0" algn="l">
              <a:spcBef>
                <a:spcPts val="0"/>
              </a:spcBef>
              <a:spcAft>
                <a:spcPts val="0"/>
              </a:spcAft>
              <a:buClr>
                <a:schemeClr val="dk1"/>
              </a:buClr>
              <a:buSzPts val="1800"/>
              <a:buFont typeface="Noto Sans Symbols"/>
              <a:buChar char="∙"/>
            </a:pPr>
            <a:r>
              <a:rPr lang="en-US" sz="1800">
                <a:latin typeface="Calibri"/>
                <a:ea typeface="Calibri"/>
                <a:cs typeface="Calibri"/>
                <a:sym typeface="Calibri"/>
              </a:rPr>
              <a:t>Group membership and leadership competence among girls were significantly lower than among boys, and group leadership was very low among adolescents generally.</a:t>
            </a:r>
            <a:endParaRPr/>
          </a:p>
          <a:p>
            <a:pPr indent="-342900" lvl="0" marL="342900" marR="0" rtl="0" algn="l">
              <a:spcBef>
                <a:spcPts val="0"/>
              </a:spcBef>
              <a:spcAft>
                <a:spcPts val="0"/>
              </a:spcAft>
              <a:buClr>
                <a:schemeClr val="dk1"/>
              </a:buClr>
              <a:buSzPts val="1800"/>
              <a:buFont typeface="Noto Sans Symbols"/>
              <a:buChar char="∙"/>
            </a:pPr>
            <a:r>
              <a:rPr lang="en-US" sz="1800">
                <a:latin typeface="Calibri"/>
                <a:ea typeface="Calibri"/>
                <a:cs typeface="Calibri"/>
                <a:sym typeface="Calibri"/>
              </a:rPr>
              <a:t>Collective action among adolescents was in a nascent stage, but there are key stakeholders who were committed to supporting such activity </a:t>
            </a:r>
            <a:endParaRPr/>
          </a:p>
          <a:p>
            <a:pPr indent="0" lvl="0" marL="0" rtl="0" algn="l">
              <a:spcBef>
                <a:spcPts val="0"/>
              </a:spcBef>
              <a:spcAft>
                <a:spcPts val="0"/>
              </a:spcAft>
              <a:buNone/>
            </a:pPr>
            <a:r>
              <a:rPr lang="en-US"/>
              <a:t>Note that we’re reporting results for boys and girls in Nepal as child marriage among is much more pronounced in this setting.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Now for the Endline</a:t>
            </a:r>
            <a:r>
              <a:rPr lang="en-US"/>
              <a:t> </a:t>
            </a:r>
            <a:endParaRPr/>
          </a:p>
          <a:p>
            <a:pPr indent="0" lvl="0" marL="0" rtl="0" algn="l">
              <a:spcBef>
                <a:spcPts val="0"/>
              </a:spcBef>
              <a:spcAft>
                <a:spcPts val="0"/>
              </a:spcAft>
              <a:buNone/>
            </a:pPr>
            <a:r>
              <a:rPr lang="en-US"/>
              <a:t>I’ve highlighted a central finding on the right, but specifically: </a:t>
            </a:r>
            <a:r>
              <a:rPr lang="en-US" sz="1200">
                <a:latin typeface="Calibri"/>
                <a:ea typeface="Calibri"/>
                <a:cs typeface="Calibri"/>
                <a:sym typeface="Calibri"/>
              </a:rPr>
              <a:t>Marriage essentially stopped during COVID – according to our research partners, Marriage was a rare outcome for adolescent girls and boys in the overall sample (&lt;4%).</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For Intrinsic agency = </a:t>
            </a:r>
            <a:r>
              <a:rPr lang="en-US" sz="1800">
                <a:latin typeface="Calibri"/>
                <a:ea typeface="Calibri"/>
                <a:cs typeface="Calibri"/>
                <a:sym typeface="Calibri"/>
              </a:rPr>
              <a:t>The increases we saw included sexual and reproductive health (SRH) knowledge, SRH attitudes, attitudes about gender roles, and self-efficacy</a:t>
            </a:r>
            <a:r>
              <a:rPr lang="en-US"/>
              <a:t> </a:t>
            </a:r>
            <a:endParaRPr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TPP participants also reported equality of boys and girls labor in support of the household by parents and adolescents</a:t>
            </a:r>
            <a:r>
              <a:rPr lang="en-US" sz="1800"/>
              <a:t> </a:t>
            </a:r>
            <a:endParaRPr/>
          </a:p>
          <a:p>
            <a:pPr indent="0" lvl="0" marL="0" rtl="0" algn="l">
              <a:spcBef>
                <a:spcPts val="0"/>
              </a:spcBef>
              <a:spcAft>
                <a:spcPts val="0"/>
              </a:spcAft>
              <a:buNone/>
            </a:pPr>
            <a:r>
              <a:t/>
            </a:r>
            <a:endParaRPr sz="1800">
              <a:solidFill>
                <a:srgbClr val="000000"/>
              </a:solidFill>
              <a:latin typeface="Calibri"/>
              <a:ea typeface="Calibri"/>
              <a:cs typeface="Calibri"/>
              <a:sym typeface="Calibri"/>
            </a:endParaRPr>
          </a:p>
          <a:p>
            <a:pPr indent="0" lvl="0" marL="0" rtl="0" algn="l">
              <a:spcBef>
                <a:spcPts val="0"/>
              </a:spcBef>
              <a:spcAft>
                <a:spcPts val="0"/>
              </a:spcAft>
              <a:buNone/>
            </a:pPr>
            <a:r>
              <a:rPr lang="en-US" sz="1800">
                <a:solidFill>
                  <a:srgbClr val="000000"/>
                </a:solidFill>
                <a:latin typeface="Calibri"/>
                <a:ea typeface="Calibri"/>
                <a:cs typeface="Calibri"/>
                <a:sym typeface="Calibri"/>
              </a:rPr>
              <a:t>For Instrumental agency = Girls experienced significant increases from baseline to follow-up in their mobility and freedom of movement, communication and negotiation with parents, and participation in decision-making, but their leadership competence and participation in financial activities did not change over the period. </a:t>
            </a:r>
            <a:endParaRPr sz="1200">
              <a:solidFill>
                <a:srgbClr val="000000"/>
              </a:solidFill>
              <a:latin typeface="Calibri"/>
              <a:ea typeface="Calibri"/>
              <a:cs typeface="Calibri"/>
              <a:sym typeface="Calibri"/>
            </a:endParaRPr>
          </a:p>
          <a:p>
            <a:pPr indent="0" lvl="0" marL="0" rtl="0" algn="l">
              <a:spcBef>
                <a:spcPts val="0"/>
              </a:spcBef>
              <a:spcAft>
                <a:spcPts val="0"/>
              </a:spcAft>
              <a:buNone/>
            </a:pPr>
            <a:r>
              <a:rPr lang="en-US" sz="1800">
                <a:solidFill>
                  <a:srgbClr val="000000"/>
                </a:solidFill>
                <a:latin typeface="Calibri"/>
                <a:ea typeface="Calibri"/>
                <a:cs typeface="Calibri"/>
                <a:sym typeface="Calibri"/>
              </a:rPr>
              <a:t>Adolescent boys experienced significant increases in their leadership competence, communication and negotiation with parents, and participation in decision-making</a:t>
            </a:r>
            <a:r>
              <a:rPr lang="en-US"/>
              <a:t> </a:t>
            </a:r>
            <a:endParaRPr/>
          </a:p>
          <a:p>
            <a:pPr indent="0" lvl="0" marL="0" rtl="0" algn="l">
              <a:spcBef>
                <a:spcPts val="0"/>
              </a:spcBef>
              <a:spcAft>
                <a:spcPts val="0"/>
              </a:spcAft>
              <a:buNone/>
            </a:pPr>
            <a:r>
              <a:rPr b="1" lang="en-US"/>
              <a:t>Really interesting that but even with COVID lockdowns, we saw girls’ mobility increase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for collective agency = </a:t>
            </a:r>
            <a:r>
              <a:rPr lang="en-US" sz="1800">
                <a:solidFill>
                  <a:srgbClr val="000000"/>
                </a:solidFill>
                <a:latin typeface="Calibri"/>
                <a:ea typeface="Calibri"/>
                <a:cs typeface="Calibri"/>
                <a:sym typeface="Calibri"/>
              </a:rPr>
              <a:t>Reported gender norms among peer networks also did </a:t>
            </a:r>
            <a:r>
              <a:rPr b="1" lang="en-US" sz="1800">
                <a:solidFill>
                  <a:srgbClr val="000000"/>
                </a:solidFill>
                <a:latin typeface="Calibri"/>
                <a:ea typeface="Calibri"/>
                <a:cs typeface="Calibri"/>
                <a:sym typeface="Calibri"/>
              </a:rPr>
              <a:t>not</a:t>
            </a:r>
            <a:r>
              <a:rPr lang="en-US" sz="1800">
                <a:solidFill>
                  <a:srgbClr val="000000"/>
                </a:solidFill>
                <a:latin typeface="Calibri"/>
                <a:ea typeface="Calibri"/>
                <a:cs typeface="Calibri"/>
                <a:sym typeface="Calibri"/>
              </a:rPr>
              <a:t> change among girls, but their perceptions of discrimination in the family increased, perhaps in part due to greater awareness of these issues. Among boys, levels of cohesion, solidarity, and mobilizations skills and participation in events also increased</a:t>
            </a:r>
            <a:r>
              <a:rPr lang="en-US"/>
              <a:t> </a:t>
            </a:r>
            <a:endParaRPr/>
          </a:p>
          <a:p>
            <a:pPr indent="0" lvl="0" marL="0" rtl="0" algn="l">
              <a:spcBef>
                <a:spcPts val="0"/>
              </a:spcBef>
              <a:spcAft>
                <a:spcPts val="0"/>
              </a:spcAft>
              <a:buNone/>
            </a:pPr>
            <a:r>
              <a:rPr b="1" lang="en-US"/>
              <a:t>We’d really like to dig on this as it’s a really important finding </a:t>
            </a:r>
            <a:r>
              <a:rPr b="0" lang="en-US"/>
              <a:t>- we spent so much effort on girls’ connections to each other and their ability to mobilize their allies against child marriage. COVID obviously threw a wrench in the Learning Communities on the Move model for girl-led activism, but there’s lots of budding work and questions around girls’ agency, and collective agency, and what’s needed for diffusion of norms change </a:t>
            </a:r>
            <a:endParaRPr b="0"/>
          </a:p>
        </p:txBody>
      </p:sp>
      <p:sp>
        <p:nvSpPr>
          <p:cNvPr id="188" name="Google Shape;18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1ffa6da221_8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1ffa6da221_8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en-US" sz="1100">
                <a:latin typeface="Arial"/>
                <a:ea typeface="Arial"/>
                <a:cs typeface="Arial"/>
                <a:sym typeface="Arial"/>
              </a:rPr>
              <a:t>The results from Bangladesh lends support to the hypothesis that an emphasis on norms shifting does reduce the risk of child marriage. On this slide, we show the impact of TP among girls who attended the highest number of sessions, as opposed to those who did not attend any. As you see, although CM reduction in the ‘light’ social arm did not achieve statistical significance, the social norm ‘heavy’ arm, which is TPP+, reduced the hazards of CM by 63%.  </a:t>
            </a:r>
            <a:endParaRPr sz="1100"/>
          </a:p>
          <a:p>
            <a:pPr indent="0" lvl="0" marL="0" rtl="0" algn="l">
              <a:spcBef>
                <a:spcPts val="0"/>
              </a:spcBef>
              <a:spcAft>
                <a:spcPts val="0"/>
              </a:spcAft>
              <a:buNone/>
            </a:pPr>
            <a:r>
              <a:t/>
            </a:r>
            <a:endParaRPr/>
          </a:p>
        </p:txBody>
      </p:sp>
      <p:sp>
        <p:nvSpPr>
          <p:cNvPr id="210" name="Google Shape;210;g21ffa6da221_8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1ffa6da221_1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1ffa6da221_1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en-US" sz="1100">
                <a:latin typeface="Arial"/>
                <a:ea typeface="Arial"/>
                <a:cs typeface="Arial"/>
                <a:sym typeface="Arial"/>
              </a:rPr>
              <a:t>In line with this are the findings that TPP+ strengthened the known protective factors against child marriage among the girls attending the highest number of sessions. Thus, for instance, at endline they achieved lower endorsement of control over girls and girl-beating and more positive attitudes regarding gender roles. Their mobility increased and they gained greater confidence in negotiation. </a:t>
            </a:r>
            <a:endParaRPr sz="1100"/>
          </a:p>
          <a:p>
            <a:pPr indent="0" lvl="0" marL="0" rtl="0" algn="l">
              <a:spcBef>
                <a:spcPts val="0"/>
              </a:spcBef>
              <a:spcAft>
                <a:spcPts val="0"/>
              </a:spcAft>
              <a:buClr>
                <a:schemeClr val="dk1"/>
              </a:buClr>
              <a:buSzPts val="18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800"/>
              <a:buFont typeface="Arial"/>
              <a:buNone/>
            </a:pPr>
            <a:r>
              <a:rPr lang="en-US" sz="1100">
                <a:latin typeface="Arial"/>
                <a:ea typeface="Arial"/>
                <a:cs typeface="Arial"/>
                <a:sym typeface="Arial"/>
              </a:rPr>
              <a:t>Summarizing the findings, I’d say that TPP+ or the social norm heavy intervention was be able to reduce the hazards of child marriage by 63% despite implementation challenges due to COVID. This leaves us to ponder whether an optimal implementation of the program could achieve an effect at a lower threshold level than 36 sessions. </a:t>
            </a:r>
            <a:endParaRPr sz="1100"/>
          </a:p>
          <a:p>
            <a:pPr indent="0" lvl="0" marL="0" rtl="0" algn="l">
              <a:spcBef>
                <a:spcPts val="0"/>
              </a:spcBef>
              <a:spcAft>
                <a:spcPts val="0"/>
              </a:spcAft>
              <a:buClr>
                <a:schemeClr val="dk1"/>
              </a:buClr>
              <a:buSzPts val="18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800"/>
              <a:buFont typeface="Arial"/>
              <a:buNone/>
            </a:pPr>
            <a:r>
              <a:rPr lang="en-US" sz="1100">
                <a:latin typeface="Arial"/>
                <a:ea typeface="Arial"/>
                <a:cs typeface="Arial"/>
                <a:sym typeface="Arial"/>
              </a:rPr>
              <a:t>If we compare the TPP+ effect size with those reported in the recent review of effective interventions to reduce CM worldwide, the TPP+ or social norms heavy arm’s effect far exceeds any other intervention effects worldwide. There is a single intervention that achieved a 90% reduction in CM but that was only among very young girls aged 10-14 years, an age group we know is easier to reduce very early CM compared to CM among older adolescents.</a:t>
            </a:r>
            <a:endParaRPr/>
          </a:p>
        </p:txBody>
      </p:sp>
      <p:sp>
        <p:nvSpPr>
          <p:cNvPr id="222" name="Google Shape;222;g21ffa6da221_1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Char char="-"/>
            </a:pPr>
            <a:r>
              <a:rPr b="1" lang="en-US" sz="1200">
                <a:solidFill>
                  <a:schemeClr val="dk1"/>
                </a:solidFill>
                <a:latin typeface="Arial"/>
                <a:ea typeface="Arial"/>
                <a:cs typeface="Arial"/>
                <a:sym typeface="Arial"/>
              </a:rPr>
              <a:t>Time : 1 minute </a:t>
            </a:r>
            <a:endParaRPr>
              <a:latin typeface="Arial"/>
              <a:ea typeface="Arial"/>
              <a:cs typeface="Arial"/>
              <a:sym typeface="Arial"/>
            </a:endParaRPr>
          </a:p>
          <a:p>
            <a:pPr indent="-171450" lvl="0" marL="171450" rtl="0" algn="l">
              <a:spcBef>
                <a:spcPts val="0"/>
              </a:spcBef>
              <a:spcAft>
                <a:spcPts val="0"/>
              </a:spcAft>
              <a:buClr>
                <a:schemeClr val="dk1"/>
              </a:buClr>
              <a:buSzPts val="1200"/>
              <a:buChar char="-"/>
            </a:pPr>
            <a:r>
              <a:rPr lang="en-US" sz="1200">
                <a:solidFill>
                  <a:schemeClr val="dk1"/>
                </a:solidFill>
                <a:latin typeface="Arial"/>
                <a:ea typeface="Arial"/>
                <a:cs typeface="Arial"/>
                <a:sym typeface="Arial"/>
              </a:rPr>
              <a:t>As you can see from the findings today, girls’ individual agency is rapidly expanding – but these individual and even household-level changes are not enough to address the root causes of child marriage and thus sustainably end the practice. We know concerted norms shifting interventions move the needle on reducing the risk of marriage. </a:t>
            </a:r>
            <a:endParaRPr>
              <a:latin typeface="Arial"/>
              <a:ea typeface="Arial"/>
              <a:cs typeface="Arial"/>
              <a:sym typeface="Arial"/>
            </a:endParaRPr>
          </a:p>
          <a:p>
            <a:pPr indent="-127000" lvl="0" marL="171450" rtl="0" algn="l">
              <a:spcBef>
                <a:spcPts val="0"/>
              </a:spcBef>
              <a:spcAft>
                <a:spcPts val="0"/>
              </a:spcAft>
              <a:buClr>
                <a:schemeClr val="dk1"/>
              </a:buClr>
              <a:buSzPts val="1100"/>
              <a:buFont typeface="Arial"/>
              <a:buChar char="-"/>
            </a:pPr>
            <a:r>
              <a:rPr i="1" lang="en-US" sz="1100">
                <a:latin typeface="Arial"/>
                <a:ea typeface="Arial"/>
                <a:cs typeface="Arial"/>
                <a:sym typeface="Arial"/>
              </a:rPr>
              <a:t>Girls and mothers i</a:t>
            </a:r>
            <a:r>
              <a:rPr i="1" lang="en-US" sz="1100">
                <a:latin typeface="Arial"/>
                <a:ea typeface="Arial"/>
                <a:cs typeface="Arial"/>
                <a:sym typeface="Arial"/>
              </a:rPr>
              <a:t>n Bangladesh </a:t>
            </a:r>
            <a:r>
              <a:rPr i="1" lang="en-US" sz="1100">
                <a:latin typeface="Arial"/>
                <a:ea typeface="Arial"/>
                <a:cs typeface="Arial"/>
                <a:sym typeface="Arial"/>
              </a:rPr>
              <a:t>pointed out that unity among all villagers is the most important factor in preventing child marriage. According to them, the ground is not yet ready for the girls to bring about this unity all by themselves </a:t>
            </a:r>
            <a:endParaRPr i="1" sz="1100">
              <a:solidFill>
                <a:schemeClr val="dk1"/>
              </a:solidFill>
              <a:latin typeface="Arial"/>
              <a:ea typeface="Arial"/>
              <a:cs typeface="Arial"/>
              <a:sym typeface="Arial"/>
            </a:endParaRPr>
          </a:p>
          <a:p>
            <a:pPr indent="-95250" lvl="0" marL="171450" rtl="0" algn="l">
              <a:spcBef>
                <a:spcPts val="0"/>
              </a:spcBef>
              <a:spcAft>
                <a:spcPts val="0"/>
              </a:spcAft>
              <a:buClr>
                <a:schemeClr val="dk1"/>
              </a:buClr>
              <a:buSzPts val="1200"/>
              <a:buFont typeface="Calibri"/>
              <a:buNone/>
            </a:pPr>
            <a:r>
              <a:t/>
            </a:r>
            <a:endParaRPr sz="1100">
              <a:solidFill>
                <a:schemeClr val="dk1"/>
              </a:solidFill>
              <a:latin typeface="Arial"/>
              <a:ea typeface="Arial"/>
              <a:cs typeface="Arial"/>
              <a:sym typeface="Arial"/>
            </a:endParaRPr>
          </a:p>
          <a:p>
            <a:pPr indent="-165100" lvl="0" marL="171450" rtl="0" algn="l">
              <a:spcBef>
                <a:spcPts val="0"/>
              </a:spcBef>
              <a:spcAft>
                <a:spcPts val="0"/>
              </a:spcAft>
              <a:buClr>
                <a:schemeClr val="dk1"/>
              </a:buClr>
              <a:buSzPts val="1100"/>
              <a:buChar char="-"/>
            </a:pPr>
            <a:r>
              <a:rPr lang="en-US" sz="1100">
                <a:solidFill>
                  <a:schemeClr val="dk1"/>
                </a:solidFill>
                <a:latin typeface="Arial"/>
                <a:ea typeface="Arial"/>
                <a:cs typeface="Arial"/>
                <a:sym typeface="Arial"/>
              </a:rPr>
              <a:t>So these agency-, household-level and norms-shifts can become mutually supportive but they also require allyship for sustainable change: it is important to build the capacity of people around the girl to come alongside her as an ally instead of a protector, so we found a lot of value</a:t>
            </a:r>
            <a:r>
              <a:rPr lang="en-US" sz="1100">
                <a:latin typeface="Arial"/>
                <a:ea typeface="Arial"/>
                <a:cs typeface="Arial"/>
                <a:sym typeface="Arial"/>
              </a:rPr>
              <a:t> in our structured allyship approach where </a:t>
            </a:r>
            <a:r>
              <a:rPr lang="en-US" sz="1100">
                <a:solidFill>
                  <a:schemeClr val="dk1"/>
                </a:solidFill>
                <a:latin typeface="Arial"/>
                <a:ea typeface="Arial"/>
                <a:cs typeface="Arial"/>
                <a:sym typeface="Arial"/>
              </a:rPr>
              <a:t>members of Boys’, mothers’ and fathers’ groups were offered the opportunity to challenge inequitable gender norms and stand by the girls in their activism.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sz="1100">
              <a:solidFill>
                <a:schemeClr val="dk1"/>
              </a:solidFill>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p:txBody>
      </p:sp>
      <p:sp>
        <p:nvSpPr>
          <p:cNvPr id="232" name="Google Shape;23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I’m so glad Jose Roberto mentioned redistribution of power and the gender binary in teh opening, because Tipping Point’s formative research, our Theory of Change, our baseline and endline studies, and the CEFM and Sexuality Conceptual Framework that you see here all make a really clear link between the norms controlling adolescent sexuality and child marriage. They all also make the case for how gender transformative approaches are needed to address norms and sustainably end the practice. The Conceptual Framework has SO much in it, but one thing i’d pull out from the recommendations for donors is their investment in girl-led and feminist movements and organisations, because these groups are intrinsically poised to take on this work with a more transformative lens EVEN IF they might have a learning curve in applying gender transformative approaches.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8" name="Google Shape;24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21ffa6da221_4_4"/>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15" name="Google Shape;15;g21ffa6da221_4_4"/>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6" name="Google Shape;16;g21ffa6da221_4_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g21ffa6da221_4_39"/>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50" name="Google Shape;50;g21ffa6da221_4_39"/>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rtl="0" algn="ctr">
              <a:spcBef>
                <a:spcPts val="0"/>
              </a:spcBef>
              <a:spcAft>
                <a:spcPts val="0"/>
              </a:spcAft>
              <a:buSzPts val="2400"/>
              <a:buChar char="●"/>
              <a:defRPr/>
            </a:lvl1pPr>
            <a:lvl2pPr indent="-349250" lvl="1" marL="914400" rtl="0" algn="ctr">
              <a:spcBef>
                <a:spcPts val="0"/>
              </a:spcBef>
              <a:spcAft>
                <a:spcPts val="0"/>
              </a:spcAft>
              <a:buSzPts val="1900"/>
              <a:buChar char="○"/>
              <a:defRPr/>
            </a:lvl2pPr>
            <a:lvl3pPr indent="-349250" lvl="2" marL="1371600" rtl="0" algn="ctr">
              <a:spcBef>
                <a:spcPts val="0"/>
              </a:spcBef>
              <a:spcAft>
                <a:spcPts val="0"/>
              </a:spcAft>
              <a:buSzPts val="1900"/>
              <a:buChar char="■"/>
              <a:defRPr/>
            </a:lvl3pPr>
            <a:lvl4pPr indent="-349250" lvl="3" marL="1828800" rtl="0" algn="ctr">
              <a:spcBef>
                <a:spcPts val="0"/>
              </a:spcBef>
              <a:spcAft>
                <a:spcPts val="0"/>
              </a:spcAft>
              <a:buSzPts val="1900"/>
              <a:buChar char="●"/>
              <a:defRPr/>
            </a:lvl4pPr>
            <a:lvl5pPr indent="-349250" lvl="4" marL="2286000" rtl="0" algn="ctr">
              <a:spcBef>
                <a:spcPts val="0"/>
              </a:spcBef>
              <a:spcAft>
                <a:spcPts val="0"/>
              </a:spcAft>
              <a:buSzPts val="1900"/>
              <a:buChar char="○"/>
              <a:defRPr/>
            </a:lvl5pPr>
            <a:lvl6pPr indent="-349250" lvl="5" marL="2743200" rtl="0" algn="ctr">
              <a:spcBef>
                <a:spcPts val="0"/>
              </a:spcBef>
              <a:spcAft>
                <a:spcPts val="0"/>
              </a:spcAft>
              <a:buSzPts val="1900"/>
              <a:buChar char="■"/>
              <a:defRPr/>
            </a:lvl6pPr>
            <a:lvl7pPr indent="-349250" lvl="6" marL="3200400" rtl="0" algn="ctr">
              <a:spcBef>
                <a:spcPts val="0"/>
              </a:spcBef>
              <a:spcAft>
                <a:spcPts val="0"/>
              </a:spcAft>
              <a:buSzPts val="1900"/>
              <a:buChar char="●"/>
              <a:defRPr/>
            </a:lvl7pPr>
            <a:lvl8pPr indent="-349250" lvl="7" marL="3657600" rtl="0" algn="ctr">
              <a:spcBef>
                <a:spcPts val="0"/>
              </a:spcBef>
              <a:spcAft>
                <a:spcPts val="0"/>
              </a:spcAft>
              <a:buSzPts val="1900"/>
              <a:buChar char="○"/>
              <a:defRPr/>
            </a:lvl8pPr>
            <a:lvl9pPr indent="-349250" lvl="8" marL="4114800" rtl="0" algn="ctr">
              <a:spcBef>
                <a:spcPts val="0"/>
              </a:spcBef>
              <a:spcAft>
                <a:spcPts val="0"/>
              </a:spcAft>
              <a:buSzPts val="1900"/>
              <a:buChar char="■"/>
              <a:defRPr/>
            </a:lvl9pPr>
          </a:lstStyle>
          <a:p/>
        </p:txBody>
      </p:sp>
      <p:sp>
        <p:nvSpPr>
          <p:cNvPr id="51" name="Google Shape;51;g21ffa6da221_4_3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g21ffa6da221_4_4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g21ffa6da221_4_45"/>
          <p:cNvSpPr txBox="1"/>
          <p:nvPr>
            <p:ph type="title"/>
          </p:nvPr>
        </p:nvSpPr>
        <p:spPr>
          <a:xfrm>
            <a:off x="838200" y="1180547"/>
            <a:ext cx="10515600" cy="1185300"/>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0"/>
              </a:spcBef>
              <a:spcAft>
                <a:spcPts val="0"/>
              </a:spcAft>
              <a:buClr>
                <a:schemeClr val="lt1"/>
              </a:buClr>
              <a:buSzPts val="4800"/>
              <a:buFont typeface="Fira Sans Medium"/>
              <a:buNone/>
              <a:defRPr b="0" i="0" sz="4800" u="none" cap="none" strike="noStrike">
                <a:solidFill>
                  <a:schemeClr val="lt1"/>
                </a:solidFill>
                <a:latin typeface="Fira Sans Medium"/>
                <a:ea typeface="Fira Sans Medium"/>
                <a:cs typeface="Fira Sans Medium"/>
                <a:sym typeface="Fira Sans Medium"/>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p:txBody>
      </p:sp>
      <p:sp>
        <p:nvSpPr>
          <p:cNvPr id="56" name="Google Shape;56;g21ffa6da221_4_45"/>
          <p:cNvSpPr txBox="1"/>
          <p:nvPr>
            <p:ph idx="1" type="body"/>
          </p:nvPr>
        </p:nvSpPr>
        <p:spPr>
          <a:xfrm>
            <a:off x="2471738" y="5683311"/>
            <a:ext cx="7518300" cy="693600"/>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2800"/>
              <a:buFont typeface="Arial"/>
              <a:buNone/>
              <a:defRPr b="0" i="0" sz="2800" u="none" cap="none" strike="noStrike">
                <a:solidFill>
                  <a:schemeClr val="lt1"/>
                </a:solidFill>
                <a:latin typeface="Fira Sans"/>
                <a:ea typeface="Fira Sans"/>
                <a:cs typeface="Fira Sans"/>
                <a:sym typeface="Fira Sans"/>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Fira Sans"/>
                <a:ea typeface="Fira Sans"/>
                <a:cs typeface="Fira Sans"/>
                <a:sym typeface="Fira Sans"/>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Fira Sans"/>
                <a:ea typeface="Fira Sans"/>
                <a:cs typeface="Fira Sans"/>
                <a:sym typeface="Fira Sans"/>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Fira Sans"/>
                <a:ea typeface="Fira Sans"/>
                <a:cs typeface="Fira Sans"/>
                <a:sym typeface="Fira Sans"/>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Fira Sans"/>
                <a:ea typeface="Fira Sans"/>
                <a:cs typeface="Fira Sans"/>
                <a:sym typeface="Fira Sans"/>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57" name="Google Shape;57;g21ffa6da221_4_45"/>
          <p:cNvPicPr preferRelativeResize="0"/>
          <p:nvPr/>
        </p:nvPicPr>
        <p:blipFill rotWithShape="1">
          <a:blip r:embed="rId3">
            <a:alphaModFix/>
          </a:blip>
          <a:srcRect b="0" l="0" r="0" t="0"/>
          <a:stretch/>
        </p:blipFill>
        <p:spPr>
          <a:xfrm>
            <a:off x="1201820" y="4131496"/>
            <a:ext cx="9788359" cy="240241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58" name="Shape 58"/>
        <p:cNvGrpSpPr/>
        <p:nvPr/>
      </p:nvGrpSpPr>
      <p:grpSpPr>
        <a:xfrm>
          <a:off x="0" y="0"/>
          <a:ext cx="0" cy="0"/>
          <a:chOff x="0" y="0"/>
          <a:chExt cx="0" cy="0"/>
        </a:xfrm>
      </p:grpSpPr>
      <p:pic>
        <p:nvPicPr>
          <p:cNvPr id="59" name="Google Shape;59;g21ffa6da221_4_49"/>
          <p:cNvPicPr preferRelativeResize="0"/>
          <p:nvPr/>
        </p:nvPicPr>
        <p:blipFill rotWithShape="1">
          <a:blip r:embed="rId2">
            <a:alphaModFix/>
          </a:blip>
          <a:srcRect b="0" l="0" r="0" t="0"/>
          <a:stretch/>
        </p:blipFill>
        <p:spPr>
          <a:xfrm>
            <a:off x="8297519" y="5878287"/>
            <a:ext cx="3291101" cy="60568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60" name="Shape 60"/>
        <p:cNvGrpSpPr/>
        <p:nvPr/>
      </p:nvGrpSpPr>
      <p:grpSpPr>
        <a:xfrm>
          <a:off x="0" y="0"/>
          <a:ext cx="0" cy="0"/>
          <a:chOff x="0" y="0"/>
          <a:chExt cx="0" cy="0"/>
        </a:xfrm>
      </p:grpSpPr>
      <p:sp>
        <p:nvSpPr>
          <p:cNvPr id="61" name="Google Shape;61;g21ffa6da221_4_51"/>
          <p:cNvSpPr/>
          <p:nvPr/>
        </p:nvSpPr>
        <p:spPr>
          <a:xfrm>
            <a:off x="1" y="-60033"/>
            <a:ext cx="12195084" cy="766507"/>
          </a:xfrm>
          <a:custGeom>
            <a:rect b="b" l="l" r="r" t="t"/>
            <a:pathLst>
              <a:path extrusionOk="0" h="1131376" w="12637393">
                <a:moveTo>
                  <a:pt x="6274" y="15498"/>
                </a:moveTo>
                <a:cubicBezTo>
                  <a:pt x="6274" y="340962"/>
                  <a:pt x="4679" y="632726"/>
                  <a:pt x="0" y="1063489"/>
                </a:cubicBezTo>
                <a:cubicBezTo>
                  <a:pt x="765859" y="949340"/>
                  <a:pt x="4809076" y="681925"/>
                  <a:pt x="7210477" y="526942"/>
                </a:cubicBezTo>
                <a:lnTo>
                  <a:pt x="12637393" y="1131376"/>
                </a:lnTo>
                <a:lnTo>
                  <a:pt x="12637393" y="0"/>
                </a:lnTo>
                <a:lnTo>
                  <a:pt x="6274" y="1549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62" name="Google Shape;62;g21ffa6da221_4_51"/>
          <p:cNvPicPr preferRelativeResize="0"/>
          <p:nvPr/>
        </p:nvPicPr>
        <p:blipFill rotWithShape="1">
          <a:blip r:embed="rId2">
            <a:alphaModFix/>
          </a:blip>
          <a:srcRect b="85109" l="0" r="0" t="0"/>
          <a:stretch/>
        </p:blipFill>
        <p:spPr>
          <a:xfrm>
            <a:off x="225591" y="73895"/>
            <a:ext cx="2965307" cy="469029"/>
          </a:xfrm>
          <a:prstGeom prst="rect">
            <a:avLst/>
          </a:prstGeom>
          <a:noFill/>
          <a:ln>
            <a:noFill/>
          </a:ln>
        </p:spPr>
      </p:pic>
      <p:sp>
        <p:nvSpPr>
          <p:cNvPr id="63" name="Google Shape;63;g21ffa6da221_4_51"/>
          <p:cNvSpPr txBox="1"/>
          <p:nvPr>
            <p:ph idx="11" type="ftr"/>
          </p:nvPr>
        </p:nvSpPr>
        <p:spPr>
          <a:xfrm>
            <a:off x="9144775" y="73896"/>
            <a:ext cx="28215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4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g21ffa6da221_4_51"/>
          <p:cNvSpPr txBox="1"/>
          <p:nvPr>
            <p:ph type="title"/>
          </p:nvPr>
        </p:nvSpPr>
        <p:spPr>
          <a:xfrm>
            <a:off x="1485900" y="1292411"/>
            <a:ext cx="9229800" cy="765000"/>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0"/>
              </a:spcBef>
              <a:spcAft>
                <a:spcPts val="0"/>
              </a:spcAft>
              <a:buClr>
                <a:schemeClr val="accent2"/>
              </a:buClr>
              <a:buSzPts val="4400"/>
              <a:buFont typeface="Fira Sans"/>
              <a:buNone/>
              <a:defRPr b="1" i="0" sz="4400" u="none" cap="none" strike="noStrike">
                <a:solidFill>
                  <a:schemeClr val="accent2"/>
                </a:solidFill>
                <a:latin typeface="Fira Sans"/>
                <a:ea typeface="Fira Sans"/>
                <a:cs typeface="Fira Sans"/>
                <a:sym typeface="Fira Sans"/>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p:txBody>
      </p:sp>
      <p:sp>
        <p:nvSpPr>
          <p:cNvPr id="65" name="Google Shape;65;g21ffa6da221_4_51"/>
          <p:cNvSpPr txBox="1"/>
          <p:nvPr>
            <p:ph idx="1" type="body"/>
          </p:nvPr>
        </p:nvSpPr>
        <p:spPr>
          <a:xfrm>
            <a:off x="1481137" y="2330594"/>
            <a:ext cx="9229800" cy="476400"/>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1000"/>
              </a:spcBef>
              <a:spcAft>
                <a:spcPts val="0"/>
              </a:spcAft>
              <a:buClr>
                <a:schemeClr val="accent2"/>
              </a:buClr>
              <a:buSzPts val="3200"/>
              <a:buFont typeface="Arial"/>
              <a:buNone/>
              <a:defRPr b="0" i="0" sz="3200" u="none" cap="none" strike="noStrike">
                <a:solidFill>
                  <a:schemeClr val="accent2"/>
                </a:solidFill>
                <a:latin typeface="Fira Sans"/>
                <a:ea typeface="Fira Sans"/>
                <a:cs typeface="Fira Sans"/>
                <a:sym typeface="Fira Sans"/>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6" name="Google Shape;66;g21ffa6da221_4_51"/>
          <p:cNvSpPr txBox="1"/>
          <p:nvPr>
            <p:ph idx="2" type="body"/>
          </p:nvPr>
        </p:nvSpPr>
        <p:spPr>
          <a:xfrm>
            <a:off x="1485900" y="3175042"/>
            <a:ext cx="9351900" cy="3192000"/>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1000"/>
              </a:spcBef>
              <a:spcAft>
                <a:spcPts val="0"/>
              </a:spcAft>
              <a:buClr>
                <a:schemeClr val="dk1"/>
              </a:buClr>
              <a:buSzPts val="2800"/>
              <a:buFont typeface="Arial"/>
              <a:buNone/>
              <a:defRPr b="0" i="0" sz="2800" u="none" cap="none" strike="noStrike">
                <a:solidFill>
                  <a:schemeClr val="dk1"/>
                </a:solidFill>
                <a:latin typeface="Fira Sans"/>
                <a:ea typeface="Fira Sans"/>
                <a:cs typeface="Fira Sans"/>
                <a:sym typeface="Fira Sans"/>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g21ffa6da221_4_8"/>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9" name="Google Shape;19;g21ffa6da221_4_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g21ffa6da221_4_11"/>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2" name="Google Shape;22;g21ffa6da221_4_11"/>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23" name="Google Shape;23;g21ffa6da221_4_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g21ffa6da221_4_15"/>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6" name="Google Shape;26;g21ffa6da221_4_15"/>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7" name="Google Shape;27;g21ffa6da221_4_15"/>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8" name="Google Shape;28;g21ffa6da221_4_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g21ffa6da221_4_20"/>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31" name="Google Shape;31;g21ffa6da221_4_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g21ffa6da221_4_23"/>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34" name="Google Shape;34;g21ffa6da221_4_23"/>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5" name="Google Shape;35;g21ffa6da221_4_2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g21ffa6da221_4_27"/>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38" name="Google Shape;38;g21ffa6da221_4_2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g21ffa6da221_4_30"/>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 name="Google Shape;41;g21ffa6da221_4_30"/>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42" name="Google Shape;42;g21ffa6da221_4_30"/>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3" name="Google Shape;43;g21ffa6da221_4_30"/>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44" name="Google Shape;44;g21ffa6da221_4_3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g21ffa6da221_4_36"/>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rtl="0">
              <a:lnSpc>
                <a:spcPct val="100000"/>
              </a:lnSpc>
              <a:spcBef>
                <a:spcPts val="0"/>
              </a:spcBef>
              <a:spcAft>
                <a:spcPts val="0"/>
              </a:spcAft>
              <a:buSzPts val="2400"/>
              <a:buNone/>
              <a:defRPr/>
            </a:lvl1pPr>
          </a:lstStyle>
          <a:p/>
        </p:txBody>
      </p:sp>
      <p:sp>
        <p:nvSpPr>
          <p:cNvPr id="47" name="Google Shape;47;g21ffa6da221_4_3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21ffa6da221_4_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11" name="Google Shape;11;g21ffa6da221_4_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0"/>
              </a:spcBef>
              <a:spcAft>
                <a:spcPts val="0"/>
              </a:spcAft>
              <a:buClr>
                <a:schemeClr val="dk2"/>
              </a:buClr>
              <a:buSzPts val="1900"/>
              <a:buChar char="○"/>
              <a:defRPr sz="1900">
                <a:solidFill>
                  <a:schemeClr val="dk2"/>
                </a:solidFill>
              </a:defRPr>
            </a:lvl2pPr>
            <a:lvl3pPr indent="-349250" lvl="2" marL="1371600" rtl="0">
              <a:lnSpc>
                <a:spcPct val="115000"/>
              </a:lnSpc>
              <a:spcBef>
                <a:spcPts val="0"/>
              </a:spcBef>
              <a:spcAft>
                <a:spcPts val="0"/>
              </a:spcAft>
              <a:buClr>
                <a:schemeClr val="dk2"/>
              </a:buClr>
              <a:buSzPts val="1900"/>
              <a:buChar char="■"/>
              <a:defRPr sz="1900">
                <a:solidFill>
                  <a:schemeClr val="dk2"/>
                </a:solidFill>
              </a:defRPr>
            </a:lvl3pPr>
            <a:lvl4pPr indent="-349250" lvl="3" marL="1828800" rtl="0">
              <a:lnSpc>
                <a:spcPct val="115000"/>
              </a:lnSpc>
              <a:spcBef>
                <a:spcPts val="0"/>
              </a:spcBef>
              <a:spcAft>
                <a:spcPts val="0"/>
              </a:spcAft>
              <a:buClr>
                <a:schemeClr val="dk2"/>
              </a:buClr>
              <a:buSzPts val="1900"/>
              <a:buChar char="●"/>
              <a:defRPr sz="1900">
                <a:solidFill>
                  <a:schemeClr val="dk2"/>
                </a:solidFill>
              </a:defRPr>
            </a:lvl4pPr>
            <a:lvl5pPr indent="-349250" lvl="4" marL="2286000" rtl="0">
              <a:lnSpc>
                <a:spcPct val="115000"/>
              </a:lnSpc>
              <a:spcBef>
                <a:spcPts val="0"/>
              </a:spcBef>
              <a:spcAft>
                <a:spcPts val="0"/>
              </a:spcAft>
              <a:buClr>
                <a:schemeClr val="dk2"/>
              </a:buClr>
              <a:buSzPts val="1900"/>
              <a:buChar char="○"/>
              <a:defRPr sz="1900">
                <a:solidFill>
                  <a:schemeClr val="dk2"/>
                </a:solidFill>
              </a:defRPr>
            </a:lvl5pPr>
            <a:lvl6pPr indent="-349250" lvl="5" marL="2743200" rtl="0">
              <a:lnSpc>
                <a:spcPct val="115000"/>
              </a:lnSpc>
              <a:spcBef>
                <a:spcPts val="0"/>
              </a:spcBef>
              <a:spcAft>
                <a:spcPts val="0"/>
              </a:spcAft>
              <a:buClr>
                <a:schemeClr val="dk2"/>
              </a:buClr>
              <a:buSzPts val="1900"/>
              <a:buChar char="■"/>
              <a:defRPr sz="1900">
                <a:solidFill>
                  <a:schemeClr val="dk2"/>
                </a:solidFill>
              </a:defRPr>
            </a:lvl6pPr>
            <a:lvl7pPr indent="-349250" lvl="6" marL="3200400" rtl="0">
              <a:lnSpc>
                <a:spcPct val="115000"/>
              </a:lnSpc>
              <a:spcBef>
                <a:spcPts val="0"/>
              </a:spcBef>
              <a:spcAft>
                <a:spcPts val="0"/>
              </a:spcAft>
              <a:buClr>
                <a:schemeClr val="dk2"/>
              </a:buClr>
              <a:buSzPts val="1900"/>
              <a:buChar char="●"/>
              <a:defRPr sz="1900">
                <a:solidFill>
                  <a:schemeClr val="dk2"/>
                </a:solidFill>
              </a:defRPr>
            </a:lvl7pPr>
            <a:lvl8pPr indent="-349250" lvl="7" marL="3657600" rtl="0">
              <a:lnSpc>
                <a:spcPct val="115000"/>
              </a:lnSpc>
              <a:spcBef>
                <a:spcPts val="0"/>
              </a:spcBef>
              <a:spcAft>
                <a:spcPts val="0"/>
              </a:spcAft>
              <a:buClr>
                <a:schemeClr val="dk2"/>
              </a:buClr>
              <a:buSzPts val="1900"/>
              <a:buChar char="○"/>
              <a:defRPr sz="1900">
                <a:solidFill>
                  <a:schemeClr val="dk2"/>
                </a:solidFill>
              </a:defRPr>
            </a:lvl8pPr>
            <a:lvl9pPr indent="-349250" lvl="8" marL="4114800" rtl="0">
              <a:lnSpc>
                <a:spcPct val="115000"/>
              </a:lnSpc>
              <a:spcBef>
                <a:spcPts val="0"/>
              </a:spcBef>
              <a:spcAft>
                <a:spcPts val="0"/>
              </a:spcAft>
              <a:buClr>
                <a:schemeClr val="dk2"/>
              </a:buClr>
              <a:buSzPts val="1900"/>
              <a:buChar char="■"/>
              <a:defRPr sz="1900">
                <a:solidFill>
                  <a:schemeClr val="dk2"/>
                </a:solidFill>
              </a:defRPr>
            </a:lvl9pPr>
          </a:lstStyle>
          <a:p/>
        </p:txBody>
      </p:sp>
      <p:sp>
        <p:nvSpPr>
          <p:cNvPr id="12" name="Google Shape;12;g21ffa6da221_4_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6.jp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23.png"/><Relationship Id="rId9"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10.png"/><Relationship Id="rId8"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11.png"/><Relationship Id="rId5" Type="http://schemas.openxmlformats.org/officeDocument/2006/relationships/image" Target="../media/image25.png"/><Relationship Id="rId6" Type="http://schemas.openxmlformats.org/officeDocument/2006/relationships/image" Target="../media/image19.png"/><Relationship Id="rId7"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
          <p:cNvSpPr txBox="1"/>
          <p:nvPr/>
        </p:nvSpPr>
        <p:spPr>
          <a:xfrm>
            <a:off x="0" y="483326"/>
            <a:ext cx="1219200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chemeClr val="lt1"/>
                </a:solidFill>
                <a:latin typeface="Fira Sans"/>
                <a:ea typeface="Fira Sans"/>
                <a:cs typeface="Fira Sans"/>
                <a:sym typeface="Fira Sans"/>
              </a:rPr>
              <a:t>Tipping Point Phase 2 RCT Results and </a:t>
            </a:r>
            <a:endParaRPr/>
          </a:p>
          <a:p>
            <a:pPr indent="0" lvl="0" marL="0" marR="0" rtl="0" algn="ctr">
              <a:spcBef>
                <a:spcPts val="0"/>
              </a:spcBef>
              <a:spcAft>
                <a:spcPts val="0"/>
              </a:spcAft>
              <a:buNone/>
            </a:pPr>
            <a:r>
              <a:rPr b="1" i="0" lang="en-US" sz="3200" u="none" cap="none" strike="noStrike">
                <a:solidFill>
                  <a:schemeClr val="lt1"/>
                </a:solidFill>
                <a:latin typeface="Fira Sans"/>
                <a:ea typeface="Fira Sans"/>
                <a:cs typeface="Fira Sans"/>
                <a:sym typeface="Fira Sans"/>
              </a:rPr>
              <a:t>10 Years of Learning</a:t>
            </a:r>
            <a:endParaRPr/>
          </a:p>
        </p:txBody>
      </p:sp>
      <p:sp>
        <p:nvSpPr>
          <p:cNvPr id="73" name="Google Shape;73;p1"/>
          <p:cNvSpPr txBox="1"/>
          <p:nvPr>
            <p:ph idx="1" type="body"/>
          </p:nvPr>
        </p:nvSpPr>
        <p:spPr>
          <a:xfrm>
            <a:off x="1779101" y="5876016"/>
            <a:ext cx="4173600" cy="6936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90000"/>
              </a:lnSpc>
              <a:spcBef>
                <a:spcPts val="0"/>
              </a:spcBef>
              <a:spcAft>
                <a:spcPts val="0"/>
              </a:spcAft>
              <a:buClr>
                <a:schemeClr val="lt1"/>
              </a:buClr>
              <a:buSzPct val="100000"/>
              <a:buNone/>
            </a:pPr>
            <a:r>
              <a:rPr lang="en-US"/>
              <a:t>Anne Sprinkel</a:t>
            </a:r>
            <a:endParaRPr/>
          </a:p>
          <a:p>
            <a:pPr indent="0" lvl="0" marL="0" rtl="0" algn="ctr">
              <a:lnSpc>
                <a:spcPct val="90000"/>
              </a:lnSpc>
              <a:spcBef>
                <a:spcPts val="1000"/>
              </a:spcBef>
              <a:spcAft>
                <a:spcPts val="1600"/>
              </a:spcAft>
              <a:buClr>
                <a:schemeClr val="lt1"/>
              </a:buClr>
              <a:buSzPct val="100000"/>
              <a:buNone/>
            </a:pPr>
            <a:r>
              <a:rPr lang="en-US"/>
              <a:t>Project Director</a:t>
            </a:r>
            <a:endParaRPr/>
          </a:p>
        </p:txBody>
      </p:sp>
      <p:sp>
        <p:nvSpPr>
          <p:cNvPr id="74" name="Google Shape;74;p1"/>
          <p:cNvSpPr txBox="1"/>
          <p:nvPr/>
        </p:nvSpPr>
        <p:spPr>
          <a:xfrm>
            <a:off x="5540187" y="5876016"/>
            <a:ext cx="5199529" cy="6937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800"/>
              <a:buFont typeface="Arial"/>
              <a:buNone/>
            </a:pPr>
            <a:r>
              <a:rPr b="0" i="0" lang="en-US" sz="2100" u="none" cap="none" strike="noStrike">
                <a:solidFill>
                  <a:schemeClr val="lt1"/>
                </a:solidFill>
                <a:latin typeface="Fira Sans"/>
                <a:ea typeface="Fira Sans"/>
                <a:cs typeface="Fira Sans"/>
                <a:sym typeface="Fira Sans"/>
              </a:rPr>
              <a:t>Dr. Ruchira Naved Tabassum</a:t>
            </a:r>
            <a:endParaRPr sz="2100"/>
          </a:p>
          <a:p>
            <a:pPr indent="0" lvl="0" marL="0" marR="0" rtl="0" algn="ctr">
              <a:lnSpc>
                <a:spcPct val="90000"/>
              </a:lnSpc>
              <a:spcBef>
                <a:spcPts val="1000"/>
              </a:spcBef>
              <a:spcAft>
                <a:spcPts val="0"/>
              </a:spcAft>
              <a:buClr>
                <a:schemeClr val="lt1"/>
              </a:buClr>
              <a:buSzPts val="2800"/>
              <a:buFont typeface="Arial"/>
              <a:buNone/>
            </a:pPr>
            <a:r>
              <a:rPr b="0" i="0" lang="en-US" sz="2100" u="none" cap="none" strike="noStrike">
                <a:solidFill>
                  <a:schemeClr val="lt1"/>
                </a:solidFill>
                <a:latin typeface="Fira Sans"/>
                <a:ea typeface="Fira Sans"/>
                <a:cs typeface="Fira Sans"/>
                <a:sym typeface="Fira Sans"/>
              </a:rPr>
              <a:t>Iccdr,b</a:t>
            </a:r>
            <a:endParaRPr b="0" i="0" sz="2100" u="none" cap="none" strike="noStrike">
              <a:solidFill>
                <a:schemeClr val="lt1"/>
              </a:solidFill>
              <a:latin typeface="Fira Sans"/>
              <a:ea typeface="Fira Sans"/>
              <a:cs typeface="Fira Sans"/>
              <a:sym typeface="Fir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 name="Google Shape;263;p9"/>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4" name="Google Shape;264;p9"/>
          <p:cNvSpPr txBox="1"/>
          <p:nvPr>
            <p:ph type="title"/>
          </p:nvPr>
        </p:nvSpPr>
        <p:spPr>
          <a:xfrm>
            <a:off x="5894962" y="640624"/>
            <a:ext cx="545883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4400"/>
              <a:buFont typeface="Arial"/>
              <a:buNone/>
            </a:pPr>
            <a:r>
              <a:rPr lang="en-US">
                <a:latin typeface="Arial"/>
                <a:ea typeface="Arial"/>
                <a:cs typeface="Arial"/>
                <a:sym typeface="Arial"/>
              </a:rPr>
              <a:t>Global Learning Briefs</a:t>
            </a:r>
            <a:endParaRPr/>
          </a:p>
        </p:txBody>
      </p:sp>
      <p:sp>
        <p:nvSpPr>
          <p:cNvPr id="265" name="Google Shape;265;p9"/>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Text&#10;&#10;Description automatically generated" id="266" name="Google Shape;266;p9"/>
          <p:cNvPicPr preferRelativeResize="0"/>
          <p:nvPr/>
        </p:nvPicPr>
        <p:blipFill rotWithShape="1">
          <a:blip r:embed="rId3">
            <a:alphaModFix/>
          </a:blip>
          <a:srcRect b="0" l="0" r="0" t="0"/>
          <a:stretch/>
        </p:blipFill>
        <p:spPr>
          <a:xfrm>
            <a:off x="889344" y="511293"/>
            <a:ext cx="4405056" cy="5665670"/>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67" name="Google Shape;267;p9"/>
          <p:cNvSpPr txBox="1"/>
          <p:nvPr>
            <p:ph idx="2" type="body"/>
          </p:nvPr>
        </p:nvSpPr>
        <p:spPr>
          <a:xfrm>
            <a:off x="5894962" y="1984443"/>
            <a:ext cx="5928070" cy="459282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2000">
                <a:latin typeface="Arial"/>
                <a:ea typeface="Arial"/>
                <a:cs typeface="Arial"/>
                <a:sym typeface="Arial"/>
              </a:rPr>
              <a:t>Focused briefs: </a:t>
            </a:r>
            <a:endParaRPr sz="3000"/>
          </a:p>
          <a:p>
            <a:pPr indent="-241300" lvl="0" marL="457200" rtl="0" algn="l">
              <a:lnSpc>
                <a:spcPct val="90000"/>
              </a:lnSpc>
              <a:spcBef>
                <a:spcPts val="1000"/>
              </a:spcBef>
              <a:spcAft>
                <a:spcPts val="0"/>
              </a:spcAft>
              <a:buClr>
                <a:schemeClr val="dk1"/>
              </a:buClr>
              <a:buSzPts val="2000"/>
              <a:buFont typeface="Arial"/>
              <a:buChar char="•"/>
            </a:pPr>
            <a:r>
              <a:rPr lang="en-US" sz="2000">
                <a:latin typeface="Arial"/>
                <a:ea typeface="Arial"/>
                <a:cs typeface="Arial"/>
                <a:sym typeface="Arial"/>
              </a:rPr>
              <a:t>Economic Empowerment &amp; Financial Opportunities</a:t>
            </a:r>
            <a:endParaRPr sz="3000"/>
          </a:p>
          <a:p>
            <a:pPr indent="-241300" lvl="0" marL="457200" rtl="0" algn="l">
              <a:lnSpc>
                <a:spcPct val="90000"/>
              </a:lnSpc>
              <a:spcBef>
                <a:spcPts val="1000"/>
              </a:spcBef>
              <a:spcAft>
                <a:spcPts val="0"/>
              </a:spcAft>
              <a:buClr>
                <a:schemeClr val="dk1"/>
              </a:buClr>
              <a:buSzPts val="2000"/>
              <a:buFont typeface="Arial"/>
              <a:buChar char="•"/>
            </a:pPr>
            <a:r>
              <a:rPr lang="en-US" sz="2000">
                <a:latin typeface="Arial"/>
                <a:ea typeface="Arial"/>
                <a:cs typeface="Arial"/>
                <a:sym typeface="Arial"/>
              </a:rPr>
              <a:t>Family Support</a:t>
            </a:r>
            <a:endParaRPr sz="3000"/>
          </a:p>
          <a:p>
            <a:pPr indent="-241300" lvl="0" marL="457200" rtl="0" algn="l">
              <a:lnSpc>
                <a:spcPct val="90000"/>
              </a:lnSpc>
              <a:spcBef>
                <a:spcPts val="1000"/>
              </a:spcBef>
              <a:spcAft>
                <a:spcPts val="0"/>
              </a:spcAft>
              <a:buClr>
                <a:schemeClr val="dk1"/>
              </a:buClr>
              <a:buSzPts val="2000"/>
              <a:buFont typeface="Arial"/>
              <a:buChar char="•"/>
            </a:pPr>
            <a:r>
              <a:rPr lang="en-US" sz="2000">
                <a:latin typeface="Arial"/>
                <a:ea typeface="Arial"/>
                <a:cs typeface="Arial"/>
                <a:sym typeface="Arial"/>
              </a:rPr>
              <a:t>Girls’ Leadership</a:t>
            </a:r>
            <a:endParaRPr sz="3000"/>
          </a:p>
          <a:p>
            <a:pPr indent="0" lvl="0" marL="0" rtl="0" algn="l">
              <a:lnSpc>
                <a:spcPct val="90000"/>
              </a:lnSpc>
              <a:spcBef>
                <a:spcPts val="1000"/>
              </a:spcBef>
              <a:spcAft>
                <a:spcPts val="0"/>
              </a:spcAft>
              <a:buClr>
                <a:schemeClr val="dk1"/>
              </a:buClr>
              <a:buSzPts val="1800"/>
              <a:buNone/>
            </a:pPr>
            <a:r>
              <a:t/>
            </a:r>
            <a:endParaRPr b="1" sz="2000">
              <a:latin typeface="Arial"/>
              <a:ea typeface="Arial"/>
              <a:cs typeface="Arial"/>
              <a:sym typeface="Arial"/>
            </a:endParaRPr>
          </a:p>
          <a:p>
            <a:pPr indent="0" lvl="0" marL="0" rtl="0" algn="l">
              <a:lnSpc>
                <a:spcPct val="90000"/>
              </a:lnSpc>
              <a:spcBef>
                <a:spcPts val="1000"/>
              </a:spcBef>
              <a:spcAft>
                <a:spcPts val="0"/>
              </a:spcAft>
              <a:buClr>
                <a:schemeClr val="dk1"/>
              </a:buClr>
              <a:buSzPts val="1800"/>
              <a:buNone/>
            </a:pPr>
            <a:r>
              <a:rPr b="1" lang="en-US" sz="2000">
                <a:latin typeface="Arial"/>
                <a:ea typeface="Arial"/>
                <a:cs typeface="Arial"/>
                <a:sym typeface="Arial"/>
              </a:rPr>
              <a:t>Cross-cutting issues and approaches:</a:t>
            </a:r>
            <a:endParaRPr sz="3000"/>
          </a:p>
          <a:p>
            <a:pPr indent="-241300" lvl="0" marL="457200" rtl="0" algn="l">
              <a:lnSpc>
                <a:spcPct val="90000"/>
              </a:lnSpc>
              <a:spcBef>
                <a:spcPts val="1000"/>
              </a:spcBef>
              <a:spcAft>
                <a:spcPts val="0"/>
              </a:spcAft>
              <a:buClr>
                <a:schemeClr val="dk1"/>
              </a:buClr>
              <a:buSzPts val="2000"/>
              <a:buFont typeface="Arial"/>
              <a:buChar char="•"/>
            </a:pPr>
            <a:r>
              <a:rPr lang="en-US" sz="2000">
                <a:latin typeface="Arial"/>
                <a:ea typeface="Arial"/>
                <a:cs typeface="Arial"/>
                <a:sym typeface="Arial"/>
              </a:rPr>
              <a:t>Gender at the center</a:t>
            </a:r>
            <a:endParaRPr sz="3000"/>
          </a:p>
          <a:p>
            <a:pPr indent="-241300" lvl="0" marL="457200" rtl="0" algn="l">
              <a:lnSpc>
                <a:spcPct val="90000"/>
              </a:lnSpc>
              <a:spcBef>
                <a:spcPts val="1000"/>
              </a:spcBef>
              <a:spcAft>
                <a:spcPts val="0"/>
              </a:spcAft>
              <a:buClr>
                <a:schemeClr val="dk1"/>
              </a:buClr>
              <a:buSzPts val="2000"/>
              <a:buFont typeface="Arial"/>
              <a:buChar char="•"/>
            </a:pPr>
            <a:r>
              <a:rPr lang="en-US" sz="2000">
                <a:latin typeface="Arial"/>
                <a:ea typeface="Arial"/>
                <a:cs typeface="Arial"/>
                <a:sym typeface="Arial"/>
              </a:rPr>
              <a:t>Holistic &amp; Inclusive </a:t>
            </a:r>
            <a:endParaRPr sz="3000"/>
          </a:p>
          <a:p>
            <a:pPr indent="-241300" lvl="0" marL="457200" rtl="0" algn="l">
              <a:lnSpc>
                <a:spcPct val="90000"/>
              </a:lnSpc>
              <a:spcBef>
                <a:spcPts val="1000"/>
              </a:spcBef>
              <a:spcAft>
                <a:spcPts val="0"/>
              </a:spcAft>
              <a:buClr>
                <a:schemeClr val="dk1"/>
              </a:buClr>
              <a:buSzPts val="2000"/>
              <a:buFont typeface="Arial"/>
              <a:buChar char="•"/>
            </a:pPr>
            <a:r>
              <a:rPr lang="en-US" sz="2000">
                <a:latin typeface="Arial"/>
                <a:ea typeface="Arial"/>
                <a:cs typeface="Arial"/>
                <a:sym typeface="Arial"/>
              </a:rPr>
              <a:t>Movement-founded</a:t>
            </a:r>
            <a:endParaRPr sz="3000"/>
          </a:p>
          <a:p>
            <a:pPr indent="-241300" lvl="0" marL="457200" rtl="0" algn="l">
              <a:lnSpc>
                <a:spcPct val="90000"/>
              </a:lnSpc>
              <a:spcBef>
                <a:spcPts val="1000"/>
              </a:spcBef>
              <a:spcAft>
                <a:spcPts val="0"/>
              </a:spcAft>
              <a:buClr>
                <a:schemeClr val="dk1"/>
              </a:buClr>
              <a:buSzPts val="2000"/>
              <a:buFont typeface="Arial"/>
              <a:buChar char="•"/>
            </a:pPr>
            <a:r>
              <a:rPr lang="en-US" sz="2000">
                <a:latin typeface="Arial"/>
                <a:ea typeface="Arial"/>
                <a:cs typeface="Arial"/>
                <a:sym typeface="Arial"/>
              </a:rPr>
              <a:t>Meaning of youth-led must evolve </a:t>
            </a:r>
            <a:endParaRPr sz="20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
          <p:cNvSpPr txBox="1"/>
          <p:nvPr/>
        </p:nvSpPr>
        <p:spPr>
          <a:xfrm>
            <a:off x="595956" y="340743"/>
            <a:ext cx="7678105" cy="7735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2"/>
              </a:buClr>
              <a:buSzPts val="4000"/>
              <a:buFont typeface="Fira Sans Condensed"/>
              <a:buNone/>
            </a:pPr>
            <a:r>
              <a:rPr b="1" i="0" lang="en-US" sz="4000" u="none" cap="none" strike="noStrike">
                <a:solidFill>
                  <a:schemeClr val="accent2"/>
                </a:solidFill>
                <a:latin typeface="Fira Sans Condensed"/>
                <a:ea typeface="Fira Sans Condensed"/>
                <a:cs typeface="Fira Sans Condensed"/>
                <a:sym typeface="Fira Sans Condensed"/>
              </a:rPr>
              <a:t>The Tipping Point Initiative</a:t>
            </a:r>
            <a:endParaRPr/>
          </a:p>
        </p:txBody>
      </p:sp>
      <p:sp>
        <p:nvSpPr>
          <p:cNvPr id="81" name="Google Shape;81;p2"/>
          <p:cNvSpPr/>
          <p:nvPr/>
        </p:nvSpPr>
        <p:spPr>
          <a:xfrm>
            <a:off x="8362998" y="4683776"/>
            <a:ext cx="3746952" cy="11772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50" u="none" cap="none" strike="noStrike">
                <a:solidFill>
                  <a:srgbClr val="E36F1E"/>
                </a:solidFill>
                <a:latin typeface="Fira Sans"/>
                <a:ea typeface="Fira Sans"/>
                <a:cs typeface="Fira Sans"/>
                <a:sym typeface="Fira Sans"/>
              </a:rPr>
              <a:t>Bangladesh: </a:t>
            </a:r>
            <a:endParaRPr b="0" i="0" sz="1800" u="none" cap="none" strike="noStrike">
              <a:solidFill>
                <a:srgbClr val="090015"/>
              </a:solidFill>
              <a:latin typeface="Fira Sans Condensed"/>
              <a:ea typeface="Fira Sans Condensed"/>
              <a:cs typeface="Fira Sans Condensed"/>
              <a:sym typeface="Fira Sans Condensed"/>
            </a:endParaRPr>
          </a:p>
          <a:p>
            <a:pPr indent="0" lvl="0" marL="0" marR="0" rtl="0" algn="l">
              <a:spcBef>
                <a:spcPts val="0"/>
              </a:spcBef>
              <a:spcAft>
                <a:spcPts val="0"/>
              </a:spcAft>
              <a:buNone/>
            </a:pPr>
            <a:r>
              <a:rPr b="0" i="0" lang="en-US" sz="1800" u="none" cap="none" strike="noStrike">
                <a:solidFill>
                  <a:srgbClr val="090015"/>
                </a:solidFill>
                <a:latin typeface="Fira Sans Condensed"/>
                <a:ea typeface="Fira Sans Condensed"/>
                <a:cs typeface="Fira Sans Condensed"/>
                <a:sym typeface="Fira Sans Condensed"/>
              </a:rPr>
              <a:t>Jaintia Shinnomul Songstha Gram Bikash Kendra </a:t>
            </a:r>
            <a:endParaRPr/>
          </a:p>
          <a:p>
            <a:pPr indent="0" lvl="0" marL="0" marR="0" rtl="0" algn="l">
              <a:spcBef>
                <a:spcPts val="0"/>
              </a:spcBef>
              <a:spcAft>
                <a:spcPts val="0"/>
              </a:spcAft>
              <a:buNone/>
            </a:pPr>
            <a:r>
              <a:rPr b="0" i="0" lang="en-US" sz="1800" u="none" cap="none" strike="noStrike">
                <a:solidFill>
                  <a:srgbClr val="090015"/>
                </a:solidFill>
                <a:latin typeface="Fira Sans Condensed"/>
                <a:ea typeface="Fira Sans Condensed"/>
                <a:cs typeface="Fira Sans Condensed"/>
                <a:sym typeface="Fira Sans Condensed"/>
              </a:rPr>
              <a:t>Association of Slum Dwellers</a:t>
            </a:r>
            <a:endParaRPr b="0" i="0" sz="1650" u="none" cap="none" strike="noStrike">
              <a:solidFill>
                <a:schemeClr val="dk1"/>
              </a:solidFill>
              <a:latin typeface="Fira Sans"/>
              <a:ea typeface="Fira Sans"/>
              <a:cs typeface="Fira Sans"/>
              <a:sym typeface="Fira Sans"/>
            </a:endParaRPr>
          </a:p>
        </p:txBody>
      </p:sp>
      <p:sp>
        <p:nvSpPr>
          <p:cNvPr id="82" name="Google Shape;82;p2"/>
          <p:cNvSpPr/>
          <p:nvPr/>
        </p:nvSpPr>
        <p:spPr>
          <a:xfrm>
            <a:off x="8362998" y="3845958"/>
            <a:ext cx="3746952" cy="8386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50" u="none" cap="none" strike="noStrike">
                <a:solidFill>
                  <a:srgbClr val="E36F1E"/>
                </a:solidFill>
                <a:latin typeface="Fira Sans"/>
                <a:ea typeface="Fira Sans"/>
                <a:cs typeface="Fira Sans"/>
                <a:sym typeface="Fira Sans"/>
              </a:rPr>
              <a:t>Nepal: </a:t>
            </a:r>
            <a:endParaRPr/>
          </a:p>
          <a:p>
            <a:pPr indent="0" lvl="0" marL="0" marR="0" rtl="0" algn="l">
              <a:spcBef>
                <a:spcPts val="0"/>
              </a:spcBef>
              <a:spcAft>
                <a:spcPts val="0"/>
              </a:spcAft>
              <a:buNone/>
            </a:pPr>
            <a:r>
              <a:rPr b="0" i="0" lang="en-US" sz="1600" u="none" cap="none" strike="noStrike">
                <a:solidFill>
                  <a:srgbClr val="090015"/>
                </a:solidFill>
                <a:latin typeface="Fira Sans Condensed"/>
                <a:ea typeface="Fira Sans Condensed"/>
                <a:cs typeface="Fira Sans Condensed"/>
                <a:sym typeface="Fira Sans Condensed"/>
              </a:rPr>
              <a:t>Siddhartha Samuyadayik Samaj </a:t>
            </a:r>
            <a:endParaRPr/>
          </a:p>
          <a:p>
            <a:pPr indent="0" lvl="0" marL="0" marR="0" rtl="0" algn="l">
              <a:spcBef>
                <a:spcPts val="0"/>
              </a:spcBef>
              <a:spcAft>
                <a:spcPts val="0"/>
              </a:spcAft>
              <a:buNone/>
            </a:pPr>
            <a:r>
              <a:rPr b="0" i="0" lang="en-US" sz="1600" u="none" cap="none" strike="noStrike">
                <a:solidFill>
                  <a:srgbClr val="090015"/>
                </a:solidFill>
                <a:latin typeface="Fira Sans Condensed"/>
                <a:ea typeface="Fira Sans Condensed"/>
                <a:cs typeface="Fira Sans Condensed"/>
                <a:sym typeface="Fira Sans Condensed"/>
              </a:rPr>
              <a:t>Dalit Social Development Center </a:t>
            </a:r>
            <a:endParaRPr b="0" i="0" sz="1650" u="none" cap="none" strike="noStrike">
              <a:solidFill>
                <a:schemeClr val="dk1"/>
              </a:solidFill>
              <a:latin typeface="Fira Sans"/>
              <a:ea typeface="Fira Sans"/>
              <a:cs typeface="Fira Sans"/>
              <a:sym typeface="Fira Sans"/>
            </a:endParaRPr>
          </a:p>
        </p:txBody>
      </p:sp>
      <p:pic>
        <p:nvPicPr>
          <p:cNvPr id="83" name="Google Shape;83;p2"/>
          <p:cNvPicPr preferRelativeResize="0"/>
          <p:nvPr/>
        </p:nvPicPr>
        <p:blipFill rotWithShape="1">
          <a:blip r:embed="rId3">
            <a:alphaModFix/>
          </a:blip>
          <a:srcRect b="0" l="0" r="0" t="0"/>
          <a:stretch/>
        </p:blipFill>
        <p:spPr>
          <a:xfrm>
            <a:off x="8274061" y="340743"/>
            <a:ext cx="3746952" cy="3504342"/>
          </a:xfrm>
          <a:prstGeom prst="rect">
            <a:avLst/>
          </a:prstGeom>
          <a:noFill/>
          <a:ln>
            <a:noFill/>
          </a:ln>
        </p:spPr>
      </p:pic>
      <p:sp>
        <p:nvSpPr>
          <p:cNvPr id="84" name="Google Shape;84;p2"/>
          <p:cNvSpPr/>
          <p:nvPr/>
        </p:nvSpPr>
        <p:spPr>
          <a:xfrm>
            <a:off x="705240" y="4864298"/>
            <a:ext cx="6073932" cy="5355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3200" u="none" cap="none" strike="noStrike">
                <a:solidFill>
                  <a:srgbClr val="E36F1E"/>
                </a:solidFill>
                <a:latin typeface="Fira Sans"/>
                <a:ea typeface="Fira Sans"/>
                <a:cs typeface="Fira Sans"/>
                <a:sym typeface="Fira Sans"/>
              </a:rPr>
              <a:t>We work with </a:t>
            </a:r>
            <a:endParaRPr/>
          </a:p>
        </p:txBody>
      </p:sp>
      <p:sp>
        <p:nvSpPr>
          <p:cNvPr id="85" name="Google Shape;85;p2"/>
          <p:cNvSpPr txBox="1"/>
          <p:nvPr/>
        </p:nvSpPr>
        <p:spPr>
          <a:xfrm>
            <a:off x="595956" y="1509607"/>
            <a:ext cx="6671926" cy="97455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900"/>
              <a:buFont typeface="Arial"/>
              <a:buNone/>
            </a:pPr>
            <a:r>
              <a:rPr b="0" i="0" lang="en-US" sz="1900" u="none" cap="none" strike="noStrike">
                <a:solidFill>
                  <a:schemeClr val="dk1"/>
                </a:solidFill>
                <a:latin typeface="Fira Sans"/>
                <a:ea typeface="Fira Sans"/>
                <a:cs typeface="Fira Sans"/>
                <a:sym typeface="Fira Sans"/>
              </a:rPr>
              <a:t>Three-</a:t>
            </a:r>
            <a:r>
              <a:rPr b="0" i="0" lang="en-US" sz="2000" u="none" cap="none" strike="noStrike">
                <a:solidFill>
                  <a:schemeClr val="dk1"/>
                </a:solidFill>
                <a:latin typeface="Fira Sans"/>
                <a:ea typeface="Fira Sans"/>
                <a:cs typeface="Fira Sans"/>
                <a:sym typeface="Fira Sans"/>
              </a:rPr>
              <a:t>phase project that addresses the root causes of child, early and forced marriage (CEFM) and promotes the rights of adolescent girls. </a:t>
            </a:r>
            <a:endParaRPr/>
          </a:p>
          <a:p>
            <a:pPr indent="0" lvl="0" marL="0" marR="0" rtl="0" algn="l">
              <a:lnSpc>
                <a:spcPct val="90000"/>
              </a:lnSpc>
              <a:spcBef>
                <a:spcPts val="1000"/>
              </a:spcBef>
              <a:spcAft>
                <a:spcPts val="0"/>
              </a:spcAft>
              <a:buClr>
                <a:schemeClr val="accent1"/>
              </a:buClr>
              <a:buSzPts val="2000"/>
              <a:buFont typeface="Arial"/>
              <a:buNone/>
            </a:pPr>
            <a:r>
              <a:t/>
            </a:r>
            <a:endParaRPr b="0" i="0" sz="2000" u="none" cap="none" strike="noStrike">
              <a:solidFill>
                <a:schemeClr val="accent1"/>
              </a:solidFill>
              <a:latin typeface="Fira Sans"/>
              <a:ea typeface="Fira Sans"/>
              <a:cs typeface="Fira Sans"/>
              <a:sym typeface="Fira Sans"/>
            </a:endParaRPr>
          </a:p>
        </p:txBody>
      </p:sp>
      <p:sp>
        <p:nvSpPr>
          <p:cNvPr id="86" name="Google Shape;86;p2"/>
          <p:cNvSpPr txBox="1"/>
          <p:nvPr/>
        </p:nvSpPr>
        <p:spPr>
          <a:xfrm>
            <a:off x="705240" y="5272398"/>
            <a:ext cx="2871872" cy="1022959"/>
          </a:xfrm>
          <a:prstGeom prst="rect">
            <a:avLst/>
          </a:prstGeom>
          <a:noFill/>
          <a:ln>
            <a:noFill/>
          </a:ln>
        </p:spPr>
        <p:txBody>
          <a:bodyPr anchorCtr="0" anchor="t" bIns="45700" lIns="91425" spcFirstLastPara="1" rIns="91425" wrap="square" tIns="45700">
            <a:normAutofit/>
          </a:bodyPr>
          <a:lstStyle/>
          <a:p>
            <a:pPr indent="-171450" lvl="0" marL="285750" marR="0" rtl="0" algn="l">
              <a:lnSpc>
                <a:spcPct val="90000"/>
              </a:lnSpc>
              <a:spcBef>
                <a:spcPts val="0"/>
              </a:spcBef>
              <a:spcAft>
                <a:spcPts val="0"/>
              </a:spcAft>
              <a:buClr>
                <a:srgbClr val="E36F1E"/>
              </a:buClr>
              <a:buSzPts val="1800"/>
              <a:buFont typeface="Arial"/>
              <a:buNone/>
            </a:pPr>
            <a:r>
              <a:t/>
            </a:r>
            <a:endParaRPr b="1" i="0" sz="1800" u="none" cap="none" strike="noStrike">
              <a:solidFill>
                <a:schemeClr val="dk1"/>
              </a:solidFill>
              <a:latin typeface="Fira Sans Condensed"/>
              <a:ea typeface="Fira Sans Condensed"/>
              <a:cs typeface="Fira Sans Condensed"/>
              <a:sym typeface="Fira Sans Condensed"/>
            </a:endParaRPr>
          </a:p>
          <a:p>
            <a:pPr indent="-285750" lvl="0" marL="285750" marR="0" rtl="0" algn="l">
              <a:lnSpc>
                <a:spcPct val="90000"/>
              </a:lnSpc>
              <a:spcBef>
                <a:spcPts val="0"/>
              </a:spcBef>
              <a:spcAft>
                <a:spcPts val="0"/>
              </a:spcAft>
              <a:buClr>
                <a:srgbClr val="E36F1E"/>
              </a:buClr>
              <a:buSzPts val="1800"/>
              <a:buFont typeface="Arial"/>
              <a:buChar char="•"/>
            </a:pPr>
            <a:r>
              <a:rPr b="1" i="0" lang="en-US" sz="1800" u="none" cap="none" strike="noStrike">
                <a:solidFill>
                  <a:schemeClr val="dk1"/>
                </a:solidFill>
                <a:latin typeface="Fira Sans Condensed"/>
                <a:ea typeface="Fira Sans Condensed"/>
                <a:cs typeface="Fira Sans Condensed"/>
                <a:sym typeface="Fira Sans Condensed"/>
              </a:rPr>
              <a:t>Adolescent girls</a:t>
            </a:r>
            <a:br>
              <a:rPr b="0" i="0" lang="en-US" sz="1800" u="none" cap="none" strike="noStrike">
                <a:solidFill>
                  <a:schemeClr val="dk1"/>
                </a:solidFill>
                <a:latin typeface="Fira Sans Condensed"/>
                <a:ea typeface="Fira Sans Condensed"/>
                <a:cs typeface="Fira Sans Condensed"/>
                <a:sym typeface="Fira Sans Condensed"/>
              </a:rPr>
            </a:br>
            <a:endParaRPr b="0" i="0" sz="1800" u="none" cap="none" strike="noStrike">
              <a:solidFill>
                <a:schemeClr val="dk1"/>
              </a:solidFill>
              <a:latin typeface="Fira Sans Condensed"/>
              <a:ea typeface="Fira Sans Condensed"/>
              <a:cs typeface="Fira Sans Condensed"/>
              <a:sym typeface="Fira Sans Condensed"/>
            </a:endParaRPr>
          </a:p>
        </p:txBody>
      </p:sp>
      <p:sp>
        <p:nvSpPr>
          <p:cNvPr id="87" name="Google Shape;87;p2"/>
          <p:cNvSpPr txBox="1"/>
          <p:nvPr/>
        </p:nvSpPr>
        <p:spPr>
          <a:xfrm>
            <a:off x="3577112" y="4935584"/>
            <a:ext cx="3480049" cy="1117428"/>
          </a:xfrm>
          <a:prstGeom prst="rect">
            <a:avLst/>
          </a:prstGeom>
          <a:noFill/>
          <a:ln>
            <a:noFill/>
          </a:ln>
        </p:spPr>
        <p:txBody>
          <a:bodyPr anchorCtr="0" anchor="t" bIns="45700" lIns="91425" spcFirstLastPara="1" rIns="91425" wrap="square" tIns="45700">
            <a:normAutofit fontScale="70000" lnSpcReduction="20000"/>
          </a:bodyPr>
          <a:lstStyle/>
          <a:p>
            <a:pPr indent="-285750" lvl="0" marL="285750" marR="0" rtl="0" algn="l">
              <a:lnSpc>
                <a:spcPct val="70000"/>
              </a:lnSpc>
              <a:spcBef>
                <a:spcPts val="0"/>
              </a:spcBef>
              <a:spcAft>
                <a:spcPts val="0"/>
              </a:spcAft>
              <a:buClr>
                <a:srgbClr val="E36F1E"/>
              </a:buClr>
              <a:buSzPct val="100000"/>
              <a:buFont typeface="Arial"/>
              <a:buChar char="•"/>
            </a:pPr>
            <a:r>
              <a:rPr b="1" i="0" lang="en-US" sz="2300" u="none" cap="none" strike="noStrike">
                <a:solidFill>
                  <a:schemeClr val="dk1"/>
                </a:solidFill>
                <a:latin typeface="Fira Sans Condensed"/>
                <a:ea typeface="Fira Sans Condensed"/>
                <a:cs typeface="Fira Sans Condensed"/>
                <a:sym typeface="Fira Sans Condensed"/>
              </a:rPr>
              <a:t>Parents</a:t>
            </a:r>
            <a:endParaRPr/>
          </a:p>
          <a:p>
            <a:pPr indent="0" lvl="0" marL="0" marR="0" rtl="0" algn="l">
              <a:lnSpc>
                <a:spcPct val="70000"/>
              </a:lnSpc>
              <a:spcBef>
                <a:spcPts val="0"/>
              </a:spcBef>
              <a:spcAft>
                <a:spcPts val="0"/>
              </a:spcAft>
              <a:buClr>
                <a:srgbClr val="E36F1E"/>
              </a:buClr>
              <a:buSzPct val="100000"/>
              <a:buFont typeface="Fira Sans"/>
              <a:buNone/>
            </a:pPr>
            <a:r>
              <a:t/>
            </a:r>
            <a:endParaRPr b="1" i="0" sz="2300" u="none" cap="none" strike="noStrike">
              <a:solidFill>
                <a:schemeClr val="dk1"/>
              </a:solidFill>
              <a:latin typeface="Fira Sans Condensed"/>
              <a:ea typeface="Fira Sans Condensed"/>
              <a:cs typeface="Fira Sans Condensed"/>
              <a:sym typeface="Fira Sans Condensed"/>
            </a:endParaRPr>
          </a:p>
          <a:p>
            <a:pPr indent="-183515" lvl="0" marL="285750" marR="0" rtl="0" algn="l">
              <a:lnSpc>
                <a:spcPct val="70000"/>
              </a:lnSpc>
              <a:spcBef>
                <a:spcPts val="0"/>
              </a:spcBef>
              <a:spcAft>
                <a:spcPts val="0"/>
              </a:spcAft>
              <a:buClr>
                <a:srgbClr val="E36F1E"/>
              </a:buClr>
              <a:buSzPct val="100000"/>
              <a:buFont typeface="Arial"/>
              <a:buNone/>
            </a:pPr>
            <a:r>
              <a:t/>
            </a:r>
            <a:endParaRPr b="1" i="0" sz="2300" u="none" cap="none" strike="noStrike">
              <a:solidFill>
                <a:schemeClr val="dk1"/>
              </a:solidFill>
              <a:latin typeface="Fira Sans Condensed"/>
              <a:ea typeface="Fira Sans Condensed"/>
              <a:cs typeface="Fira Sans Condensed"/>
              <a:sym typeface="Fira Sans Condensed"/>
            </a:endParaRPr>
          </a:p>
          <a:p>
            <a:pPr indent="-285750" lvl="0" marL="285750" marR="0" rtl="0" algn="l">
              <a:lnSpc>
                <a:spcPct val="70000"/>
              </a:lnSpc>
              <a:spcBef>
                <a:spcPts val="0"/>
              </a:spcBef>
              <a:spcAft>
                <a:spcPts val="0"/>
              </a:spcAft>
              <a:buClr>
                <a:srgbClr val="E36F1E"/>
              </a:buClr>
              <a:buSzPct val="100000"/>
              <a:buFont typeface="Arial"/>
              <a:buChar char="•"/>
            </a:pPr>
            <a:r>
              <a:rPr b="1" i="0" lang="en-US" sz="2300" u="none" cap="none" strike="noStrike">
                <a:solidFill>
                  <a:schemeClr val="dk1"/>
                </a:solidFill>
                <a:latin typeface="Fira Sans Condensed"/>
                <a:ea typeface="Fira Sans Condensed"/>
                <a:cs typeface="Fira Sans Condensed"/>
                <a:sym typeface="Fira Sans Condensed"/>
              </a:rPr>
              <a:t>Community and religious leaders</a:t>
            </a:r>
            <a:endParaRPr/>
          </a:p>
          <a:p>
            <a:pPr indent="0" lvl="0" marL="0" marR="0" rtl="0" algn="l">
              <a:lnSpc>
                <a:spcPct val="70000"/>
              </a:lnSpc>
              <a:spcBef>
                <a:spcPts val="0"/>
              </a:spcBef>
              <a:spcAft>
                <a:spcPts val="0"/>
              </a:spcAft>
              <a:buClr>
                <a:srgbClr val="E36F1E"/>
              </a:buClr>
              <a:buSzPct val="100000"/>
              <a:buFont typeface="Fira Sans"/>
              <a:buNone/>
            </a:pPr>
            <a:r>
              <a:t/>
            </a:r>
            <a:endParaRPr b="1" i="0" sz="2300" u="none" cap="none" strike="noStrike">
              <a:solidFill>
                <a:schemeClr val="dk1"/>
              </a:solidFill>
              <a:latin typeface="Fira Sans Condensed"/>
              <a:ea typeface="Fira Sans Condensed"/>
              <a:cs typeface="Fira Sans Condensed"/>
              <a:sym typeface="Fira Sans Condensed"/>
            </a:endParaRPr>
          </a:p>
          <a:p>
            <a:pPr indent="-183515" lvl="0" marL="285750" marR="0" rtl="0" algn="l">
              <a:lnSpc>
                <a:spcPct val="70000"/>
              </a:lnSpc>
              <a:spcBef>
                <a:spcPts val="0"/>
              </a:spcBef>
              <a:spcAft>
                <a:spcPts val="0"/>
              </a:spcAft>
              <a:buClr>
                <a:srgbClr val="E36F1E"/>
              </a:buClr>
              <a:buSzPct val="100000"/>
              <a:buFont typeface="Arial"/>
              <a:buNone/>
            </a:pPr>
            <a:r>
              <a:t/>
            </a:r>
            <a:endParaRPr b="1" i="0" sz="2300" u="none" cap="none" strike="noStrike">
              <a:solidFill>
                <a:schemeClr val="dk1"/>
              </a:solidFill>
              <a:latin typeface="Fira Sans Condensed"/>
              <a:ea typeface="Fira Sans Condensed"/>
              <a:cs typeface="Fira Sans Condensed"/>
              <a:sym typeface="Fira Sans Condensed"/>
            </a:endParaRPr>
          </a:p>
          <a:p>
            <a:pPr indent="-285750" lvl="0" marL="285750" marR="0" rtl="0" algn="l">
              <a:lnSpc>
                <a:spcPct val="70000"/>
              </a:lnSpc>
              <a:spcBef>
                <a:spcPts val="0"/>
              </a:spcBef>
              <a:spcAft>
                <a:spcPts val="0"/>
              </a:spcAft>
              <a:buClr>
                <a:srgbClr val="E36F1E"/>
              </a:buClr>
              <a:buSzPct val="100000"/>
              <a:buFont typeface="Arial"/>
              <a:buChar char="•"/>
            </a:pPr>
            <a:r>
              <a:rPr b="1" i="0" lang="en-US" sz="2300" u="none" cap="none" strike="noStrike">
                <a:solidFill>
                  <a:schemeClr val="dk1"/>
                </a:solidFill>
                <a:latin typeface="Fira Sans Condensed"/>
                <a:ea typeface="Fira Sans Condensed"/>
                <a:cs typeface="Fira Sans Condensed"/>
                <a:sym typeface="Fira Sans Condensed"/>
              </a:rPr>
              <a:t>Adolescent boys </a:t>
            </a:r>
            <a:endParaRPr/>
          </a:p>
          <a:p>
            <a:pPr indent="-210184" lvl="0" marL="285750" marR="0" rtl="0" algn="l">
              <a:lnSpc>
                <a:spcPct val="70000"/>
              </a:lnSpc>
              <a:spcBef>
                <a:spcPts val="0"/>
              </a:spcBef>
              <a:spcAft>
                <a:spcPts val="0"/>
              </a:spcAft>
              <a:buClr>
                <a:srgbClr val="E36F1E"/>
              </a:buClr>
              <a:buSzPct val="100000"/>
              <a:buFont typeface="Arial"/>
              <a:buNone/>
            </a:pPr>
            <a:r>
              <a:t/>
            </a:r>
            <a:endParaRPr b="0" i="0" sz="1700" u="none" cap="none" strike="noStrike">
              <a:solidFill>
                <a:schemeClr val="dk1"/>
              </a:solidFill>
              <a:latin typeface="Fira Sans Condensed"/>
              <a:ea typeface="Fira Sans Condensed"/>
              <a:cs typeface="Fira Sans Condensed"/>
              <a:sym typeface="Fira Sans Condensed"/>
            </a:endParaRPr>
          </a:p>
          <a:p>
            <a:pPr indent="-210184" lvl="0" marL="285750" marR="0" rtl="0" algn="l">
              <a:lnSpc>
                <a:spcPct val="70000"/>
              </a:lnSpc>
              <a:spcBef>
                <a:spcPts val="0"/>
              </a:spcBef>
              <a:spcAft>
                <a:spcPts val="0"/>
              </a:spcAft>
              <a:buClr>
                <a:srgbClr val="E36F1E"/>
              </a:buClr>
              <a:buSzPct val="100000"/>
              <a:buFont typeface="Arial"/>
              <a:buNone/>
            </a:pPr>
            <a:r>
              <a:t/>
            </a:r>
            <a:endParaRPr b="0" i="0" sz="1700" u="none" cap="none" strike="noStrike">
              <a:solidFill>
                <a:schemeClr val="dk1"/>
              </a:solidFill>
              <a:latin typeface="Fira Sans Condensed"/>
              <a:ea typeface="Fira Sans Condensed"/>
              <a:cs typeface="Fira Sans Condensed"/>
              <a:sym typeface="Fira Sans Condensed"/>
            </a:endParaRPr>
          </a:p>
          <a:p>
            <a:pPr indent="-210184" lvl="0" marL="285750" marR="0" rtl="0" algn="l">
              <a:lnSpc>
                <a:spcPct val="70000"/>
              </a:lnSpc>
              <a:spcBef>
                <a:spcPts val="0"/>
              </a:spcBef>
              <a:spcAft>
                <a:spcPts val="0"/>
              </a:spcAft>
              <a:buClr>
                <a:srgbClr val="E36F1E"/>
              </a:buClr>
              <a:buSzPct val="100000"/>
              <a:buFont typeface="Arial"/>
              <a:buNone/>
            </a:pPr>
            <a:r>
              <a:t/>
            </a:r>
            <a:endParaRPr b="0" i="0" sz="1700" u="none" cap="none" strike="noStrike">
              <a:solidFill>
                <a:schemeClr val="dk1"/>
              </a:solidFill>
              <a:latin typeface="Fira Sans Condensed"/>
              <a:ea typeface="Fira Sans Condensed"/>
              <a:cs typeface="Fira Sans Condensed"/>
              <a:sym typeface="Fira Sans Condensed"/>
            </a:endParaRPr>
          </a:p>
        </p:txBody>
      </p:sp>
      <p:pic>
        <p:nvPicPr>
          <p:cNvPr id="88" name="Google Shape;88;p2"/>
          <p:cNvPicPr preferRelativeResize="0"/>
          <p:nvPr/>
        </p:nvPicPr>
        <p:blipFill rotWithShape="1">
          <a:blip r:embed="rId4">
            <a:alphaModFix/>
          </a:blip>
          <a:srcRect b="0" l="0" r="0" t="0"/>
          <a:stretch/>
        </p:blipFill>
        <p:spPr>
          <a:xfrm>
            <a:off x="595957" y="2484166"/>
            <a:ext cx="7589167" cy="21899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5" name="Google Shape;95;p3"/>
          <p:cNvSpPr/>
          <p:nvPr/>
        </p:nvSpPr>
        <p:spPr>
          <a:xfrm>
            <a:off x="0" y="0"/>
            <a:ext cx="4959047" cy="6858000"/>
          </a:xfrm>
          <a:custGeom>
            <a:rect b="b" l="l" r="r" t="t"/>
            <a:pathLst>
              <a:path extrusionOk="0" h="6858000" w="4959047">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solidFill>
            <a:schemeClr val="lt1"/>
          </a:solidFill>
          <a:ln cap="flat" cmpd="sng" w="9525">
            <a:solidFill>
              <a:srgbClr val="EFEFEF"/>
            </a:solidFill>
            <a:prstDash val="solid"/>
            <a:miter lim="800000"/>
            <a:headEnd len="sm" w="sm" type="none"/>
            <a:tailEnd len="sm" w="sm" type="none"/>
          </a:ln>
          <a:effectLst>
            <a:outerShdw blurRad="50800" rotWithShape="0" algn="l" dist="38100">
              <a:srgbClr val="D8D8D8">
                <a:alpha val="2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6" name="Google Shape;96;p3"/>
          <p:cNvSpPr/>
          <p:nvPr/>
        </p:nvSpPr>
        <p:spPr>
          <a:xfrm>
            <a:off x="0" y="0"/>
            <a:ext cx="4948887" cy="6858000"/>
          </a:xfrm>
          <a:custGeom>
            <a:rect b="b" l="l" r="r" t="t"/>
            <a:pathLst>
              <a:path extrusionOk="0" h="6858000" w="4948887">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97" name="Google Shape;97;p3"/>
          <p:cNvSpPr txBox="1"/>
          <p:nvPr>
            <p:ph type="title"/>
          </p:nvPr>
        </p:nvSpPr>
        <p:spPr>
          <a:xfrm>
            <a:off x="475488" y="1124712"/>
            <a:ext cx="4023360" cy="32004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b="1" lang="en-US" sz="4400">
                <a:solidFill>
                  <a:schemeClr val="dk1"/>
                </a:solidFill>
                <a:latin typeface="Arial"/>
                <a:ea typeface="Arial"/>
                <a:cs typeface="Arial"/>
                <a:sym typeface="Arial"/>
              </a:rPr>
              <a:t>Cluster</a:t>
            </a:r>
            <a:br>
              <a:rPr b="1" lang="en-US" sz="4400">
                <a:solidFill>
                  <a:schemeClr val="dk1"/>
                </a:solidFill>
                <a:latin typeface="Arial"/>
                <a:ea typeface="Arial"/>
                <a:cs typeface="Arial"/>
                <a:sym typeface="Arial"/>
              </a:rPr>
            </a:br>
            <a:r>
              <a:rPr b="1" lang="en-US" sz="4400">
                <a:solidFill>
                  <a:schemeClr val="dk1"/>
                </a:solidFill>
                <a:latin typeface="Arial"/>
                <a:ea typeface="Arial"/>
                <a:cs typeface="Arial"/>
                <a:sym typeface="Arial"/>
              </a:rPr>
              <a:t>Randomized Control Trial </a:t>
            </a:r>
            <a:br>
              <a:rPr b="1" lang="en-US" sz="4400">
                <a:solidFill>
                  <a:schemeClr val="dk1"/>
                </a:solidFill>
                <a:latin typeface="Arial"/>
                <a:ea typeface="Arial"/>
                <a:cs typeface="Arial"/>
                <a:sym typeface="Arial"/>
              </a:rPr>
            </a:br>
            <a:endParaRPr>
              <a:solidFill>
                <a:schemeClr val="dk1"/>
              </a:solidFill>
              <a:latin typeface="Arial"/>
              <a:ea typeface="Arial"/>
              <a:cs typeface="Arial"/>
              <a:sym typeface="Arial"/>
            </a:endParaRPr>
          </a:p>
        </p:txBody>
      </p:sp>
      <p:sp>
        <p:nvSpPr>
          <p:cNvPr id="98" name="Google Shape;98;p3"/>
          <p:cNvSpPr txBox="1"/>
          <p:nvPr>
            <p:ph idx="1" type="body"/>
          </p:nvPr>
        </p:nvSpPr>
        <p:spPr>
          <a:xfrm>
            <a:off x="475488" y="4873752"/>
            <a:ext cx="3931920" cy="120700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20000"/>
              </a:lnSpc>
              <a:spcBef>
                <a:spcPts val="0"/>
              </a:spcBef>
              <a:spcAft>
                <a:spcPts val="1600"/>
              </a:spcAft>
              <a:buClr>
                <a:schemeClr val="dk1"/>
              </a:buClr>
              <a:buSzPct val="100000"/>
              <a:buNone/>
            </a:pPr>
            <a:r>
              <a:rPr lang="en-US" sz="3600">
                <a:solidFill>
                  <a:schemeClr val="dk1"/>
                </a:solidFill>
              </a:rPr>
              <a:t>Girls’ agency and Social Norms’ Measurement</a:t>
            </a:r>
            <a:endParaRPr b="1" sz="2400">
              <a:solidFill>
                <a:schemeClr val="dk1"/>
              </a:solidFill>
            </a:endParaRPr>
          </a:p>
        </p:txBody>
      </p:sp>
      <p:sp>
        <p:nvSpPr>
          <p:cNvPr id="99" name="Google Shape;99;p3"/>
          <p:cNvSpPr/>
          <p:nvPr/>
        </p:nvSpPr>
        <p:spPr>
          <a:xfrm rot="5400000">
            <a:off x="759921" y="346791"/>
            <a:ext cx="146304"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A close up of a logo&#10;&#10;Description automatically generated" id="100" name="Google Shape;100;p3"/>
          <p:cNvPicPr preferRelativeResize="0"/>
          <p:nvPr/>
        </p:nvPicPr>
        <p:blipFill rotWithShape="1">
          <a:blip r:embed="rId3">
            <a:alphaModFix/>
          </a:blip>
          <a:srcRect b="0" l="0" r="0" t="0"/>
          <a:stretch/>
        </p:blipFill>
        <p:spPr>
          <a:xfrm>
            <a:off x="4948887" y="929262"/>
            <a:ext cx="7572350" cy="2120259"/>
          </a:xfrm>
          <a:prstGeom prst="rect">
            <a:avLst/>
          </a:prstGeom>
          <a:noFill/>
          <a:ln>
            <a:noFill/>
          </a:ln>
        </p:spPr>
      </p:pic>
      <p:sp>
        <p:nvSpPr>
          <p:cNvPr id="101" name="Google Shape;101;p3"/>
          <p:cNvSpPr/>
          <p:nvPr/>
        </p:nvSpPr>
        <p:spPr>
          <a:xfrm>
            <a:off x="481029" y="4546920"/>
            <a:ext cx="402336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A close up of a logo&#10;&#10;Description automatically generated" id="102" name="Google Shape;102;p3"/>
          <p:cNvPicPr preferRelativeResize="0"/>
          <p:nvPr>
            <p:ph idx="2" type="body"/>
          </p:nvPr>
        </p:nvPicPr>
        <p:blipFill rotWithShape="1">
          <a:blip r:embed="rId4">
            <a:alphaModFix/>
          </a:blip>
          <a:srcRect b="0" l="0" r="0" t="0"/>
          <a:stretch/>
        </p:blipFill>
        <p:spPr>
          <a:xfrm>
            <a:off x="5434535" y="3587874"/>
            <a:ext cx="2048256" cy="2340864"/>
          </a:xfrm>
          <a:prstGeom prst="rect">
            <a:avLst/>
          </a:prstGeom>
          <a:noFill/>
          <a:ln>
            <a:noFill/>
          </a:ln>
        </p:spPr>
      </p:pic>
      <p:pic>
        <p:nvPicPr>
          <p:cNvPr id="103" name="Google Shape;103;p3"/>
          <p:cNvPicPr preferRelativeResize="0"/>
          <p:nvPr/>
        </p:nvPicPr>
        <p:blipFill rotWithShape="1">
          <a:blip r:embed="rId5">
            <a:alphaModFix/>
          </a:blip>
          <a:srcRect b="0" l="0" r="0" t="0"/>
          <a:stretch/>
        </p:blipFill>
        <p:spPr>
          <a:xfrm>
            <a:off x="8176461" y="3700400"/>
            <a:ext cx="3321850" cy="1078875"/>
          </a:xfrm>
          <a:prstGeom prst="rect">
            <a:avLst/>
          </a:prstGeom>
          <a:noFill/>
          <a:ln>
            <a:noFill/>
          </a:ln>
        </p:spPr>
      </p:pic>
      <p:sp>
        <p:nvSpPr>
          <p:cNvPr id="104" name="Google Shape;104;p3"/>
          <p:cNvSpPr txBox="1"/>
          <p:nvPr/>
        </p:nvSpPr>
        <p:spPr>
          <a:xfrm>
            <a:off x="5939293" y="511795"/>
            <a:ext cx="6880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Fira Sans"/>
                <a:ea typeface="Fira Sans"/>
                <a:cs typeface="Fira Sans"/>
                <a:sym typeface="Fira Sans"/>
              </a:rPr>
              <a:t>TPP+</a:t>
            </a:r>
            <a:endParaRPr/>
          </a:p>
        </p:txBody>
      </p:sp>
      <p:sp>
        <p:nvSpPr>
          <p:cNvPr id="105" name="Google Shape;105;p3"/>
          <p:cNvSpPr txBox="1"/>
          <p:nvPr/>
        </p:nvSpPr>
        <p:spPr>
          <a:xfrm>
            <a:off x="8401787" y="535863"/>
            <a:ext cx="5725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Fira Sans"/>
                <a:ea typeface="Fira Sans"/>
                <a:cs typeface="Fira Sans"/>
                <a:sym typeface="Fira Sans"/>
              </a:rPr>
              <a:t>TPP</a:t>
            </a:r>
            <a:endParaRPr/>
          </a:p>
        </p:txBody>
      </p:sp>
      <p:pic>
        <p:nvPicPr>
          <p:cNvPr descr="Logo, company name&#10;&#10;Description automatically generated" id="106" name="Google Shape;106;p3"/>
          <p:cNvPicPr preferRelativeResize="0"/>
          <p:nvPr/>
        </p:nvPicPr>
        <p:blipFill rotWithShape="1">
          <a:blip r:embed="rId6">
            <a:alphaModFix/>
          </a:blip>
          <a:srcRect b="0" l="0" r="0" t="0"/>
          <a:stretch/>
        </p:blipFill>
        <p:spPr>
          <a:xfrm>
            <a:off x="7799135" y="5050092"/>
            <a:ext cx="4076520" cy="8284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p:nvPr/>
        </p:nvSpPr>
        <p:spPr>
          <a:xfrm>
            <a:off x="-3537996" y="-1351512"/>
            <a:ext cx="1972467" cy="440440"/>
          </a:xfrm>
          <a:prstGeom prst="rect">
            <a:avLst/>
          </a:prstGeom>
          <a:solidFill>
            <a:srgbClr val="F2F2F2">
              <a:alpha val="4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3" name="Google Shape;113;p4"/>
          <p:cNvSpPr/>
          <p:nvPr/>
        </p:nvSpPr>
        <p:spPr>
          <a:xfrm>
            <a:off x="6221916" y="-1064450"/>
            <a:ext cx="1883228" cy="242973"/>
          </a:xfrm>
          <a:prstGeom prst="rect">
            <a:avLst/>
          </a:prstGeom>
          <a:solidFill>
            <a:srgbClr val="F2F2F2">
              <a:alpha val="4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 name="Google Shape;114;p4"/>
          <p:cNvSpPr/>
          <p:nvPr/>
        </p:nvSpPr>
        <p:spPr>
          <a:xfrm>
            <a:off x="2602262" y="5895461"/>
            <a:ext cx="9122537" cy="647812"/>
          </a:xfrm>
          <a:prstGeom prst="rect">
            <a:avLst/>
          </a:prstGeom>
          <a:solidFill>
            <a:srgbClr val="C5C5C5">
              <a:alpha val="6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115" name="Google Shape;115;p4"/>
          <p:cNvGrpSpPr/>
          <p:nvPr/>
        </p:nvGrpSpPr>
        <p:grpSpPr>
          <a:xfrm>
            <a:off x="987208" y="4304499"/>
            <a:ext cx="1484700" cy="1612479"/>
            <a:chOff x="5067173" y="4870196"/>
            <a:chExt cx="1484700" cy="1612479"/>
          </a:xfrm>
        </p:grpSpPr>
        <p:sp>
          <p:nvSpPr>
            <p:cNvPr id="116" name="Google Shape;116;p4"/>
            <p:cNvSpPr txBox="1"/>
            <p:nvPr/>
          </p:nvSpPr>
          <p:spPr>
            <a:xfrm>
              <a:off x="5095281" y="4870196"/>
              <a:ext cx="1408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100">
                  <a:solidFill>
                    <a:srgbClr val="C55A11"/>
                  </a:solidFill>
                  <a:latin typeface="Arial"/>
                  <a:ea typeface="Arial"/>
                  <a:cs typeface="Arial"/>
                  <a:sym typeface="Arial"/>
                </a:rPr>
                <a:t>RELIGIOUS LEADERS</a:t>
              </a:r>
              <a:endParaRPr/>
            </a:p>
          </p:txBody>
        </p:sp>
        <p:sp>
          <p:nvSpPr>
            <p:cNvPr id="117" name="Google Shape;117;p4"/>
            <p:cNvSpPr txBox="1"/>
            <p:nvPr/>
          </p:nvSpPr>
          <p:spPr>
            <a:xfrm>
              <a:off x="5093870" y="5216438"/>
              <a:ext cx="14196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50">
                  <a:solidFill>
                    <a:srgbClr val="C55A11"/>
                  </a:solidFill>
                  <a:latin typeface="Arial"/>
                  <a:ea typeface="Arial"/>
                  <a:cs typeface="Arial"/>
                  <a:sym typeface="Arial"/>
                </a:rPr>
                <a:t>LOCAL</a:t>
              </a:r>
              <a:r>
                <a:rPr b="1" lang="en-US" sz="1100">
                  <a:solidFill>
                    <a:srgbClr val="C55A11"/>
                  </a:solidFill>
                </a:rPr>
                <a:t> GOVT</a:t>
              </a:r>
              <a:endParaRPr/>
            </a:p>
            <a:p>
              <a:pPr indent="0" lvl="0" marL="0" marR="0" rtl="0" algn="l">
                <a:spcBef>
                  <a:spcPts val="0"/>
                </a:spcBef>
                <a:spcAft>
                  <a:spcPts val="0"/>
                </a:spcAft>
                <a:buNone/>
              </a:pPr>
              <a:r>
                <a:t/>
              </a:r>
              <a:endParaRPr b="1" sz="1100">
                <a:solidFill>
                  <a:srgbClr val="C55A11"/>
                </a:solidFill>
                <a:latin typeface="Arial"/>
                <a:ea typeface="Arial"/>
                <a:cs typeface="Arial"/>
                <a:sym typeface="Arial"/>
              </a:endParaRPr>
            </a:p>
            <a:p>
              <a:pPr indent="0" lvl="0" marL="0" marR="0" rtl="0" algn="l">
                <a:spcBef>
                  <a:spcPts val="0"/>
                </a:spcBef>
                <a:spcAft>
                  <a:spcPts val="0"/>
                </a:spcAft>
                <a:buNone/>
              </a:pPr>
              <a:r>
                <a:rPr b="1" lang="en-US" sz="1100">
                  <a:solidFill>
                    <a:srgbClr val="C55A11"/>
                  </a:solidFill>
                  <a:latin typeface="Arial"/>
                  <a:ea typeface="Arial"/>
                  <a:cs typeface="Arial"/>
                  <a:sym typeface="Arial"/>
                </a:rPr>
                <a:t> SCHOOL PERSONNEL</a:t>
              </a:r>
              <a:endParaRPr/>
            </a:p>
          </p:txBody>
        </p:sp>
        <p:sp>
          <p:nvSpPr>
            <p:cNvPr id="118" name="Google Shape;118;p4"/>
            <p:cNvSpPr txBox="1"/>
            <p:nvPr/>
          </p:nvSpPr>
          <p:spPr>
            <a:xfrm>
              <a:off x="5067173" y="5882375"/>
              <a:ext cx="14847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100">
                <a:solidFill>
                  <a:srgbClr val="C55A11"/>
                </a:solidFill>
                <a:latin typeface="Arial"/>
                <a:ea typeface="Arial"/>
                <a:cs typeface="Arial"/>
                <a:sym typeface="Arial"/>
              </a:endParaRPr>
            </a:p>
            <a:p>
              <a:pPr indent="0" lvl="0" marL="0" marR="0" rtl="0" algn="l">
                <a:spcBef>
                  <a:spcPts val="0"/>
                </a:spcBef>
                <a:spcAft>
                  <a:spcPts val="0"/>
                </a:spcAft>
                <a:buNone/>
              </a:pPr>
              <a:r>
                <a:rPr b="1" lang="en-US" sz="1100">
                  <a:solidFill>
                    <a:srgbClr val="C55A11"/>
                  </a:solidFill>
                  <a:latin typeface="Arial"/>
                  <a:ea typeface="Arial"/>
                  <a:cs typeface="Arial"/>
                  <a:sym typeface="Arial"/>
                </a:rPr>
                <a:t>INFLUENTIAL PEOPLE</a:t>
              </a:r>
              <a:endParaRPr/>
            </a:p>
            <a:p>
              <a:pPr indent="0" lvl="0" marL="0" marR="0" rtl="0" algn="l">
                <a:spcBef>
                  <a:spcPts val="0"/>
                </a:spcBef>
                <a:spcAft>
                  <a:spcPts val="0"/>
                </a:spcAft>
                <a:buNone/>
              </a:pPr>
              <a:r>
                <a:rPr b="1" lang="en-US" sz="1100">
                  <a:solidFill>
                    <a:srgbClr val="C55A11"/>
                  </a:solidFill>
                  <a:latin typeface="Arial"/>
                  <a:ea typeface="Arial"/>
                  <a:cs typeface="Arial"/>
                  <a:sym typeface="Arial"/>
                </a:rPr>
                <a:t> </a:t>
              </a:r>
              <a:endParaRPr sz="1100">
                <a:solidFill>
                  <a:srgbClr val="C55A11"/>
                </a:solidFill>
                <a:latin typeface="Arial"/>
                <a:ea typeface="Arial"/>
                <a:cs typeface="Arial"/>
                <a:sym typeface="Arial"/>
              </a:endParaRPr>
            </a:p>
          </p:txBody>
        </p:sp>
      </p:grpSp>
      <p:cxnSp>
        <p:nvCxnSpPr>
          <p:cNvPr id="119" name="Google Shape;119;p4"/>
          <p:cNvCxnSpPr/>
          <p:nvPr/>
        </p:nvCxnSpPr>
        <p:spPr>
          <a:xfrm rot="10800000">
            <a:off x="502059" y="603677"/>
            <a:ext cx="11238933" cy="2742"/>
          </a:xfrm>
          <a:prstGeom prst="straightConnector1">
            <a:avLst/>
          </a:prstGeom>
          <a:noFill/>
          <a:ln cap="flat" cmpd="sng" w="9525">
            <a:solidFill>
              <a:srgbClr val="595959"/>
            </a:solidFill>
            <a:prstDash val="lgDashDot"/>
            <a:miter lim="800000"/>
            <a:headEnd len="sm" w="sm" type="none"/>
            <a:tailEnd len="sm" w="sm" type="none"/>
          </a:ln>
        </p:spPr>
      </p:cxnSp>
      <p:cxnSp>
        <p:nvCxnSpPr>
          <p:cNvPr id="120" name="Google Shape;120;p4"/>
          <p:cNvCxnSpPr/>
          <p:nvPr/>
        </p:nvCxnSpPr>
        <p:spPr>
          <a:xfrm>
            <a:off x="11755907" y="283699"/>
            <a:ext cx="2996" cy="6287311"/>
          </a:xfrm>
          <a:prstGeom prst="straightConnector1">
            <a:avLst/>
          </a:prstGeom>
          <a:noFill/>
          <a:ln cap="flat" cmpd="sng" w="9525">
            <a:solidFill>
              <a:srgbClr val="595959"/>
            </a:solidFill>
            <a:prstDash val="lgDash"/>
            <a:miter lim="800000"/>
            <a:headEnd len="sm" w="sm" type="none"/>
            <a:tailEnd len="sm" w="sm" type="none"/>
          </a:ln>
        </p:spPr>
      </p:cxnSp>
      <p:cxnSp>
        <p:nvCxnSpPr>
          <p:cNvPr id="121" name="Google Shape;121;p4"/>
          <p:cNvCxnSpPr/>
          <p:nvPr/>
        </p:nvCxnSpPr>
        <p:spPr>
          <a:xfrm>
            <a:off x="2555406" y="285921"/>
            <a:ext cx="0" cy="6309811"/>
          </a:xfrm>
          <a:prstGeom prst="straightConnector1">
            <a:avLst/>
          </a:prstGeom>
          <a:noFill/>
          <a:ln cap="flat" cmpd="sng" w="9525">
            <a:solidFill>
              <a:srgbClr val="595959"/>
            </a:solidFill>
            <a:prstDash val="lgDash"/>
            <a:miter lim="800000"/>
            <a:headEnd len="sm" w="sm" type="none"/>
            <a:tailEnd len="sm" w="sm" type="none"/>
          </a:ln>
        </p:spPr>
      </p:cxnSp>
      <p:cxnSp>
        <p:nvCxnSpPr>
          <p:cNvPr id="122" name="Google Shape;122;p4"/>
          <p:cNvCxnSpPr/>
          <p:nvPr/>
        </p:nvCxnSpPr>
        <p:spPr>
          <a:xfrm>
            <a:off x="3646154" y="292983"/>
            <a:ext cx="10268" cy="5547404"/>
          </a:xfrm>
          <a:prstGeom prst="straightConnector1">
            <a:avLst/>
          </a:prstGeom>
          <a:noFill/>
          <a:ln cap="flat" cmpd="sng" w="9525">
            <a:solidFill>
              <a:srgbClr val="595959"/>
            </a:solidFill>
            <a:prstDash val="lgDash"/>
            <a:miter lim="800000"/>
            <a:headEnd len="sm" w="sm" type="none"/>
            <a:tailEnd len="sm" w="sm" type="none"/>
          </a:ln>
        </p:spPr>
      </p:cxnSp>
      <p:sp>
        <p:nvSpPr>
          <p:cNvPr id="123" name="Google Shape;123;p4"/>
          <p:cNvSpPr/>
          <p:nvPr/>
        </p:nvSpPr>
        <p:spPr>
          <a:xfrm>
            <a:off x="953163" y="1511665"/>
            <a:ext cx="1582965" cy="49530"/>
          </a:xfrm>
          <a:prstGeom prst="roundRect">
            <a:avLst>
              <a:gd fmla="val 16667" name="adj"/>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24" name="Google Shape;124;p4"/>
          <p:cNvSpPr/>
          <p:nvPr/>
        </p:nvSpPr>
        <p:spPr>
          <a:xfrm>
            <a:off x="941623" y="2435816"/>
            <a:ext cx="1590652" cy="45719"/>
          </a:xfrm>
          <a:prstGeom prst="roundRect">
            <a:avLst>
              <a:gd fmla="val 16667" name="adj"/>
            </a:avLst>
          </a:prstGeom>
          <a:solidFill>
            <a:srgbClr val="FF57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25" name="Google Shape;125;p4"/>
          <p:cNvSpPr/>
          <p:nvPr/>
        </p:nvSpPr>
        <p:spPr>
          <a:xfrm>
            <a:off x="946764" y="3321823"/>
            <a:ext cx="1600183" cy="45719"/>
          </a:xfrm>
          <a:prstGeom prst="roundRect">
            <a:avLst>
              <a:gd fmla="val 16667" name="adj"/>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26" name="Google Shape;126;p4"/>
          <p:cNvSpPr/>
          <p:nvPr/>
        </p:nvSpPr>
        <p:spPr>
          <a:xfrm>
            <a:off x="938209" y="4198140"/>
            <a:ext cx="1617196" cy="45719"/>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27" name="Google Shape;127;p4"/>
          <p:cNvSpPr/>
          <p:nvPr/>
        </p:nvSpPr>
        <p:spPr>
          <a:xfrm>
            <a:off x="952564" y="5807136"/>
            <a:ext cx="1578646" cy="45719"/>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28" name="Google Shape;128;p4"/>
          <p:cNvSpPr txBox="1"/>
          <p:nvPr/>
        </p:nvSpPr>
        <p:spPr>
          <a:xfrm>
            <a:off x="923766" y="934824"/>
            <a:ext cx="168361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3F3F3F"/>
                </a:solidFill>
                <a:latin typeface="Arial"/>
                <a:ea typeface="Arial"/>
                <a:cs typeface="Arial"/>
                <a:sym typeface="Arial"/>
              </a:rPr>
              <a:t>Adolescent GIRLS</a:t>
            </a:r>
            <a:endParaRPr/>
          </a:p>
        </p:txBody>
      </p:sp>
      <p:sp>
        <p:nvSpPr>
          <p:cNvPr id="129" name="Google Shape;129;p4"/>
          <p:cNvSpPr txBox="1"/>
          <p:nvPr/>
        </p:nvSpPr>
        <p:spPr>
          <a:xfrm>
            <a:off x="964165" y="1845652"/>
            <a:ext cx="164622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3F3F3F"/>
                </a:solidFill>
                <a:latin typeface="Arial"/>
                <a:ea typeface="Arial"/>
                <a:cs typeface="Arial"/>
                <a:sym typeface="Arial"/>
              </a:rPr>
              <a:t>Adolescent BOYS</a:t>
            </a:r>
            <a:endParaRPr/>
          </a:p>
        </p:txBody>
      </p:sp>
      <p:sp>
        <p:nvSpPr>
          <p:cNvPr id="130" name="Google Shape;130;p4"/>
          <p:cNvSpPr txBox="1"/>
          <p:nvPr/>
        </p:nvSpPr>
        <p:spPr>
          <a:xfrm>
            <a:off x="1056010" y="2765115"/>
            <a:ext cx="152223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3F3F3F"/>
                </a:solidFill>
                <a:latin typeface="Arial"/>
                <a:ea typeface="Arial"/>
                <a:cs typeface="Arial"/>
                <a:sym typeface="Arial"/>
              </a:rPr>
              <a:t>MOTHERS Group</a:t>
            </a:r>
            <a:endParaRPr/>
          </a:p>
        </p:txBody>
      </p:sp>
      <p:sp>
        <p:nvSpPr>
          <p:cNvPr id="131" name="Google Shape;131;p4"/>
          <p:cNvSpPr txBox="1"/>
          <p:nvPr/>
        </p:nvSpPr>
        <p:spPr>
          <a:xfrm>
            <a:off x="1086389" y="3632625"/>
            <a:ext cx="147525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3F3F3F"/>
                </a:solidFill>
                <a:latin typeface="Arial"/>
                <a:ea typeface="Arial"/>
                <a:cs typeface="Arial"/>
                <a:sym typeface="Arial"/>
              </a:rPr>
              <a:t>FATHERS Group</a:t>
            </a:r>
            <a:endParaRPr/>
          </a:p>
        </p:txBody>
      </p:sp>
      <p:sp>
        <p:nvSpPr>
          <p:cNvPr id="132" name="Google Shape;132;p4"/>
          <p:cNvSpPr txBox="1"/>
          <p:nvPr/>
        </p:nvSpPr>
        <p:spPr>
          <a:xfrm>
            <a:off x="575394" y="141863"/>
            <a:ext cx="20067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3F3F3F"/>
                </a:solidFill>
                <a:latin typeface="Arial"/>
                <a:ea typeface="Arial"/>
                <a:cs typeface="Arial"/>
                <a:sym typeface="Arial"/>
              </a:rPr>
              <a:t>PARTICIPANTS’ GROUPS</a:t>
            </a:r>
            <a:endParaRPr/>
          </a:p>
        </p:txBody>
      </p:sp>
      <p:sp>
        <p:nvSpPr>
          <p:cNvPr id="133" name="Google Shape;133;p4"/>
          <p:cNvSpPr txBox="1"/>
          <p:nvPr/>
        </p:nvSpPr>
        <p:spPr>
          <a:xfrm>
            <a:off x="7288312" y="118567"/>
            <a:ext cx="19086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C55A11"/>
                </a:solidFill>
                <a:latin typeface="Arial"/>
                <a:ea typeface="Arial"/>
                <a:cs typeface="Arial"/>
                <a:sym typeface="Arial"/>
              </a:rPr>
              <a:t>GIRL-LED ACTIVITIES</a:t>
            </a:r>
            <a:endParaRPr/>
          </a:p>
        </p:txBody>
      </p:sp>
      <p:sp>
        <p:nvSpPr>
          <p:cNvPr id="134" name="Google Shape;134;p4"/>
          <p:cNvSpPr txBox="1"/>
          <p:nvPr/>
        </p:nvSpPr>
        <p:spPr>
          <a:xfrm>
            <a:off x="9735456" y="141878"/>
            <a:ext cx="14820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3F3F3F"/>
                </a:solidFill>
                <a:latin typeface="Arial"/>
                <a:ea typeface="Arial"/>
                <a:cs typeface="Arial"/>
                <a:sym typeface="Arial"/>
              </a:rPr>
              <a:t>JOINT SESSIONS</a:t>
            </a:r>
            <a:endParaRPr/>
          </a:p>
        </p:txBody>
      </p:sp>
      <p:sp>
        <p:nvSpPr>
          <p:cNvPr id="135" name="Google Shape;135;p4"/>
          <p:cNvSpPr txBox="1"/>
          <p:nvPr/>
        </p:nvSpPr>
        <p:spPr>
          <a:xfrm>
            <a:off x="2530313" y="229800"/>
            <a:ext cx="11499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3F3F3F"/>
                </a:solidFill>
                <a:latin typeface="Arial"/>
                <a:ea typeface="Arial"/>
                <a:cs typeface="Arial"/>
                <a:sym typeface="Arial"/>
              </a:rPr>
              <a:t>SESSIONS</a:t>
            </a:r>
            <a:endParaRPr/>
          </a:p>
        </p:txBody>
      </p:sp>
      <p:grpSp>
        <p:nvGrpSpPr>
          <p:cNvPr id="136" name="Google Shape;136;p4"/>
          <p:cNvGrpSpPr/>
          <p:nvPr/>
        </p:nvGrpSpPr>
        <p:grpSpPr>
          <a:xfrm>
            <a:off x="2523195" y="2497055"/>
            <a:ext cx="1149894" cy="860498"/>
            <a:chOff x="2469229" y="2247370"/>
            <a:chExt cx="1149894" cy="708088"/>
          </a:xfrm>
        </p:grpSpPr>
        <p:sp>
          <p:nvSpPr>
            <p:cNvPr id="137" name="Google Shape;137;p4"/>
            <p:cNvSpPr/>
            <p:nvPr/>
          </p:nvSpPr>
          <p:spPr>
            <a:xfrm>
              <a:off x="2523233" y="2247370"/>
              <a:ext cx="1047323" cy="662355"/>
            </a:xfrm>
            <a:prstGeom prst="rect">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38" name="Google Shape;138;p4"/>
            <p:cNvSpPr txBox="1"/>
            <p:nvPr/>
          </p:nvSpPr>
          <p:spPr>
            <a:xfrm>
              <a:off x="2469229" y="2309127"/>
              <a:ext cx="1149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Monthly</a:t>
              </a:r>
              <a:endParaRPr/>
            </a:p>
            <a:p>
              <a:pPr indent="0" lvl="0" marL="0" marR="0" rtl="0" algn="ctr">
                <a:spcBef>
                  <a:spcPts val="0"/>
                </a:spcBef>
                <a:spcAft>
                  <a:spcPts val="0"/>
                </a:spcAft>
                <a:buNone/>
              </a:pPr>
              <a:r>
                <a:rPr b="1" lang="en-US" sz="2000">
                  <a:solidFill>
                    <a:schemeClr val="lt1"/>
                  </a:solidFill>
                  <a:latin typeface="Arial"/>
                  <a:ea typeface="Arial"/>
                  <a:cs typeface="Arial"/>
                  <a:sym typeface="Arial"/>
                </a:rPr>
                <a:t>18 </a:t>
              </a:r>
              <a:r>
                <a:rPr b="1" baseline="30000" lang="en-US" sz="2000">
                  <a:solidFill>
                    <a:schemeClr val="lt1"/>
                  </a:solidFill>
                  <a:latin typeface="Arial"/>
                  <a:ea typeface="Arial"/>
                  <a:cs typeface="Arial"/>
                  <a:sym typeface="Arial"/>
                </a:rPr>
                <a:t>sessions</a:t>
              </a:r>
              <a:endParaRPr/>
            </a:p>
          </p:txBody>
        </p:sp>
      </p:grpSp>
      <p:grpSp>
        <p:nvGrpSpPr>
          <p:cNvPr id="139" name="Google Shape;139;p4"/>
          <p:cNvGrpSpPr/>
          <p:nvPr/>
        </p:nvGrpSpPr>
        <p:grpSpPr>
          <a:xfrm>
            <a:off x="2480632" y="4249736"/>
            <a:ext cx="1275000" cy="1692643"/>
            <a:chOff x="2411509" y="3593938"/>
            <a:chExt cx="1275000" cy="1692643"/>
          </a:xfrm>
        </p:grpSpPr>
        <p:sp>
          <p:nvSpPr>
            <p:cNvPr id="140" name="Google Shape;140;p4"/>
            <p:cNvSpPr/>
            <p:nvPr/>
          </p:nvSpPr>
          <p:spPr>
            <a:xfrm>
              <a:off x="2518679" y="3593938"/>
              <a:ext cx="1047323" cy="1532057"/>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41" name="Google Shape;141;p4"/>
            <p:cNvSpPr txBox="1"/>
            <p:nvPr/>
          </p:nvSpPr>
          <p:spPr>
            <a:xfrm>
              <a:off x="2411509" y="3901181"/>
              <a:ext cx="1275000" cy="138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baseline="30000" lang="en-US" sz="1800">
                  <a:solidFill>
                    <a:schemeClr val="lt1"/>
                  </a:solidFill>
                  <a:latin typeface="Arial"/>
                  <a:ea typeface="Arial"/>
                  <a:cs typeface="Arial"/>
                  <a:sym typeface="Arial"/>
                </a:rPr>
                <a:t>Intensive</a:t>
              </a:r>
              <a:endParaRPr/>
            </a:p>
            <a:p>
              <a:pPr indent="0" lvl="0" marL="0" marR="0" rtl="0" algn="ctr">
                <a:spcBef>
                  <a:spcPts val="0"/>
                </a:spcBef>
                <a:spcAft>
                  <a:spcPts val="0"/>
                </a:spcAft>
                <a:buNone/>
              </a:pPr>
              <a:r>
                <a:rPr b="1" baseline="30000" lang="en-US" sz="2400">
                  <a:solidFill>
                    <a:schemeClr val="lt1"/>
                  </a:solidFill>
                  <a:latin typeface="Arial"/>
                  <a:ea typeface="Arial"/>
                  <a:cs typeface="Arial"/>
                  <a:sym typeface="Arial"/>
                </a:rPr>
                <a:t>Trainings*</a:t>
              </a:r>
              <a:endParaRPr b="1" baseline="30000" sz="800">
                <a:solidFill>
                  <a:schemeClr val="lt1"/>
                </a:solidFill>
                <a:latin typeface="Arial"/>
                <a:ea typeface="Arial"/>
                <a:cs typeface="Arial"/>
                <a:sym typeface="Arial"/>
              </a:endParaRPr>
            </a:p>
            <a:p>
              <a:pPr indent="0" lvl="0" marL="0" marR="0" rtl="0" algn="ctr">
                <a:spcBef>
                  <a:spcPts val="0"/>
                </a:spcBef>
                <a:spcAft>
                  <a:spcPts val="0"/>
                </a:spcAft>
                <a:buNone/>
              </a:pPr>
              <a:r>
                <a:rPr b="1" baseline="30000" lang="en-US" sz="1800">
                  <a:solidFill>
                    <a:schemeClr val="lt1"/>
                  </a:solidFill>
                  <a:latin typeface="Arial"/>
                  <a:ea typeface="Arial"/>
                  <a:cs typeface="Arial"/>
                  <a:sym typeface="Arial"/>
                </a:rPr>
                <a:t>Follow-up</a:t>
              </a:r>
              <a:endParaRPr/>
            </a:p>
            <a:p>
              <a:pPr indent="0" lvl="0" marL="0" marR="0" rtl="0" algn="ctr">
                <a:spcBef>
                  <a:spcPts val="0"/>
                </a:spcBef>
                <a:spcAft>
                  <a:spcPts val="0"/>
                </a:spcAft>
                <a:buNone/>
              </a:pPr>
              <a:r>
                <a:rPr b="1" baseline="30000" lang="en-US" sz="2400">
                  <a:solidFill>
                    <a:schemeClr val="lt1"/>
                  </a:solidFill>
                  <a:latin typeface="Arial"/>
                  <a:ea typeface="Arial"/>
                  <a:cs typeface="Arial"/>
                  <a:sym typeface="Arial"/>
                </a:rPr>
                <a:t>Meetings*</a:t>
              </a:r>
              <a:endParaRPr/>
            </a:p>
          </p:txBody>
        </p:sp>
      </p:grpSp>
      <p:grpSp>
        <p:nvGrpSpPr>
          <p:cNvPr id="142" name="Google Shape;142;p4"/>
          <p:cNvGrpSpPr/>
          <p:nvPr/>
        </p:nvGrpSpPr>
        <p:grpSpPr>
          <a:xfrm>
            <a:off x="2517285" y="636107"/>
            <a:ext cx="1194026" cy="860568"/>
            <a:chOff x="2454655" y="809007"/>
            <a:chExt cx="1194026" cy="860568"/>
          </a:xfrm>
        </p:grpSpPr>
        <p:sp>
          <p:nvSpPr>
            <p:cNvPr id="143" name="Google Shape;143;p4"/>
            <p:cNvSpPr/>
            <p:nvPr/>
          </p:nvSpPr>
          <p:spPr>
            <a:xfrm>
              <a:off x="2524045" y="809007"/>
              <a:ext cx="1041136" cy="86056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44" name="Google Shape;144;p4"/>
            <p:cNvSpPr txBox="1"/>
            <p:nvPr/>
          </p:nvSpPr>
          <p:spPr>
            <a:xfrm>
              <a:off x="2454655" y="884228"/>
              <a:ext cx="119402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Weekly</a:t>
              </a:r>
              <a:endParaRPr/>
            </a:p>
            <a:p>
              <a:pPr indent="0" lvl="0" marL="0" marR="0" rtl="0" algn="ctr">
                <a:spcBef>
                  <a:spcPts val="0"/>
                </a:spcBef>
                <a:spcAft>
                  <a:spcPts val="0"/>
                </a:spcAft>
                <a:buNone/>
              </a:pPr>
              <a:r>
                <a:rPr b="1" lang="en-US" sz="2000">
                  <a:solidFill>
                    <a:schemeClr val="lt1"/>
                  </a:solidFill>
                  <a:latin typeface="Arial"/>
                  <a:ea typeface="Arial"/>
                  <a:cs typeface="Arial"/>
                  <a:sym typeface="Arial"/>
                </a:rPr>
                <a:t>45 </a:t>
              </a:r>
              <a:r>
                <a:rPr b="1" baseline="30000" lang="en-US" sz="2000">
                  <a:solidFill>
                    <a:schemeClr val="lt1"/>
                  </a:solidFill>
                  <a:latin typeface="Arial"/>
                  <a:ea typeface="Arial"/>
                  <a:cs typeface="Arial"/>
                  <a:sym typeface="Arial"/>
                </a:rPr>
                <a:t>sessions</a:t>
              </a:r>
              <a:endParaRPr/>
            </a:p>
          </p:txBody>
        </p:sp>
      </p:grpSp>
      <p:sp>
        <p:nvSpPr>
          <p:cNvPr id="145" name="Google Shape;145;p4"/>
          <p:cNvSpPr txBox="1"/>
          <p:nvPr/>
        </p:nvSpPr>
        <p:spPr>
          <a:xfrm>
            <a:off x="7070787" y="597829"/>
            <a:ext cx="2352300" cy="2878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C55A11"/>
                </a:solidFill>
                <a:latin typeface="Arial"/>
                <a:ea typeface="Arial"/>
                <a:cs typeface="Arial"/>
                <a:sym typeface="Arial"/>
              </a:rPr>
              <a:t>6 Community level social norms activities</a:t>
            </a:r>
            <a:endParaRPr sz="1600"/>
          </a:p>
          <a:p>
            <a:pPr indent="0" lvl="0" marL="0" marR="0" rtl="0" algn="ctr">
              <a:spcBef>
                <a:spcPts val="0"/>
              </a:spcBef>
              <a:spcAft>
                <a:spcPts val="0"/>
              </a:spcAft>
              <a:buNone/>
            </a:pPr>
            <a:r>
              <a:rPr b="1" lang="en-US">
                <a:solidFill>
                  <a:srgbClr val="3F3F3F"/>
                </a:solidFill>
                <a:latin typeface="Arial"/>
                <a:ea typeface="Arial"/>
                <a:cs typeface="Arial"/>
                <a:sym typeface="Arial"/>
              </a:rPr>
              <a:t>Organized and lead by adolescent girls’ groups on following themes</a:t>
            </a:r>
            <a:r>
              <a:rPr lang="en-US">
                <a:solidFill>
                  <a:srgbClr val="3F3F3F"/>
                </a:solidFill>
                <a:latin typeface="Arial"/>
                <a:ea typeface="Arial"/>
                <a:cs typeface="Arial"/>
                <a:sym typeface="Arial"/>
              </a:rPr>
              <a:t>:</a:t>
            </a:r>
            <a:endParaRPr>
              <a:solidFill>
                <a:srgbClr val="3F3F3F"/>
              </a:solidFill>
              <a:latin typeface="Arial"/>
              <a:ea typeface="Arial"/>
              <a:cs typeface="Arial"/>
              <a:sym typeface="Arial"/>
            </a:endParaRPr>
          </a:p>
          <a:p>
            <a:pPr indent="0" lvl="0" marL="0" marR="0" rtl="0" algn="ctr">
              <a:spcBef>
                <a:spcPts val="0"/>
              </a:spcBef>
              <a:spcAft>
                <a:spcPts val="0"/>
              </a:spcAft>
              <a:buNone/>
            </a:pPr>
            <a:r>
              <a:rPr lang="en-US" sz="1300">
                <a:solidFill>
                  <a:srgbClr val="3F3F3F"/>
                </a:solidFill>
                <a:latin typeface="Arial"/>
                <a:ea typeface="Arial"/>
                <a:cs typeface="Arial"/>
                <a:sym typeface="Arial"/>
              </a:rPr>
              <a:t>Mobility</a:t>
            </a:r>
            <a:endParaRPr/>
          </a:p>
          <a:p>
            <a:pPr indent="0" lvl="0" marL="0" marR="0" rtl="0" algn="ctr">
              <a:spcBef>
                <a:spcPts val="0"/>
              </a:spcBef>
              <a:spcAft>
                <a:spcPts val="0"/>
              </a:spcAft>
              <a:buNone/>
            </a:pPr>
            <a:r>
              <a:rPr lang="en-US" sz="1300">
                <a:solidFill>
                  <a:srgbClr val="3F3F3F"/>
                </a:solidFill>
                <a:latin typeface="Arial"/>
                <a:ea typeface="Arial"/>
                <a:cs typeface="Arial"/>
                <a:sym typeface="Arial"/>
              </a:rPr>
              <a:t>Menstruation</a:t>
            </a:r>
            <a:endParaRPr/>
          </a:p>
          <a:p>
            <a:pPr indent="0" lvl="0" marL="0" marR="0" rtl="0" algn="ctr">
              <a:spcBef>
                <a:spcPts val="0"/>
              </a:spcBef>
              <a:spcAft>
                <a:spcPts val="0"/>
              </a:spcAft>
              <a:buNone/>
            </a:pPr>
            <a:r>
              <a:rPr lang="en-US" sz="1300">
                <a:solidFill>
                  <a:srgbClr val="3F3F3F"/>
                </a:solidFill>
                <a:latin typeface="Arial"/>
                <a:ea typeface="Arial"/>
                <a:cs typeface="Arial"/>
                <a:sym typeface="Arial"/>
              </a:rPr>
              <a:t>Gender Division of Labor</a:t>
            </a:r>
            <a:endParaRPr/>
          </a:p>
          <a:p>
            <a:pPr indent="0" lvl="0" marL="0" marR="0" rtl="0" algn="ctr">
              <a:spcBef>
                <a:spcPts val="0"/>
              </a:spcBef>
              <a:spcAft>
                <a:spcPts val="0"/>
              </a:spcAft>
              <a:buNone/>
            </a:pPr>
            <a:r>
              <a:rPr lang="en-US" sz="1300">
                <a:solidFill>
                  <a:srgbClr val="3F3F3F"/>
                </a:solidFill>
                <a:latin typeface="Arial"/>
                <a:ea typeface="Arial"/>
                <a:cs typeface="Arial"/>
                <a:sym typeface="Arial"/>
              </a:rPr>
              <a:t>Dowry</a:t>
            </a:r>
            <a:endParaRPr/>
          </a:p>
          <a:p>
            <a:pPr indent="0" lvl="0" marL="0" marR="0" rtl="0" algn="ctr">
              <a:spcBef>
                <a:spcPts val="0"/>
              </a:spcBef>
              <a:spcAft>
                <a:spcPts val="0"/>
              </a:spcAft>
              <a:buNone/>
            </a:pPr>
            <a:r>
              <a:rPr lang="en-US" sz="1300">
                <a:solidFill>
                  <a:srgbClr val="3F3F3F"/>
                </a:solidFill>
                <a:latin typeface="Arial"/>
                <a:ea typeface="Arial"/>
                <a:cs typeface="Arial"/>
                <a:sym typeface="Arial"/>
              </a:rPr>
              <a:t>Family Honor/ Sexual Harassment</a:t>
            </a:r>
            <a:endParaRPr/>
          </a:p>
          <a:p>
            <a:pPr indent="0" lvl="0" marL="0" marR="0" rtl="0" algn="ctr">
              <a:spcBef>
                <a:spcPts val="0"/>
              </a:spcBef>
              <a:spcAft>
                <a:spcPts val="0"/>
              </a:spcAft>
              <a:buNone/>
            </a:pPr>
            <a:r>
              <a:rPr lang="en-US" sz="1300">
                <a:solidFill>
                  <a:srgbClr val="3F3F3F"/>
                </a:solidFill>
                <a:latin typeface="Arial"/>
                <a:ea typeface="Arial"/>
                <a:cs typeface="Arial"/>
                <a:sym typeface="Arial"/>
              </a:rPr>
              <a:t>Girls Aspirations</a:t>
            </a:r>
            <a:endParaRPr/>
          </a:p>
        </p:txBody>
      </p:sp>
      <p:cxnSp>
        <p:nvCxnSpPr>
          <p:cNvPr id="146" name="Google Shape;146;p4"/>
          <p:cNvCxnSpPr/>
          <p:nvPr/>
        </p:nvCxnSpPr>
        <p:spPr>
          <a:xfrm rot="10800000">
            <a:off x="494212" y="6571010"/>
            <a:ext cx="11260123" cy="2934"/>
          </a:xfrm>
          <a:prstGeom prst="straightConnector1">
            <a:avLst/>
          </a:prstGeom>
          <a:noFill/>
          <a:ln cap="flat" cmpd="sng" w="9525">
            <a:solidFill>
              <a:srgbClr val="595959"/>
            </a:solidFill>
            <a:prstDash val="lgDash"/>
            <a:miter lim="800000"/>
            <a:headEnd len="sm" w="sm" type="none"/>
            <a:tailEnd len="sm" w="sm" type="none"/>
          </a:ln>
        </p:spPr>
      </p:cxnSp>
      <p:sp>
        <p:nvSpPr>
          <p:cNvPr id="147" name="Google Shape;147;p4"/>
          <p:cNvSpPr txBox="1"/>
          <p:nvPr/>
        </p:nvSpPr>
        <p:spPr>
          <a:xfrm>
            <a:off x="2790056" y="5935433"/>
            <a:ext cx="269333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3F3F3F"/>
                </a:solidFill>
                <a:latin typeface="Arial"/>
                <a:ea typeface="Arial"/>
                <a:cs typeface="Arial"/>
                <a:sym typeface="Arial"/>
              </a:rPr>
              <a:t>Gender Equity and Diversity</a:t>
            </a:r>
            <a:endParaRPr/>
          </a:p>
        </p:txBody>
      </p:sp>
      <p:sp>
        <p:nvSpPr>
          <p:cNvPr id="148" name="Google Shape;148;p4"/>
          <p:cNvSpPr txBox="1"/>
          <p:nvPr/>
        </p:nvSpPr>
        <p:spPr>
          <a:xfrm>
            <a:off x="5330825" y="5936225"/>
            <a:ext cx="1533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3F3F3F"/>
                </a:solidFill>
                <a:latin typeface="Arial"/>
                <a:ea typeface="Arial"/>
                <a:cs typeface="Arial"/>
                <a:sym typeface="Arial"/>
              </a:rPr>
              <a:t>VSLA</a:t>
            </a:r>
            <a:endParaRPr/>
          </a:p>
          <a:p>
            <a:pPr indent="0" lvl="0" marL="0" marR="0" rtl="0" algn="l">
              <a:spcBef>
                <a:spcPts val="0"/>
              </a:spcBef>
              <a:spcAft>
                <a:spcPts val="0"/>
              </a:spcAft>
              <a:buNone/>
            </a:pPr>
            <a:r>
              <a:rPr b="1" lang="en-US" sz="1200">
                <a:solidFill>
                  <a:srgbClr val="3F3F3F"/>
                </a:solidFill>
                <a:latin typeface="Arial"/>
                <a:ea typeface="Arial"/>
                <a:cs typeface="Arial"/>
                <a:sym typeface="Arial"/>
              </a:rPr>
              <a:t>Social Norms</a:t>
            </a:r>
            <a:endParaRPr sz="1200">
              <a:solidFill>
                <a:srgbClr val="3F3F3F"/>
              </a:solidFill>
              <a:latin typeface="Arial"/>
              <a:ea typeface="Arial"/>
              <a:cs typeface="Arial"/>
              <a:sym typeface="Arial"/>
            </a:endParaRPr>
          </a:p>
        </p:txBody>
      </p:sp>
      <p:sp>
        <p:nvSpPr>
          <p:cNvPr id="149" name="Google Shape;149;p4"/>
          <p:cNvSpPr txBox="1"/>
          <p:nvPr/>
        </p:nvSpPr>
        <p:spPr>
          <a:xfrm>
            <a:off x="9737976" y="5960513"/>
            <a:ext cx="204274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3F3F3F"/>
                </a:solidFill>
                <a:latin typeface="Arial"/>
                <a:ea typeface="Arial"/>
                <a:cs typeface="Arial"/>
                <a:sym typeface="Arial"/>
              </a:rPr>
              <a:t>Facilitation Skills</a:t>
            </a:r>
            <a:endParaRPr sz="1200">
              <a:solidFill>
                <a:srgbClr val="3F3F3F"/>
              </a:solidFill>
              <a:latin typeface="Arial"/>
              <a:ea typeface="Arial"/>
              <a:cs typeface="Arial"/>
              <a:sym typeface="Arial"/>
            </a:endParaRPr>
          </a:p>
        </p:txBody>
      </p:sp>
      <p:sp>
        <p:nvSpPr>
          <p:cNvPr id="150" name="Google Shape;150;p4"/>
          <p:cNvSpPr txBox="1"/>
          <p:nvPr/>
        </p:nvSpPr>
        <p:spPr>
          <a:xfrm>
            <a:off x="6631649" y="5936225"/>
            <a:ext cx="3417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3F3F3F"/>
                </a:solidFill>
                <a:latin typeface="Arial"/>
                <a:ea typeface="Arial"/>
                <a:cs typeface="Arial"/>
                <a:sym typeface="Arial"/>
              </a:rPr>
              <a:t>Participatory and Reflective Techniques</a:t>
            </a:r>
            <a:endParaRPr/>
          </a:p>
          <a:p>
            <a:pPr indent="0" lvl="0" marL="0" marR="0" rtl="0" algn="l">
              <a:spcBef>
                <a:spcPts val="0"/>
              </a:spcBef>
              <a:spcAft>
                <a:spcPts val="0"/>
              </a:spcAft>
              <a:buNone/>
            </a:pPr>
            <a:r>
              <a:rPr b="1" lang="en-US" sz="1200">
                <a:solidFill>
                  <a:srgbClr val="3F3F3F"/>
                </a:solidFill>
                <a:latin typeface="Arial"/>
                <a:ea typeface="Arial"/>
                <a:cs typeface="Arial"/>
                <a:sym typeface="Arial"/>
              </a:rPr>
              <a:t>Movement Building</a:t>
            </a:r>
            <a:endParaRPr/>
          </a:p>
        </p:txBody>
      </p:sp>
      <p:sp>
        <p:nvSpPr>
          <p:cNvPr id="151" name="Google Shape;151;p4"/>
          <p:cNvSpPr/>
          <p:nvPr/>
        </p:nvSpPr>
        <p:spPr>
          <a:xfrm>
            <a:off x="5251146" y="6045187"/>
            <a:ext cx="121498" cy="5382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 name="Google Shape;152;p4"/>
          <p:cNvSpPr/>
          <p:nvPr/>
        </p:nvSpPr>
        <p:spPr>
          <a:xfrm>
            <a:off x="5251146" y="6241643"/>
            <a:ext cx="156527" cy="5382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 name="Google Shape;153;p4"/>
          <p:cNvSpPr/>
          <p:nvPr/>
        </p:nvSpPr>
        <p:spPr>
          <a:xfrm>
            <a:off x="6448738" y="6039815"/>
            <a:ext cx="121498" cy="5382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 name="Google Shape;154;p4"/>
          <p:cNvSpPr/>
          <p:nvPr/>
        </p:nvSpPr>
        <p:spPr>
          <a:xfrm>
            <a:off x="6448738" y="6241643"/>
            <a:ext cx="121498" cy="5382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 name="Google Shape;155;p4"/>
          <p:cNvSpPr/>
          <p:nvPr/>
        </p:nvSpPr>
        <p:spPr>
          <a:xfrm>
            <a:off x="9602874" y="6062113"/>
            <a:ext cx="121498" cy="5382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56" name="Google Shape;156;p4"/>
          <p:cNvCxnSpPr/>
          <p:nvPr/>
        </p:nvCxnSpPr>
        <p:spPr>
          <a:xfrm>
            <a:off x="939221" y="613407"/>
            <a:ext cx="27588" cy="5239448"/>
          </a:xfrm>
          <a:prstGeom prst="straightConnector1">
            <a:avLst/>
          </a:prstGeom>
          <a:noFill/>
          <a:ln cap="flat" cmpd="sng" w="9525">
            <a:solidFill>
              <a:srgbClr val="595959"/>
            </a:solidFill>
            <a:prstDash val="lgDash"/>
            <a:miter lim="800000"/>
            <a:headEnd len="sm" w="sm" type="none"/>
            <a:tailEnd len="sm" w="sm" type="none"/>
          </a:ln>
        </p:spPr>
      </p:cxnSp>
      <p:cxnSp>
        <p:nvCxnSpPr>
          <p:cNvPr id="157" name="Google Shape;157;p4"/>
          <p:cNvCxnSpPr/>
          <p:nvPr/>
        </p:nvCxnSpPr>
        <p:spPr>
          <a:xfrm>
            <a:off x="502059" y="613407"/>
            <a:ext cx="0" cy="5941064"/>
          </a:xfrm>
          <a:prstGeom prst="straightConnector1">
            <a:avLst/>
          </a:prstGeom>
          <a:noFill/>
          <a:ln cap="flat" cmpd="sng" w="9525">
            <a:solidFill>
              <a:srgbClr val="595959"/>
            </a:solidFill>
            <a:prstDash val="lgDash"/>
            <a:miter lim="800000"/>
            <a:headEnd len="sm" w="sm" type="none"/>
            <a:tailEnd len="sm" w="sm" type="none"/>
          </a:ln>
        </p:spPr>
      </p:cxnSp>
      <p:sp>
        <p:nvSpPr>
          <p:cNvPr id="158" name="Google Shape;158;p4"/>
          <p:cNvSpPr txBox="1"/>
          <p:nvPr/>
        </p:nvSpPr>
        <p:spPr>
          <a:xfrm>
            <a:off x="2832185" y="6129380"/>
            <a:ext cx="25413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3F3F3F"/>
                </a:solidFill>
                <a:latin typeface="Arial"/>
                <a:ea typeface="Arial"/>
                <a:cs typeface="Arial"/>
                <a:sym typeface="Arial"/>
              </a:rPr>
              <a:t>Social Analysis and Action </a:t>
            </a:r>
            <a:endParaRPr sz="1200">
              <a:solidFill>
                <a:srgbClr val="3F3F3F"/>
              </a:solidFill>
              <a:latin typeface="Arial"/>
              <a:ea typeface="Arial"/>
              <a:cs typeface="Arial"/>
              <a:sym typeface="Arial"/>
            </a:endParaRPr>
          </a:p>
        </p:txBody>
      </p:sp>
      <p:sp>
        <p:nvSpPr>
          <p:cNvPr id="159" name="Google Shape;159;p4"/>
          <p:cNvSpPr/>
          <p:nvPr/>
        </p:nvSpPr>
        <p:spPr>
          <a:xfrm>
            <a:off x="2692434" y="6052648"/>
            <a:ext cx="121498" cy="5382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60" name="Google Shape;160;p4"/>
          <p:cNvCxnSpPr/>
          <p:nvPr/>
        </p:nvCxnSpPr>
        <p:spPr>
          <a:xfrm>
            <a:off x="7088996" y="264024"/>
            <a:ext cx="0" cy="5588831"/>
          </a:xfrm>
          <a:prstGeom prst="straightConnector1">
            <a:avLst/>
          </a:prstGeom>
          <a:noFill/>
          <a:ln cap="flat" cmpd="sng" w="9525">
            <a:solidFill>
              <a:srgbClr val="595959"/>
            </a:solidFill>
            <a:prstDash val="lgDash"/>
            <a:miter lim="800000"/>
            <a:headEnd len="sm" w="sm" type="none"/>
            <a:tailEnd len="sm" w="sm" type="none"/>
          </a:ln>
        </p:spPr>
      </p:cxnSp>
      <p:cxnSp>
        <p:nvCxnSpPr>
          <p:cNvPr id="161" name="Google Shape;161;p4"/>
          <p:cNvCxnSpPr/>
          <p:nvPr/>
        </p:nvCxnSpPr>
        <p:spPr>
          <a:xfrm rot="10800000">
            <a:off x="999058" y="1536430"/>
            <a:ext cx="2647096" cy="0"/>
          </a:xfrm>
          <a:prstGeom prst="straightConnector1">
            <a:avLst/>
          </a:prstGeom>
          <a:noFill/>
          <a:ln cap="flat" cmpd="sng" w="9525">
            <a:solidFill>
              <a:srgbClr val="595959"/>
            </a:solidFill>
            <a:prstDash val="lgDashDot"/>
            <a:miter lim="800000"/>
            <a:headEnd len="sm" w="sm" type="none"/>
            <a:tailEnd len="sm" w="sm" type="none"/>
          </a:ln>
        </p:spPr>
      </p:cxnSp>
      <p:grpSp>
        <p:nvGrpSpPr>
          <p:cNvPr id="162" name="Google Shape;162;p4"/>
          <p:cNvGrpSpPr/>
          <p:nvPr/>
        </p:nvGrpSpPr>
        <p:grpSpPr>
          <a:xfrm>
            <a:off x="2501129" y="1578841"/>
            <a:ext cx="1194026" cy="832253"/>
            <a:chOff x="2453252" y="1355390"/>
            <a:chExt cx="1194026" cy="832253"/>
          </a:xfrm>
        </p:grpSpPr>
        <p:sp>
          <p:nvSpPr>
            <p:cNvPr id="163" name="Google Shape;163;p4"/>
            <p:cNvSpPr/>
            <p:nvPr/>
          </p:nvSpPr>
          <p:spPr>
            <a:xfrm>
              <a:off x="2530555" y="1355390"/>
              <a:ext cx="1047323" cy="832253"/>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64" name="Google Shape;164;p4"/>
            <p:cNvSpPr txBox="1"/>
            <p:nvPr/>
          </p:nvSpPr>
          <p:spPr>
            <a:xfrm>
              <a:off x="2453252" y="1466724"/>
              <a:ext cx="119402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Weekly</a:t>
              </a:r>
              <a:endParaRPr/>
            </a:p>
            <a:p>
              <a:pPr indent="0" lvl="0" marL="0" marR="0" rtl="0" algn="ctr">
                <a:spcBef>
                  <a:spcPts val="0"/>
                </a:spcBef>
                <a:spcAft>
                  <a:spcPts val="0"/>
                </a:spcAft>
                <a:buNone/>
              </a:pPr>
              <a:r>
                <a:rPr b="1" lang="en-US" sz="2000">
                  <a:solidFill>
                    <a:schemeClr val="lt1"/>
                  </a:solidFill>
                  <a:latin typeface="Arial"/>
                  <a:ea typeface="Arial"/>
                  <a:cs typeface="Arial"/>
                  <a:sym typeface="Arial"/>
                </a:rPr>
                <a:t>45 </a:t>
              </a:r>
              <a:r>
                <a:rPr b="1" baseline="30000" lang="en-US" sz="2000">
                  <a:solidFill>
                    <a:schemeClr val="lt1"/>
                  </a:solidFill>
                  <a:latin typeface="Arial"/>
                  <a:ea typeface="Arial"/>
                  <a:cs typeface="Arial"/>
                  <a:sym typeface="Arial"/>
                </a:rPr>
                <a:t>sessions</a:t>
              </a:r>
              <a:endParaRPr/>
            </a:p>
          </p:txBody>
        </p:sp>
      </p:grpSp>
      <p:cxnSp>
        <p:nvCxnSpPr>
          <p:cNvPr id="165" name="Google Shape;165;p4"/>
          <p:cNvCxnSpPr/>
          <p:nvPr/>
        </p:nvCxnSpPr>
        <p:spPr>
          <a:xfrm rot="10800000">
            <a:off x="494212" y="4214479"/>
            <a:ext cx="3158676" cy="3159"/>
          </a:xfrm>
          <a:prstGeom prst="straightConnector1">
            <a:avLst/>
          </a:prstGeom>
          <a:noFill/>
          <a:ln cap="flat" cmpd="sng" w="9525">
            <a:solidFill>
              <a:srgbClr val="595959"/>
            </a:solidFill>
            <a:prstDash val="lgDashDot"/>
            <a:miter lim="800000"/>
            <a:headEnd len="sm" w="sm" type="none"/>
            <a:tailEnd len="sm" w="sm" type="none"/>
          </a:ln>
        </p:spPr>
      </p:cxnSp>
      <p:cxnSp>
        <p:nvCxnSpPr>
          <p:cNvPr id="166" name="Google Shape;166;p4"/>
          <p:cNvCxnSpPr/>
          <p:nvPr/>
        </p:nvCxnSpPr>
        <p:spPr>
          <a:xfrm rot="10800000">
            <a:off x="501935" y="5827232"/>
            <a:ext cx="11252400" cy="900"/>
          </a:xfrm>
          <a:prstGeom prst="straightConnector1">
            <a:avLst/>
          </a:prstGeom>
          <a:noFill/>
          <a:ln cap="flat" cmpd="sng" w="9525">
            <a:solidFill>
              <a:srgbClr val="595959"/>
            </a:solidFill>
            <a:prstDash val="lgDashDot"/>
            <a:miter lim="800000"/>
            <a:headEnd len="sm" w="sm" type="none"/>
            <a:tailEnd len="sm" w="sm" type="none"/>
          </a:ln>
        </p:spPr>
      </p:cxnSp>
      <p:grpSp>
        <p:nvGrpSpPr>
          <p:cNvPr id="167" name="Google Shape;167;p4"/>
          <p:cNvGrpSpPr/>
          <p:nvPr/>
        </p:nvGrpSpPr>
        <p:grpSpPr>
          <a:xfrm>
            <a:off x="2523342" y="3387223"/>
            <a:ext cx="1149894" cy="859241"/>
            <a:chOff x="2459388" y="2976815"/>
            <a:chExt cx="1149894" cy="709327"/>
          </a:xfrm>
        </p:grpSpPr>
        <p:sp>
          <p:nvSpPr>
            <p:cNvPr id="168" name="Google Shape;168;p4"/>
            <p:cNvSpPr/>
            <p:nvPr/>
          </p:nvSpPr>
          <p:spPr>
            <a:xfrm>
              <a:off x="2517647" y="2976815"/>
              <a:ext cx="1047323" cy="661505"/>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69" name="Google Shape;169;p4"/>
            <p:cNvSpPr txBox="1"/>
            <p:nvPr/>
          </p:nvSpPr>
          <p:spPr>
            <a:xfrm>
              <a:off x="2459388" y="3039811"/>
              <a:ext cx="114989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Monthly</a:t>
              </a:r>
              <a:endParaRPr/>
            </a:p>
            <a:p>
              <a:pPr indent="0" lvl="0" marL="0" marR="0" rtl="0" algn="ctr">
                <a:spcBef>
                  <a:spcPts val="0"/>
                </a:spcBef>
                <a:spcAft>
                  <a:spcPts val="0"/>
                </a:spcAft>
                <a:buNone/>
              </a:pPr>
              <a:r>
                <a:rPr b="1" lang="en-US" sz="2000">
                  <a:solidFill>
                    <a:schemeClr val="lt1"/>
                  </a:solidFill>
                  <a:latin typeface="Arial"/>
                  <a:ea typeface="Arial"/>
                  <a:cs typeface="Arial"/>
                  <a:sym typeface="Arial"/>
                </a:rPr>
                <a:t>18 </a:t>
              </a:r>
              <a:r>
                <a:rPr b="1" baseline="30000" lang="en-US" sz="2000">
                  <a:solidFill>
                    <a:schemeClr val="lt1"/>
                  </a:solidFill>
                  <a:latin typeface="Arial"/>
                  <a:ea typeface="Arial"/>
                  <a:cs typeface="Arial"/>
                  <a:sym typeface="Arial"/>
                </a:rPr>
                <a:t>sessions</a:t>
              </a:r>
              <a:endParaRPr/>
            </a:p>
          </p:txBody>
        </p:sp>
      </p:grpSp>
      <p:sp>
        <p:nvSpPr>
          <p:cNvPr id="170" name="Google Shape;170;p4"/>
          <p:cNvSpPr txBox="1"/>
          <p:nvPr/>
        </p:nvSpPr>
        <p:spPr>
          <a:xfrm>
            <a:off x="9381191" y="639274"/>
            <a:ext cx="2344800" cy="232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700">
                <a:solidFill>
                  <a:srgbClr val="BC5411"/>
                </a:solidFill>
                <a:latin typeface="Arial"/>
                <a:ea typeface="Arial"/>
                <a:cs typeface="Arial"/>
                <a:sym typeface="Arial"/>
              </a:rPr>
              <a:t>6 Intergroup Dialogues </a:t>
            </a:r>
            <a:endParaRPr sz="1700"/>
          </a:p>
          <a:p>
            <a:pPr indent="0" lvl="0" marL="0" marR="0" rtl="0" algn="ctr">
              <a:spcBef>
                <a:spcPts val="0"/>
              </a:spcBef>
              <a:spcAft>
                <a:spcPts val="0"/>
              </a:spcAft>
              <a:buNone/>
            </a:pPr>
            <a:r>
              <a:t/>
            </a:r>
            <a:endParaRPr sz="1500">
              <a:solidFill>
                <a:srgbClr val="BC5411"/>
              </a:solidFill>
              <a:latin typeface="Arial"/>
              <a:ea typeface="Arial"/>
              <a:cs typeface="Arial"/>
              <a:sym typeface="Arial"/>
            </a:endParaRPr>
          </a:p>
          <a:p>
            <a:pPr indent="0" lvl="0" marL="0" marR="0" rtl="0" algn="ctr">
              <a:spcBef>
                <a:spcPts val="0"/>
              </a:spcBef>
              <a:spcAft>
                <a:spcPts val="0"/>
              </a:spcAft>
              <a:buNone/>
            </a:pPr>
            <a:r>
              <a:rPr lang="en-US" sz="1200">
                <a:solidFill>
                  <a:schemeClr val="dk1"/>
                </a:solidFill>
                <a:latin typeface="Arial"/>
                <a:ea typeface="Arial"/>
                <a:cs typeface="Arial"/>
                <a:sym typeface="Arial"/>
              </a:rPr>
              <a:t>Facilitated dialogues between core participant groups in the following combinations:</a:t>
            </a:r>
            <a:endParaRPr/>
          </a:p>
          <a:p>
            <a:pPr indent="0" lvl="0" marL="0" marR="0" rtl="0" algn="ctr">
              <a:spcBef>
                <a:spcPts val="0"/>
              </a:spcBef>
              <a:spcAft>
                <a:spcPts val="0"/>
              </a:spcAft>
              <a:buNone/>
            </a:pPr>
            <a:r>
              <a:rPr lang="en-US" sz="1200">
                <a:solidFill>
                  <a:schemeClr val="dk1"/>
                </a:solidFill>
                <a:latin typeface="Arial"/>
                <a:ea typeface="Arial"/>
                <a:cs typeface="Arial"/>
                <a:sym typeface="Arial"/>
              </a:rPr>
              <a:t>Adolescent Girls with Boys </a:t>
            </a:r>
            <a:endParaRPr/>
          </a:p>
          <a:p>
            <a:pPr indent="0" lvl="0" marL="0" marR="0" rtl="0" algn="ctr">
              <a:spcBef>
                <a:spcPts val="0"/>
              </a:spcBef>
              <a:spcAft>
                <a:spcPts val="0"/>
              </a:spcAft>
              <a:buNone/>
            </a:pPr>
            <a:r>
              <a:rPr lang="en-US" sz="1200">
                <a:solidFill>
                  <a:schemeClr val="dk1"/>
                </a:solidFill>
                <a:latin typeface="Arial"/>
                <a:ea typeface="Arial"/>
                <a:cs typeface="Arial"/>
                <a:sym typeface="Arial"/>
              </a:rPr>
              <a:t>Adolescent Girls with Mothers</a:t>
            </a:r>
            <a:endParaRPr/>
          </a:p>
          <a:p>
            <a:pPr indent="0" lvl="0" marL="0" marR="0" rtl="0" algn="ctr">
              <a:spcBef>
                <a:spcPts val="0"/>
              </a:spcBef>
              <a:spcAft>
                <a:spcPts val="0"/>
              </a:spcAft>
              <a:buNone/>
            </a:pPr>
            <a:r>
              <a:rPr lang="en-US" sz="1200">
                <a:solidFill>
                  <a:schemeClr val="dk1"/>
                </a:solidFill>
                <a:latin typeface="Arial"/>
                <a:ea typeface="Arial"/>
                <a:cs typeface="Arial"/>
                <a:sym typeface="Arial"/>
              </a:rPr>
              <a:t>Mothers with Fathers</a:t>
            </a:r>
            <a:endParaRPr/>
          </a:p>
          <a:p>
            <a:pPr indent="0" lvl="0" marL="0" marR="0" rtl="0" algn="ctr">
              <a:spcBef>
                <a:spcPts val="0"/>
              </a:spcBef>
              <a:spcAft>
                <a:spcPts val="0"/>
              </a:spcAft>
              <a:buNone/>
            </a:pPr>
            <a:r>
              <a:rPr lang="en-US" sz="1200">
                <a:solidFill>
                  <a:schemeClr val="dk1"/>
                </a:solidFill>
                <a:latin typeface="Arial"/>
                <a:ea typeface="Arial"/>
                <a:cs typeface="Arial"/>
                <a:sym typeface="Arial"/>
              </a:rPr>
              <a:t>Adolescent Girls, Adolescent</a:t>
            </a:r>
            <a:endParaRPr/>
          </a:p>
          <a:p>
            <a:pPr indent="0" lvl="0" marL="0" marR="0" rtl="0" algn="ctr">
              <a:spcBef>
                <a:spcPts val="0"/>
              </a:spcBef>
              <a:spcAft>
                <a:spcPts val="0"/>
              </a:spcAft>
              <a:buNone/>
            </a:pPr>
            <a:r>
              <a:rPr lang="en-US" sz="1200">
                <a:solidFill>
                  <a:schemeClr val="dk1"/>
                </a:solidFill>
                <a:latin typeface="Arial"/>
                <a:ea typeface="Arial"/>
                <a:cs typeface="Arial"/>
                <a:sym typeface="Arial"/>
              </a:rPr>
              <a:t>Boys, Mothers, and Fathers</a:t>
            </a:r>
            <a:endParaRPr/>
          </a:p>
        </p:txBody>
      </p:sp>
      <p:cxnSp>
        <p:nvCxnSpPr>
          <p:cNvPr id="171" name="Google Shape;171;p4"/>
          <p:cNvCxnSpPr/>
          <p:nvPr/>
        </p:nvCxnSpPr>
        <p:spPr>
          <a:xfrm rot="10800000">
            <a:off x="938209" y="2445078"/>
            <a:ext cx="2707945" cy="0"/>
          </a:xfrm>
          <a:prstGeom prst="straightConnector1">
            <a:avLst/>
          </a:prstGeom>
          <a:noFill/>
          <a:ln cap="flat" cmpd="sng" w="9525">
            <a:solidFill>
              <a:srgbClr val="595959"/>
            </a:solidFill>
            <a:prstDash val="lgDashDot"/>
            <a:miter lim="800000"/>
            <a:headEnd len="sm" w="sm" type="none"/>
            <a:tailEnd len="sm" w="sm" type="none"/>
          </a:ln>
        </p:spPr>
      </p:cxnSp>
      <p:cxnSp>
        <p:nvCxnSpPr>
          <p:cNvPr id="172" name="Google Shape;172;p4"/>
          <p:cNvCxnSpPr>
            <a:endCxn id="125" idx="1"/>
          </p:cNvCxnSpPr>
          <p:nvPr/>
        </p:nvCxnSpPr>
        <p:spPr>
          <a:xfrm flipH="1">
            <a:off x="946764" y="3342882"/>
            <a:ext cx="2699400" cy="1800"/>
          </a:xfrm>
          <a:prstGeom prst="straightConnector1">
            <a:avLst/>
          </a:prstGeom>
          <a:noFill/>
          <a:ln cap="flat" cmpd="sng" w="9525">
            <a:solidFill>
              <a:srgbClr val="595959"/>
            </a:solidFill>
            <a:prstDash val="lgDashDot"/>
            <a:miter lim="800000"/>
            <a:headEnd len="sm" w="sm" type="none"/>
            <a:tailEnd len="sm" w="sm" type="none"/>
          </a:ln>
        </p:spPr>
      </p:cxnSp>
      <p:cxnSp>
        <p:nvCxnSpPr>
          <p:cNvPr id="173" name="Google Shape;173;p4"/>
          <p:cNvCxnSpPr/>
          <p:nvPr/>
        </p:nvCxnSpPr>
        <p:spPr>
          <a:xfrm>
            <a:off x="9396189" y="264024"/>
            <a:ext cx="0" cy="5564108"/>
          </a:xfrm>
          <a:prstGeom prst="straightConnector1">
            <a:avLst/>
          </a:prstGeom>
          <a:noFill/>
          <a:ln cap="flat" cmpd="sng" w="9525">
            <a:solidFill>
              <a:srgbClr val="595959"/>
            </a:solidFill>
            <a:prstDash val="lgDash"/>
            <a:miter lim="800000"/>
            <a:headEnd len="sm" w="sm" type="none"/>
            <a:tailEnd len="sm" w="sm" type="none"/>
          </a:ln>
        </p:spPr>
      </p:cxnSp>
      <p:sp>
        <p:nvSpPr>
          <p:cNvPr id="174" name="Google Shape;174;p4"/>
          <p:cNvSpPr txBox="1"/>
          <p:nvPr/>
        </p:nvSpPr>
        <p:spPr>
          <a:xfrm rot="-5400000">
            <a:off x="-1037477" y="2276056"/>
            <a:ext cx="3515626" cy="307777"/>
          </a:xfrm>
          <a:prstGeom prst="rect">
            <a:avLst/>
          </a:prstGeom>
          <a:solidFill>
            <a:srgbClr val="F2F2F2">
              <a:alpha val="80784"/>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3F3F3F"/>
                </a:solidFill>
                <a:latin typeface="Arial"/>
                <a:ea typeface="Arial"/>
                <a:cs typeface="Arial"/>
                <a:sym typeface="Arial"/>
              </a:rPr>
              <a:t>CORE PARTICIPANTS’ GROUPS</a:t>
            </a:r>
            <a:endParaRPr/>
          </a:p>
        </p:txBody>
      </p:sp>
      <p:sp>
        <p:nvSpPr>
          <p:cNvPr id="175" name="Google Shape;175;p4"/>
          <p:cNvSpPr txBox="1"/>
          <p:nvPr/>
        </p:nvSpPr>
        <p:spPr>
          <a:xfrm rot="-5400000">
            <a:off x="-48946" y="4831075"/>
            <a:ext cx="1521300" cy="430800"/>
          </a:xfrm>
          <a:prstGeom prst="rect">
            <a:avLst/>
          </a:prstGeom>
          <a:solidFill>
            <a:srgbClr val="F2F2F2">
              <a:alpha val="80784"/>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rgbClr val="C55A11"/>
                </a:solidFill>
                <a:latin typeface="Arial"/>
                <a:ea typeface="Arial"/>
                <a:cs typeface="Arial"/>
                <a:sym typeface="Arial"/>
              </a:rPr>
              <a:t>OTHER PARTICIPANTS</a:t>
            </a:r>
            <a:endParaRPr/>
          </a:p>
        </p:txBody>
      </p:sp>
      <p:sp>
        <p:nvSpPr>
          <p:cNvPr id="176" name="Google Shape;176;p4"/>
          <p:cNvSpPr txBox="1"/>
          <p:nvPr/>
        </p:nvSpPr>
        <p:spPr>
          <a:xfrm>
            <a:off x="566447" y="6016612"/>
            <a:ext cx="191418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3F3F3F"/>
                </a:solidFill>
                <a:latin typeface="Arial"/>
                <a:ea typeface="Arial"/>
                <a:cs typeface="Arial"/>
                <a:sym typeface="Arial"/>
              </a:rPr>
              <a:t>PROJECT STAFF CORE CAPACITIES</a:t>
            </a:r>
            <a:endParaRPr/>
          </a:p>
        </p:txBody>
      </p:sp>
      <p:sp>
        <p:nvSpPr>
          <p:cNvPr id="177" name="Google Shape;177;p4"/>
          <p:cNvSpPr/>
          <p:nvPr/>
        </p:nvSpPr>
        <p:spPr>
          <a:xfrm>
            <a:off x="2694846" y="6251582"/>
            <a:ext cx="121498" cy="5382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8" name="Google Shape;178;p4"/>
          <p:cNvSpPr txBox="1"/>
          <p:nvPr/>
        </p:nvSpPr>
        <p:spPr>
          <a:xfrm>
            <a:off x="3672000" y="143072"/>
            <a:ext cx="34170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3F3F3F"/>
                </a:solidFill>
                <a:latin typeface="Arial"/>
                <a:ea typeface="Arial"/>
                <a:cs typeface="Arial"/>
                <a:sym typeface="Arial"/>
              </a:rPr>
              <a:t>CORE SESSIONS/TRAININGS </a:t>
            </a:r>
            <a:endParaRPr/>
          </a:p>
        </p:txBody>
      </p:sp>
      <p:sp>
        <p:nvSpPr>
          <p:cNvPr id="179" name="Google Shape;179;p4"/>
          <p:cNvSpPr txBox="1"/>
          <p:nvPr/>
        </p:nvSpPr>
        <p:spPr>
          <a:xfrm>
            <a:off x="9427306" y="3435875"/>
            <a:ext cx="2297400" cy="2493600"/>
          </a:xfrm>
          <a:prstGeom prst="rect">
            <a:avLst/>
          </a:prstGeom>
          <a:solidFill>
            <a:srgbClr val="BFBFBF">
              <a:alpha val="6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200">
              <a:solidFill>
                <a:srgbClr val="3F3F3F"/>
              </a:solidFill>
              <a:latin typeface="Arial"/>
              <a:ea typeface="Arial"/>
              <a:cs typeface="Arial"/>
              <a:sym typeface="Arial"/>
            </a:endParaRPr>
          </a:p>
          <a:p>
            <a:pPr indent="0" lvl="0" marL="0" marR="0" rtl="0" algn="ctr">
              <a:spcBef>
                <a:spcPts val="0"/>
              </a:spcBef>
              <a:spcAft>
                <a:spcPts val="0"/>
              </a:spcAft>
              <a:buNone/>
            </a:pPr>
            <a:r>
              <a:rPr b="1" lang="en-US" sz="1200">
                <a:solidFill>
                  <a:srgbClr val="23607E"/>
                </a:solidFill>
                <a:latin typeface="Arial"/>
                <a:ea typeface="Arial"/>
                <a:cs typeface="Arial"/>
                <a:sym typeface="Arial"/>
              </a:rPr>
              <a:t>DURATION = 18 months</a:t>
            </a:r>
            <a:endParaRPr/>
          </a:p>
          <a:p>
            <a:pPr indent="0" lvl="0" marL="0" marR="0" rtl="0" algn="l">
              <a:spcBef>
                <a:spcPts val="0"/>
              </a:spcBef>
              <a:spcAft>
                <a:spcPts val="0"/>
              </a:spcAft>
              <a:buNone/>
            </a:pPr>
            <a:r>
              <a:t/>
            </a:r>
            <a:endParaRPr b="0" sz="1200">
              <a:solidFill>
                <a:srgbClr val="23607E"/>
              </a:solidFill>
              <a:latin typeface="Arial"/>
              <a:ea typeface="Arial"/>
              <a:cs typeface="Arial"/>
              <a:sym typeface="Arial"/>
            </a:endParaRPr>
          </a:p>
          <a:p>
            <a:pPr indent="0" lvl="0" marL="0" marR="0" rtl="0" algn="ctr">
              <a:spcBef>
                <a:spcPts val="0"/>
              </a:spcBef>
              <a:spcAft>
                <a:spcPts val="0"/>
              </a:spcAft>
              <a:buNone/>
            </a:pPr>
            <a:r>
              <a:rPr b="1" lang="en-US" sz="1200">
                <a:solidFill>
                  <a:srgbClr val="23607E"/>
                </a:solidFill>
                <a:latin typeface="Arial"/>
                <a:ea typeface="Arial"/>
                <a:cs typeface="Arial"/>
                <a:sym typeface="Arial"/>
              </a:rPr>
              <a:t>CORE FACILITATION APPROACHES</a:t>
            </a:r>
            <a:endParaRPr/>
          </a:p>
          <a:p>
            <a:pPr indent="0" lvl="0" marL="0" marR="0" rtl="0" algn="ctr">
              <a:spcBef>
                <a:spcPts val="0"/>
              </a:spcBef>
              <a:spcAft>
                <a:spcPts val="0"/>
              </a:spcAft>
              <a:buNone/>
            </a:pPr>
            <a:r>
              <a:rPr b="0" lang="en-US" sz="1200">
                <a:solidFill>
                  <a:srgbClr val="23607E"/>
                </a:solidFill>
                <a:latin typeface="Arial"/>
                <a:ea typeface="Arial"/>
                <a:cs typeface="Arial"/>
                <a:sym typeface="Arial"/>
              </a:rPr>
              <a:t>A mix of facilitation approaches designed to maximize </a:t>
            </a:r>
            <a:r>
              <a:rPr b="1" lang="en-US" sz="1200">
                <a:solidFill>
                  <a:srgbClr val="23607E"/>
                </a:solidFill>
                <a:latin typeface="Arial"/>
                <a:ea typeface="Arial"/>
                <a:cs typeface="Arial"/>
                <a:sym typeface="Arial"/>
              </a:rPr>
              <a:t>empowerment</a:t>
            </a:r>
            <a:r>
              <a:rPr b="0" lang="en-US" sz="1200">
                <a:solidFill>
                  <a:srgbClr val="23607E"/>
                </a:solidFill>
                <a:latin typeface="Arial"/>
                <a:ea typeface="Arial"/>
                <a:cs typeface="Arial"/>
                <a:sym typeface="Arial"/>
              </a:rPr>
              <a:t>, </a:t>
            </a:r>
            <a:r>
              <a:rPr b="1" lang="en-US" sz="1200">
                <a:solidFill>
                  <a:srgbClr val="23607E"/>
                </a:solidFill>
                <a:latin typeface="Arial"/>
                <a:ea typeface="Arial"/>
                <a:cs typeface="Arial"/>
                <a:sym typeface="Arial"/>
              </a:rPr>
              <a:t>critical thinking </a:t>
            </a:r>
            <a:r>
              <a:rPr b="0" lang="en-US" sz="1200">
                <a:solidFill>
                  <a:srgbClr val="23607E"/>
                </a:solidFill>
                <a:latin typeface="Arial"/>
                <a:ea typeface="Arial"/>
                <a:cs typeface="Arial"/>
                <a:sym typeface="Arial"/>
              </a:rPr>
              <a:t>and </a:t>
            </a:r>
            <a:r>
              <a:rPr b="1" lang="en-US" sz="1200">
                <a:solidFill>
                  <a:srgbClr val="23607E"/>
                </a:solidFill>
                <a:latin typeface="Arial"/>
                <a:ea typeface="Arial"/>
                <a:cs typeface="Arial"/>
                <a:sym typeface="Arial"/>
              </a:rPr>
              <a:t>action</a:t>
            </a:r>
            <a:endParaRPr/>
          </a:p>
          <a:p>
            <a:pPr indent="0" lvl="0" marL="0" marR="0" rtl="0" algn="ctr">
              <a:spcBef>
                <a:spcPts val="0"/>
              </a:spcBef>
              <a:spcAft>
                <a:spcPts val="0"/>
              </a:spcAft>
              <a:buNone/>
            </a:pPr>
            <a:r>
              <a:rPr b="0" lang="en-US" sz="1200">
                <a:solidFill>
                  <a:srgbClr val="23607E"/>
                </a:solidFill>
                <a:latin typeface="Arial"/>
                <a:ea typeface="Arial"/>
                <a:cs typeface="Arial"/>
                <a:sym typeface="Arial"/>
              </a:rPr>
              <a:t> [didactic, participatory teaching, reflective analysis, and facilitation for action].</a:t>
            </a:r>
            <a:endParaRPr/>
          </a:p>
          <a:p>
            <a:pPr indent="0" lvl="0" marL="0" marR="0" rtl="0" algn="ctr">
              <a:spcBef>
                <a:spcPts val="0"/>
              </a:spcBef>
              <a:spcAft>
                <a:spcPts val="0"/>
              </a:spcAft>
              <a:buNone/>
            </a:pPr>
            <a:r>
              <a:t/>
            </a:r>
            <a:endParaRPr b="0" sz="1200">
              <a:solidFill>
                <a:srgbClr val="3F3F3F"/>
              </a:solidFill>
              <a:latin typeface="Arial"/>
              <a:ea typeface="Arial"/>
              <a:cs typeface="Arial"/>
              <a:sym typeface="Arial"/>
            </a:endParaRPr>
          </a:p>
        </p:txBody>
      </p:sp>
      <p:sp>
        <p:nvSpPr>
          <p:cNvPr id="180" name="Google Shape;180;p4"/>
          <p:cNvSpPr txBox="1"/>
          <p:nvPr/>
        </p:nvSpPr>
        <p:spPr>
          <a:xfrm>
            <a:off x="3691064" y="645458"/>
            <a:ext cx="3372900" cy="4987200"/>
          </a:xfrm>
          <a:prstGeom prst="rect">
            <a:avLst/>
          </a:prstGeom>
          <a:noFill/>
          <a:ln>
            <a:noFill/>
          </a:ln>
        </p:spPr>
        <p:txBody>
          <a:bodyPr anchorCtr="0" anchor="ctr" bIns="0" lIns="91425" spcFirstLastPara="1" rIns="91425" wrap="square" tIns="0">
            <a:spAutoFit/>
          </a:bodyPr>
          <a:lstStyle/>
          <a:p>
            <a:pPr indent="0" lvl="0" marL="0" marR="0" rtl="0" algn="l">
              <a:spcBef>
                <a:spcPts val="0"/>
              </a:spcBef>
              <a:spcAft>
                <a:spcPts val="0"/>
              </a:spcAft>
              <a:buNone/>
            </a:pPr>
            <a:r>
              <a:rPr b="1" lang="en-US" sz="1200">
                <a:solidFill>
                  <a:srgbClr val="3F3F3F"/>
                </a:solidFill>
                <a:latin typeface="Arial"/>
                <a:ea typeface="Arial"/>
                <a:cs typeface="Arial"/>
                <a:sym typeface="Arial"/>
              </a:rPr>
              <a:t>Social norms [all participant groups]: </a:t>
            </a:r>
            <a:r>
              <a:rPr lang="en-US" sz="1200">
                <a:solidFill>
                  <a:srgbClr val="3F3F3F"/>
                </a:solidFill>
                <a:latin typeface="Arial"/>
                <a:ea typeface="Arial"/>
                <a:cs typeface="Arial"/>
                <a:sym typeface="Arial"/>
              </a:rPr>
              <a:t>equity and equality; rights and duties; gender; patriarchy; power and privileges; puberty; sex and love; honor; GBV; child marriage. </a:t>
            </a:r>
            <a:endParaRPr/>
          </a:p>
          <a:p>
            <a:pPr indent="0" lvl="0" marL="0" marR="0" rtl="0" algn="l">
              <a:spcBef>
                <a:spcPts val="0"/>
              </a:spcBef>
              <a:spcAft>
                <a:spcPts val="0"/>
              </a:spcAft>
              <a:buNone/>
            </a:pPr>
            <a:r>
              <a:rPr b="1" lang="en-US" sz="1200">
                <a:solidFill>
                  <a:srgbClr val="3F3F3F"/>
                </a:solidFill>
                <a:latin typeface="Arial"/>
                <a:ea typeface="Arial"/>
                <a:cs typeface="Arial"/>
                <a:sym typeface="Arial"/>
              </a:rPr>
              <a:t>Access to Alternatives [girls’ groups only]:  </a:t>
            </a:r>
            <a:r>
              <a:rPr lang="en-US" sz="1200">
                <a:solidFill>
                  <a:srgbClr val="3F3F3F"/>
                </a:solidFill>
                <a:latin typeface="Arial"/>
                <a:ea typeface="Arial"/>
                <a:cs typeface="Arial"/>
                <a:sym typeface="Arial"/>
              </a:rPr>
              <a:t>financial literacy and girls from the group who are interested participate in </a:t>
            </a:r>
            <a:r>
              <a:rPr b="1" i="1" lang="en-US" sz="1200">
                <a:solidFill>
                  <a:srgbClr val="3F3F3F"/>
                </a:solidFill>
                <a:latin typeface="Arial"/>
                <a:ea typeface="Arial"/>
                <a:cs typeface="Arial"/>
                <a:sym typeface="Arial"/>
              </a:rPr>
              <a:t>Village Savings and Loans Association (VSLA) </a:t>
            </a:r>
            <a:r>
              <a:rPr lang="en-US" sz="1200">
                <a:solidFill>
                  <a:srgbClr val="3F3F3F"/>
                </a:solidFill>
                <a:latin typeface="Arial"/>
                <a:ea typeface="Arial"/>
                <a:cs typeface="Arial"/>
                <a:sym typeface="Arial"/>
              </a:rPr>
              <a:t>(starting in the 7</a:t>
            </a:r>
            <a:r>
              <a:rPr baseline="30000" lang="en-US" sz="1200">
                <a:solidFill>
                  <a:srgbClr val="3F3F3F"/>
                </a:solidFill>
                <a:latin typeface="Arial"/>
                <a:ea typeface="Arial"/>
                <a:cs typeface="Arial"/>
                <a:sym typeface="Arial"/>
              </a:rPr>
              <a:t>th </a:t>
            </a:r>
            <a:r>
              <a:rPr lang="en-US" sz="1200">
                <a:solidFill>
                  <a:srgbClr val="3F3F3F"/>
                </a:solidFill>
                <a:latin typeface="Arial"/>
                <a:ea typeface="Arial"/>
                <a:cs typeface="Arial"/>
                <a:sym typeface="Arial"/>
              </a:rPr>
              <a:t>month).</a:t>
            </a:r>
            <a:endParaRPr/>
          </a:p>
          <a:p>
            <a:pPr indent="0" lvl="0" marL="0" marR="0" rtl="0" algn="l">
              <a:spcBef>
                <a:spcPts val="0"/>
              </a:spcBef>
              <a:spcAft>
                <a:spcPts val="0"/>
              </a:spcAft>
              <a:buNone/>
            </a:pPr>
            <a:r>
              <a:rPr b="1" lang="en-US" sz="1200">
                <a:solidFill>
                  <a:srgbClr val="3F3F3F"/>
                </a:solidFill>
                <a:latin typeface="Arial"/>
                <a:ea typeface="Arial"/>
                <a:cs typeface="Arial"/>
                <a:sym typeface="Arial"/>
              </a:rPr>
              <a:t>ASRHR [all core participants’ groups]: </a:t>
            </a:r>
            <a:r>
              <a:rPr lang="en-US" sz="1200">
                <a:solidFill>
                  <a:srgbClr val="3F3F3F"/>
                </a:solidFill>
                <a:latin typeface="Arial"/>
                <a:ea typeface="Arial"/>
                <a:cs typeface="Arial"/>
                <a:sym typeface="Arial"/>
              </a:rPr>
              <a:t>menstruation; masculinities; female sexuality; contraception; HIV/AIDs. </a:t>
            </a:r>
            <a:endParaRPr/>
          </a:p>
          <a:p>
            <a:pPr indent="0" lvl="0" marL="0" marR="0" rtl="0" algn="l">
              <a:spcBef>
                <a:spcPts val="0"/>
              </a:spcBef>
              <a:spcAft>
                <a:spcPts val="0"/>
              </a:spcAft>
              <a:buNone/>
            </a:pPr>
            <a:r>
              <a:rPr b="1" lang="en-US" sz="1200">
                <a:solidFill>
                  <a:srgbClr val="3F3F3F"/>
                </a:solidFill>
                <a:latin typeface="Arial"/>
                <a:ea typeface="Arial"/>
                <a:cs typeface="Arial"/>
                <a:sym typeface="Arial"/>
              </a:rPr>
              <a:t>Girls-centered movement building [girls’ groups only]:</a:t>
            </a:r>
            <a:r>
              <a:rPr lang="en-US" sz="1200">
                <a:solidFill>
                  <a:srgbClr val="3F3F3F"/>
                </a:solidFill>
                <a:latin typeface="Arial"/>
                <a:ea typeface="Arial"/>
                <a:cs typeface="Arial"/>
                <a:sym typeface="Arial"/>
              </a:rPr>
              <a:t> (starting in the 7</a:t>
            </a:r>
            <a:r>
              <a:rPr baseline="30000" lang="en-US" sz="1200">
                <a:solidFill>
                  <a:srgbClr val="3F3F3F"/>
                </a:solidFill>
                <a:latin typeface="Arial"/>
                <a:ea typeface="Arial"/>
                <a:cs typeface="Arial"/>
                <a:sym typeface="Arial"/>
              </a:rPr>
              <a:t>th  </a:t>
            </a:r>
            <a:r>
              <a:rPr lang="en-US" sz="1200">
                <a:solidFill>
                  <a:srgbClr val="3F3F3F"/>
                </a:solidFill>
                <a:latin typeface="Arial"/>
                <a:ea typeface="Arial"/>
                <a:cs typeface="Arial"/>
                <a:sym typeface="Arial"/>
              </a:rPr>
              <a:t>month):</a:t>
            </a:r>
            <a:r>
              <a:rPr b="1" lang="en-US" sz="1200">
                <a:solidFill>
                  <a:srgbClr val="3F3F3F"/>
                </a:solidFill>
                <a:latin typeface="Arial"/>
                <a:ea typeface="Arial"/>
                <a:cs typeface="Arial"/>
                <a:sym typeface="Arial"/>
              </a:rPr>
              <a:t> </a:t>
            </a:r>
            <a:r>
              <a:rPr lang="en-US" sz="1200">
                <a:solidFill>
                  <a:srgbClr val="3F3F3F"/>
                </a:solidFill>
                <a:latin typeface="Arial"/>
                <a:ea typeface="Arial"/>
                <a:cs typeface="Arial"/>
                <a:sym typeface="Arial"/>
              </a:rPr>
              <a:t>leadership; empowerment dialogues; collective action; civic participation.</a:t>
            </a:r>
            <a:endParaRPr/>
          </a:p>
          <a:p>
            <a:pPr indent="0" lvl="0" marL="0" marR="0" rtl="0" algn="l">
              <a:spcBef>
                <a:spcPts val="0"/>
              </a:spcBef>
              <a:spcAft>
                <a:spcPts val="0"/>
              </a:spcAft>
              <a:buNone/>
            </a:pPr>
            <a:r>
              <a:t/>
            </a:r>
            <a:endParaRPr b="1" sz="1200">
              <a:solidFill>
                <a:srgbClr val="C55A11"/>
              </a:solidFill>
              <a:latin typeface="Arial"/>
              <a:ea typeface="Arial"/>
              <a:cs typeface="Arial"/>
              <a:sym typeface="Arial"/>
            </a:endParaRPr>
          </a:p>
          <a:p>
            <a:pPr indent="0" lvl="0" marL="0" marR="0" rtl="0" algn="l">
              <a:spcBef>
                <a:spcPts val="0"/>
              </a:spcBef>
              <a:spcAft>
                <a:spcPts val="0"/>
              </a:spcAft>
              <a:buNone/>
            </a:pPr>
            <a:r>
              <a:rPr b="1" lang="en-US" sz="1200">
                <a:solidFill>
                  <a:srgbClr val="C55A11"/>
                </a:solidFill>
                <a:latin typeface="Arial"/>
                <a:ea typeface="Arial"/>
                <a:cs typeface="Arial"/>
                <a:sym typeface="Arial"/>
              </a:rPr>
              <a:t>Activist training [select champion boys, fathers, mothers]:</a:t>
            </a:r>
            <a:r>
              <a:rPr b="1" lang="en-US" sz="1200">
                <a:solidFill>
                  <a:srgbClr val="3F3F3F"/>
                </a:solidFill>
                <a:latin typeface="Arial"/>
                <a:ea typeface="Arial"/>
                <a:cs typeface="Arial"/>
                <a:sym typeface="Arial"/>
              </a:rPr>
              <a:t> </a:t>
            </a:r>
            <a:r>
              <a:rPr lang="en-US" sz="1200">
                <a:solidFill>
                  <a:srgbClr val="3F3F3F"/>
                </a:solidFill>
                <a:latin typeface="Arial"/>
                <a:ea typeface="Arial"/>
                <a:cs typeface="Arial"/>
                <a:sym typeface="Arial"/>
              </a:rPr>
              <a:t>(starting in the 7</a:t>
            </a:r>
            <a:r>
              <a:rPr baseline="30000" lang="en-US" sz="1200">
                <a:solidFill>
                  <a:srgbClr val="3F3F3F"/>
                </a:solidFill>
                <a:latin typeface="Arial"/>
                <a:ea typeface="Arial"/>
                <a:cs typeface="Arial"/>
                <a:sym typeface="Arial"/>
              </a:rPr>
              <a:t>th  </a:t>
            </a:r>
            <a:r>
              <a:rPr lang="en-US" sz="1200">
                <a:solidFill>
                  <a:srgbClr val="3F3F3F"/>
                </a:solidFill>
                <a:latin typeface="Arial"/>
                <a:ea typeface="Arial"/>
                <a:cs typeface="Arial"/>
                <a:sym typeface="Arial"/>
              </a:rPr>
              <a:t>month)</a:t>
            </a:r>
            <a:r>
              <a:rPr b="1" lang="en-US" sz="1200">
                <a:solidFill>
                  <a:srgbClr val="3F3F3F"/>
                </a:solidFill>
                <a:latin typeface="Arial"/>
                <a:ea typeface="Arial"/>
                <a:cs typeface="Arial"/>
                <a:sym typeface="Arial"/>
              </a:rPr>
              <a:t>: </a:t>
            </a:r>
            <a:r>
              <a:rPr lang="en-US" sz="1200">
                <a:solidFill>
                  <a:srgbClr val="3F3F3F"/>
                </a:solidFill>
                <a:latin typeface="Arial"/>
                <a:ea typeface="Arial"/>
                <a:cs typeface="Arial"/>
                <a:sym typeface="Arial"/>
              </a:rPr>
              <a:t>trainings and meetings to support adolescent girls’ activism. </a:t>
            </a:r>
            <a:endParaRPr/>
          </a:p>
          <a:p>
            <a:pPr indent="0" lvl="0" marL="0" marR="0" rtl="0" algn="l">
              <a:spcBef>
                <a:spcPts val="0"/>
              </a:spcBef>
              <a:spcAft>
                <a:spcPts val="0"/>
              </a:spcAft>
              <a:buNone/>
            </a:pPr>
            <a:r>
              <a:rPr b="1" lang="en-US" sz="1200">
                <a:solidFill>
                  <a:srgbClr val="C55A11"/>
                </a:solidFill>
                <a:latin typeface="Arial"/>
                <a:ea typeface="Arial"/>
                <a:cs typeface="Arial"/>
                <a:sym typeface="Arial"/>
              </a:rPr>
              <a:t>Activist training [select girl leaders]: </a:t>
            </a:r>
            <a:r>
              <a:rPr lang="en-US" sz="1200">
                <a:solidFill>
                  <a:srgbClr val="3F3F3F"/>
                </a:solidFill>
                <a:latin typeface="Arial"/>
                <a:ea typeface="Arial"/>
                <a:cs typeface="Arial"/>
                <a:sym typeface="Arial"/>
              </a:rPr>
              <a:t>girl leaders receive training on campaigning and activism, linked to other girls groups &amp; networks, and given access to a budget and mentorship to execute 4 community level activities. </a:t>
            </a:r>
            <a:endParaRPr baseline="30000" i="1" sz="1200">
              <a:solidFill>
                <a:schemeClr val="dk1"/>
              </a:solidFill>
              <a:latin typeface="Arial"/>
              <a:ea typeface="Arial"/>
              <a:cs typeface="Arial"/>
              <a:sym typeface="Arial"/>
            </a:endParaRPr>
          </a:p>
        </p:txBody>
      </p:sp>
      <p:cxnSp>
        <p:nvCxnSpPr>
          <p:cNvPr id="181" name="Google Shape;181;p4"/>
          <p:cNvCxnSpPr/>
          <p:nvPr/>
        </p:nvCxnSpPr>
        <p:spPr>
          <a:xfrm rot="10800000">
            <a:off x="7092566" y="3431576"/>
            <a:ext cx="2288625" cy="0"/>
          </a:xfrm>
          <a:prstGeom prst="straightConnector1">
            <a:avLst/>
          </a:prstGeom>
          <a:noFill/>
          <a:ln cap="flat" cmpd="sng" w="9525">
            <a:solidFill>
              <a:srgbClr val="595959"/>
            </a:solidFill>
            <a:prstDash val="lgDashDot"/>
            <a:miter lim="800000"/>
            <a:headEnd len="sm" w="sm" type="none"/>
            <a:tailEnd len="sm" w="sm" type="none"/>
          </a:ln>
        </p:spPr>
      </p:cxnSp>
      <p:sp>
        <p:nvSpPr>
          <p:cNvPr id="182" name="Google Shape;182;p4"/>
          <p:cNvSpPr txBox="1"/>
          <p:nvPr/>
        </p:nvSpPr>
        <p:spPr>
          <a:xfrm>
            <a:off x="7109528" y="3457261"/>
            <a:ext cx="2276400" cy="209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700">
                <a:solidFill>
                  <a:srgbClr val="C55A11"/>
                </a:solidFill>
                <a:latin typeface="Arial"/>
                <a:ea typeface="Arial"/>
                <a:cs typeface="Arial"/>
                <a:sym typeface="Arial"/>
              </a:rPr>
              <a:t>4 Activist-led activities</a:t>
            </a:r>
            <a:endParaRPr sz="1700"/>
          </a:p>
          <a:p>
            <a:pPr indent="0" lvl="0" marL="0" marR="0" rtl="0" algn="ctr">
              <a:spcBef>
                <a:spcPts val="0"/>
              </a:spcBef>
              <a:spcAft>
                <a:spcPts val="0"/>
              </a:spcAft>
              <a:buNone/>
            </a:pPr>
            <a:r>
              <a:rPr b="1" lang="en-US" sz="1200">
                <a:solidFill>
                  <a:srgbClr val="3F3F3F"/>
                </a:solidFill>
                <a:latin typeface="Arial"/>
                <a:ea typeface="Arial"/>
                <a:cs typeface="Arial"/>
                <a:sym typeface="Arial"/>
              </a:rPr>
              <a:t>Created, organized, and lead by network of activist girls</a:t>
            </a:r>
            <a:endParaRPr/>
          </a:p>
          <a:p>
            <a:pPr indent="0" lvl="0" marL="0" marR="0" rtl="0" algn="ctr">
              <a:spcBef>
                <a:spcPts val="0"/>
              </a:spcBef>
              <a:spcAft>
                <a:spcPts val="0"/>
              </a:spcAft>
              <a:buNone/>
            </a:pPr>
            <a:r>
              <a:rPr lang="en-US" sz="1200">
                <a:solidFill>
                  <a:srgbClr val="3F3F3F"/>
                </a:solidFill>
                <a:latin typeface="Arial"/>
                <a:ea typeface="Arial"/>
                <a:cs typeface="Arial"/>
                <a:sym typeface="Arial"/>
              </a:rPr>
              <a:t>The network of girl leaders elected across villages will organize and execute 4 activities of their own choice in each of their communities, using their own budget.</a:t>
            </a:r>
            <a:endParaRPr/>
          </a:p>
        </p:txBody>
      </p:sp>
      <p:sp>
        <p:nvSpPr>
          <p:cNvPr id="183" name="Google Shape;183;p4"/>
          <p:cNvSpPr/>
          <p:nvPr/>
        </p:nvSpPr>
        <p:spPr>
          <a:xfrm>
            <a:off x="3015271" y="6621442"/>
            <a:ext cx="179982" cy="126986"/>
          </a:xfrm>
          <a:prstGeom prst="rect">
            <a:avLst/>
          </a:prstGeom>
          <a:solidFill>
            <a:srgbClr val="C55A11"/>
          </a:solidFill>
          <a:ln cap="flat" cmpd="sng" w="12700">
            <a:solidFill>
              <a:srgbClr val="235E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 name="Google Shape;184;p4"/>
          <p:cNvSpPr txBox="1"/>
          <p:nvPr/>
        </p:nvSpPr>
        <p:spPr>
          <a:xfrm>
            <a:off x="3184675" y="6554475"/>
            <a:ext cx="84708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C55A11"/>
                </a:solidFill>
                <a:latin typeface="Arial"/>
                <a:ea typeface="Arial"/>
                <a:cs typeface="Arial"/>
                <a:sym typeface="Arial"/>
              </a:rPr>
              <a:t>Indicates components that are part of the full package and are not present in the light package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89" name="Shape 189"/>
        <p:cNvGrpSpPr/>
        <p:nvPr/>
      </p:nvGrpSpPr>
      <p:grpSpPr>
        <a:xfrm>
          <a:off x="0" y="0"/>
          <a:ext cx="0" cy="0"/>
          <a:chOff x="0" y="0"/>
          <a:chExt cx="0" cy="0"/>
        </a:xfrm>
      </p:grpSpPr>
      <p:sp>
        <p:nvSpPr>
          <p:cNvPr id="190" name="Google Shape;190;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1" name="Google Shape;191;p5"/>
          <p:cNvSpPr/>
          <p:nvPr/>
        </p:nvSpPr>
        <p:spPr>
          <a:xfrm>
            <a:off x="558209" y="0"/>
            <a:ext cx="11167447" cy="2018806"/>
          </a:xfrm>
          <a:prstGeom prst="rect">
            <a:avLst/>
          </a:prstGeom>
          <a:solidFill>
            <a:schemeClr val="lt1"/>
          </a:solidFill>
          <a:ln cap="flat" cmpd="sng" w="12700">
            <a:solidFill>
              <a:srgbClr val="E1E1E1"/>
            </a:solidFill>
            <a:prstDash val="solid"/>
            <a:miter lim="800000"/>
            <a:headEnd len="sm" w="sm" type="none"/>
            <a:tailEnd len="sm" w="sm" type="none"/>
          </a:ln>
          <a:effectLst>
            <a:outerShdw blurRad="50800" rotWithShape="0" algn="tl" dir="2700000" dist="38100">
              <a:srgbClr val="D8D8D8">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2" name="Google Shape;192;p5"/>
          <p:cNvSpPr/>
          <p:nvPr/>
        </p:nvSpPr>
        <p:spPr>
          <a:xfrm>
            <a:off x="566928" y="0"/>
            <a:ext cx="11155680" cy="20116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3" name="Google Shape;193;p5"/>
          <p:cNvSpPr txBox="1"/>
          <p:nvPr>
            <p:ph type="title"/>
          </p:nvPr>
        </p:nvSpPr>
        <p:spPr>
          <a:xfrm>
            <a:off x="1115568" y="548640"/>
            <a:ext cx="3489933" cy="117957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Fira Sans"/>
              <a:buNone/>
            </a:pPr>
            <a:r>
              <a:rPr lang="en-US" sz="4000">
                <a:solidFill>
                  <a:schemeClr val="dk1"/>
                </a:solidFill>
              </a:rPr>
              <a:t>Results from Nepal</a:t>
            </a:r>
            <a:endParaRPr/>
          </a:p>
        </p:txBody>
      </p:sp>
      <p:sp>
        <p:nvSpPr>
          <p:cNvPr id="194" name="Google Shape;194;p5"/>
          <p:cNvSpPr/>
          <p:nvPr/>
        </p:nvSpPr>
        <p:spPr>
          <a:xfrm>
            <a:off x="498834" y="770799"/>
            <a:ext cx="128016"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Chart, bar chart&#10;&#10;Description automatically generated" id="195" name="Google Shape;195;p5"/>
          <p:cNvPicPr preferRelativeResize="0"/>
          <p:nvPr/>
        </p:nvPicPr>
        <p:blipFill rotWithShape="1">
          <a:blip r:embed="rId3">
            <a:alphaModFix/>
          </a:blip>
          <a:srcRect b="1" l="2216" r="1" t="0"/>
          <a:stretch/>
        </p:blipFill>
        <p:spPr>
          <a:xfrm>
            <a:off x="471551" y="4316916"/>
            <a:ext cx="4133950" cy="2541083"/>
          </a:xfrm>
          <a:prstGeom prst="rect">
            <a:avLst/>
          </a:prstGeom>
          <a:noFill/>
          <a:ln>
            <a:noFill/>
          </a:ln>
        </p:spPr>
      </p:pic>
      <p:grpSp>
        <p:nvGrpSpPr>
          <p:cNvPr id="196" name="Google Shape;196;p5"/>
          <p:cNvGrpSpPr/>
          <p:nvPr/>
        </p:nvGrpSpPr>
        <p:grpSpPr>
          <a:xfrm>
            <a:off x="4775200" y="43812"/>
            <a:ext cx="7416800" cy="6731835"/>
            <a:chOff x="0" y="43811"/>
            <a:chExt cx="7416800" cy="6731835"/>
          </a:xfrm>
        </p:grpSpPr>
        <p:sp>
          <p:nvSpPr>
            <p:cNvPr id="197" name="Google Shape;197;p5"/>
            <p:cNvSpPr/>
            <p:nvPr/>
          </p:nvSpPr>
          <p:spPr>
            <a:xfrm>
              <a:off x="0" y="82352"/>
              <a:ext cx="7416800" cy="3414337"/>
            </a:xfrm>
            <a:prstGeom prst="rect">
              <a:avLst/>
            </a:prstGeom>
            <a:solidFill>
              <a:schemeClr val="lt1">
                <a:alpha val="89803"/>
              </a:schemeClr>
            </a:solidFill>
            <a:ln cap="flat" cmpd="sng" w="9525">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5"/>
            <p:cNvSpPr txBox="1"/>
            <p:nvPr/>
          </p:nvSpPr>
          <p:spPr>
            <a:xfrm>
              <a:off x="0" y="82352"/>
              <a:ext cx="7416800" cy="3414337"/>
            </a:xfrm>
            <a:prstGeom prst="rect">
              <a:avLst/>
            </a:prstGeom>
            <a:noFill/>
            <a:ln>
              <a:noFill/>
            </a:ln>
          </p:spPr>
          <p:txBody>
            <a:bodyPr anchorCtr="0" anchor="t" bIns="106675" lIns="575625" spcFirstLastPara="1" rIns="575625" wrap="square" tIns="499850">
              <a:noAutofit/>
            </a:bodyPr>
            <a:lstStyle/>
            <a:p>
              <a:pPr indent="-114300" lvl="1" marL="114300" marR="0" rtl="0" algn="l">
                <a:lnSpc>
                  <a:spcPct val="9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Rates of child marriage have decreased, but median age at marriage remains below the legal limit.</a:t>
              </a:r>
              <a:endParaRPr/>
            </a:p>
            <a:p>
              <a:pPr indent="-114300" lvl="1" marL="114300" marR="0" rtl="0" algn="l">
                <a:lnSpc>
                  <a:spcPct val="90000"/>
                </a:lnSpc>
                <a:spcBef>
                  <a:spcPts val="225"/>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Girls and boys had similarly high levels of self-efficacy (ex. confident that they could achieve their desired level of education)</a:t>
              </a:r>
              <a:endParaRPr/>
            </a:p>
            <a:p>
              <a:pPr indent="-114300" lvl="1" marL="114300" marR="0" rtl="0" algn="l">
                <a:lnSpc>
                  <a:spcPct val="90000"/>
                </a:lnSpc>
                <a:spcBef>
                  <a:spcPts val="225"/>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Education as an acceptable pathway but insufficient reason to delay marriage </a:t>
              </a:r>
              <a:endParaRPr/>
            </a:p>
            <a:p>
              <a:pPr indent="-114300" lvl="1" marL="114300" marR="0" rtl="0" algn="l">
                <a:lnSpc>
                  <a:spcPct val="90000"/>
                </a:lnSpc>
                <a:spcBef>
                  <a:spcPts val="225"/>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Norms are somewhat in flux, especially among educated families, but girls who violate them are at risk of being married off early.</a:t>
              </a:r>
              <a:endParaRPr/>
            </a:p>
            <a:p>
              <a:pPr indent="-114300" lvl="1" marL="114300" marR="0" rtl="0" algn="l">
                <a:lnSpc>
                  <a:spcPct val="90000"/>
                </a:lnSpc>
                <a:spcBef>
                  <a:spcPts val="225"/>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Restrictive norms around girls’ mobility, interacting with boys, and participating in leisure activities outside the home intensify during adolescence to guard against’ reputational damage.</a:t>
              </a:r>
              <a:endParaRPr/>
            </a:p>
            <a:p>
              <a:pPr indent="-114300" lvl="1" marL="114300" marR="0" rtl="0" algn="l">
                <a:lnSpc>
                  <a:spcPct val="90000"/>
                </a:lnSpc>
                <a:spcBef>
                  <a:spcPts val="225"/>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Gaps in leadership competence and group membership</a:t>
              </a:r>
              <a:endParaRPr/>
            </a:p>
          </p:txBody>
        </p:sp>
        <p:sp>
          <p:nvSpPr>
            <p:cNvPr id="199" name="Google Shape;199;p5"/>
            <p:cNvSpPr/>
            <p:nvPr/>
          </p:nvSpPr>
          <p:spPr>
            <a:xfrm>
              <a:off x="378942" y="43811"/>
              <a:ext cx="5191760" cy="504834"/>
            </a:xfrm>
            <a:prstGeom prst="roundRect">
              <a:avLst>
                <a:gd fmla="val 16667" name="adj"/>
              </a:avLst>
            </a:prstGeom>
            <a:gradFill>
              <a:gsLst>
                <a:gs pos="0">
                  <a:srgbClr val="F08B54"/>
                </a:gs>
                <a:gs pos="50000">
                  <a:srgbClr val="F67A26"/>
                </a:gs>
                <a:gs pos="100000">
                  <a:srgbClr val="E36A1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5"/>
            <p:cNvSpPr txBox="1"/>
            <p:nvPr/>
          </p:nvSpPr>
          <p:spPr>
            <a:xfrm>
              <a:off x="403586" y="68455"/>
              <a:ext cx="5142472" cy="455546"/>
            </a:xfrm>
            <a:prstGeom prst="rect">
              <a:avLst/>
            </a:prstGeom>
            <a:noFill/>
            <a:ln>
              <a:noFill/>
            </a:ln>
          </p:spPr>
          <p:txBody>
            <a:bodyPr anchorCtr="0" anchor="ctr" bIns="0" lIns="196225" spcFirstLastPara="1" rIns="196225" wrap="square" tIns="0">
              <a:noAutofit/>
            </a:bodyPr>
            <a:lstStyle/>
            <a:p>
              <a:pPr indent="0" lvl="0" marL="0" marR="0" rtl="0" algn="l">
                <a:lnSpc>
                  <a:spcPct val="90000"/>
                </a:lnSpc>
                <a:spcBef>
                  <a:spcPts val="0"/>
                </a:spcBef>
                <a:spcAft>
                  <a:spcPts val="0"/>
                </a:spcAft>
                <a:buClr>
                  <a:schemeClr val="lt1"/>
                </a:buClr>
                <a:buSzPts val="2800"/>
                <a:buFont typeface="Arial"/>
                <a:buNone/>
              </a:pPr>
              <a:r>
                <a:rPr b="1" lang="en-US" sz="2800">
                  <a:solidFill>
                    <a:schemeClr val="lt1"/>
                  </a:solidFill>
                  <a:latin typeface="Arial"/>
                  <a:ea typeface="Arial"/>
                  <a:cs typeface="Arial"/>
                  <a:sym typeface="Arial"/>
                </a:rPr>
                <a:t>Baseline</a:t>
              </a:r>
              <a:r>
                <a:rPr lang="en-US" sz="2800">
                  <a:solidFill>
                    <a:schemeClr val="lt1"/>
                  </a:solidFill>
                  <a:latin typeface="Arial"/>
                  <a:ea typeface="Arial"/>
                  <a:cs typeface="Arial"/>
                  <a:sym typeface="Arial"/>
                </a:rPr>
                <a:t>: </a:t>
              </a:r>
              <a:endParaRPr/>
            </a:p>
          </p:txBody>
        </p:sp>
        <p:sp>
          <p:nvSpPr>
            <p:cNvPr id="201" name="Google Shape;201;p5"/>
            <p:cNvSpPr/>
            <p:nvPr/>
          </p:nvSpPr>
          <p:spPr>
            <a:xfrm>
              <a:off x="0" y="3420773"/>
              <a:ext cx="7416800" cy="3354873"/>
            </a:xfrm>
            <a:prstGeom prst="rect">
              <a:avLst/>
            </a:prstGeom>
            <a:solidFill>
              <a:schemeClr val="lt1">
                <a:alpha val="89803"/>
              </a:schemeClr>
            </a:solidFill>
            <a:ln cap="flat" cmpd="sng" w="9525">
              <a:solidFill>
                <a:srgbClr val="F5B31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5"/>
            <p:cNvSpPr txBox="1"/>
            <p:nvPr/>
          </p:nvSpPr>
          <p:spPr>
            <a:xfrm>
              <a:off x="0" y="3420773"/>
              <a:ext cx="7416800" cy="3354873"/>
            </a:xfrm>
            <a:prstGeom prst="rect">
              <a:avLst/>
            </a:prstGeom>
            <a:noFill/>
            <a:ln>
              <a:noFill/>
            </a:ln>
          </p:spPr>
          <p:txBody>
            <a:bodyPr anchorCtr="0" anchor="t" bIns="128000" lIns="575625" spcFirstLastPara="1" rIns="575625" wrap="square" tIns="499850">
              <a:noAutofit/>
            </a:bodyPr>
            <a:lstStyle/>
            <a:p>
              <a:pPr indent="-171450" lvl="1" marL="17145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Those married at endline had less schooling (mean 6.7 versus 7.7 grades) and were living in more impoverished households </a:t>
              </a:r>
              <a:endParaRPr/>
            </a:p>
            <a:p>
              <a:pPr indent="-171450" lvl="1" marL="171450" marR="0" rtl="0" algn="l">
                <a:lnSpc>
                  <a:spcPct val="90000"/>
                </a:lnSpc>
                <a:spcBef>
                  <a:spcPts val="27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Significant increases in girls’ intrinsic, instrumental, and collective agency; network social norms, and perceptions of discrimination in the family. </a:t>
              </a:r>
              <a:endParaRPr/>
            </a:p>
            <a:p>
              <a:pPr indent="-171450" lvl="1" marL="171450" marR="0" rtl="0" algn="l">
                <a:lnSpc>
                  <a:spcPct val="90000"/>
                </a:lnSpc>
                <a:spcBef>
                  <a:spcPts val="27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Significant increases for adolescent boys’ intrinsic, instrumental, and collective agency. </a:t>
              </a:r>
              <a:endParaRPr/>
            </a:p>
            <a:p>
              <a:pPr indent="-171450" lvl="1" marL="171450" marR="0" rtl="0" algn="l">
                <a:lnSpc>
                  <a:spcPct val="90000"/>
                </a:lnSpc>
                <a:spcBef>
                  <a:spcPts val="27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Community gender norms among adults increased over the study period to reflect greater endorsement of more gender equitable norms </a:t>
              </a:r>
              <a:endParaRPr/>
            </a:p>
          </p:txBody>
        </p:sp>
        <p:sp>
          <p:nvSpPr>
            <p:cNvPr id="203" name="Google Shape;203;p5"/>
            <p:cNvSpPr/>
            <p:nvPr/>
          </p:nvSpPr>
          <p:spPr>
            <a:xfrm>
              <a:off x="395923" y="3167439"/>
              <a:ext cx="5191760" cy="523122"/>
            </a:xfrm>
            <a:prstGeom prst="roundRect">
              <a:avLst>
                <a:gd fmla="val 16667" name="adj"/>
              </a:avLst>
            </a:prstGeom>
            <a:gradFill>
              <a:gsLst>
                <a:gs pos="0">
                  <a:srgbClr val="F8BA4A"/>
                </a:gs>
                <a:gs pos="50000">
                  <a:srgbClr val="FFB70F"/>
                </a:gs>
                <a:gs pos="100000">
                  <a:srgbClr val="E3A600"/>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5"/>
            <p:cNvSpPr txBox="1"/>
            <p:nvPr/>
          </p:nvSpPr>
          <p:spPr>
            <a:xfrm>
              <a:off x="421460" y="3192976"/>
              <a:ext cx="5140686" cy="472048"/>
            </a:xfrm>
            <a:prstGeom prst="rect">
              <a:avLst/>
            </a:prstGeom>
            <a:noFill/>
            <a:ln>
              <a:noFill/>
            </a:ln>
          </p:spPr>
          <p:txBody>
            <a:bodyPr anchorCtr="0" anchor="ctr" bIns="0" lIns="196225" spcFirstLastPara="1" rIns="196225" wrap="square" tIns="0">
              <a:noAutofit/>
            </a:bodyPr>
            <a:lstStyle/>
            <a:p>
              <a:pPr indent="0" lvl="0" marL="0" marR="0" rtl="0" algn="l">
                <a:lnSpc>
                  <a:spcPct val="90000"/>
                </a:lnSpc>
                <a:spcBef>
                  <a:spcPts val="0"/>
                </a:spcBef>
                <a:spcAft>
                  <a:spcPts val="0"/>
                </a:spcAft>
                <a:buClr>
                  <a:schemeClr val="lt1"/>
                </a:buClr>
                <a:buSzPts val="2800"/>
                <a:buFont typeface="Arial"/>
                <a:buNone/>
              </a:pPr>
              <a:r>
                <a:rPr b="1" lang="en-US" sz="2800">
                  <a:solidFill>
                    <a:schemeClr val="lt1"/>
                  </a:solidFill>
                  <a:latin typeface="Arial"/>
                  <a:ea typeface="Arial"/>
                  <a:cs typeface="Arial"/>
                  <a:sym typeface="Arial"/>
                </a:rPr>
                <a:t>Endline</a:t>
              </a:r>
              <a:r>
                <a:rPr lang="en-US" sz="2800">
                  <a:solidFill>
                    <a:schemeClr val="lt1"/>
                  </a:solidFill>
                  <a:latin typeface="Arial"/>
                  <a:ea typeface="Arial"/>
                  <a:cs typeface="Arial"/>
                  <a:sym typeface="Arial"/>
                </a:rPr>
                <a:t>: </a:t>
              </a:r>
              <a:endParaRPr/>
            </a:p>
          </p:txBody>
        </p:sp>
      </p:grpSp>
      <p:sp>
        <p:nvSpPr>
          <p:cNvPr id="205" name="Google Shape;205;p5"/>
          <p:cNvSpPr txBox="1"/>
          <p:nvPr/>
        </p:nvSpPr>
        <p:spPr>
          <a:xfrm>
            <a:off x="471551" y="2235754"/>
            <a:ext cx="4133950"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accent2"/>
                </a:solidFill>
                <a:latin typeface="Fira Sans"/>
                <a:ea typeface="Fira Sans"/>
                <a:cs typeface="Fira Sans"/>
                <a:sym typeface="Fira Sans"/>
              </a:rPr>
              <a:t>Cluster of risk and protective factors: What sets girls up for success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Fira Sans"/>
                <a:ea typeface="Fira Sans"/>
                <a:cs typeface="Fira Sans"/>
                <a:sym typeface="Fira Sans"/>
              </a:rPr>
              <a:t>Strong relationships with parents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Fira Sans"/>
                <a:ea typeface="Fira Sans"/>
                <a:cs typeface="Fira Sans"/>
                <a:sym typeface="Fira Sans"/>
              </a:rPr>
              <a:t>Parental support for educational,  employment and marriage aspirations </a:t>
            </a:r>
            <a:endParaRPr sz="1800">
              <a:solidFill>
                <a:schemeClr val="dk1"/>
              </a:solidFill>
              <a:latin typeface="Fira Sans"/>
              <a:ea typeface="Fira Sans"/>
              <a:cs typeface="Fira Sans"/>
              <a:sym typeface="Fira Sans"/>
            </a:endParaRPr>
          </a:p>
        </p:txBody>
      </p:sp>
      <p:sp>
        <p:nvSpPr>
          <p:cNvPr id="206" name="Google Shape;206;p5"/>
          <p:cNvSpPr txBox="1"/>
          <p:nvPr/>
        </p:nvSpPr>
        <p:spPr>
          <a:xfrm>
            <a:off x="8753366" y="6458643"/>
            <a:ext cx="343863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Clark, et al. 2022; Yount, et al. 2022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g21ffa6da221_8_15"/>
          <p:cNvPicPr preferRelativeResize="0"/>
          <p:nvPr/>
        </p:nvPicPr>
        <p:blipFill>
          <a:blip r:embed="rId3">
            <a:alphaModFix/>
          </a:blip>
          <a:stretch>
            <a:fillRect/>
          </a:stretch>
        </p:blipFill>
        <p:spPr>
          <a:xfrm>
            <a:off x="152400" y="152400"/>
            <a:ext cx="11727199" cy="1475025"/>
          </a:xfrm>
          <a:prstGeom prst="rect">
            <a:avLst/>
          </a:prstGeom>
          <a:noFill/>
          <a:ln>
            <a:noFill/>
          </a:ln>
        </p:spPr>
      </p:pic>
      <p:pic>
        <p:nvPicPr>
          <p:cNvPr id="213" name="Google Shape;213;g21ffa6da221_8_15"/>
          <p:cNvPicPr preferRelativeResize="0"/>
          <p:nvPr/>
        </p:nvPicPr>
        <p:blipFill>
          <a:blip r:embed="rId4">
            <a:alphaModFix/>
          </a:blip>
          <a:stretch>
            <a:fillRect/>
          </a:stretch>
        </p:blipFill>
        <p:spPr>
          <a:xfrm>
            <a:off x="1070175" y="1443800"/>
            <a:ext cx="10011550" cy="3970425"/>
          </a:xfrm>
          <a:prstGeom prst="rect">
            <a:avLst/>
          </a:prstGeom>
          <a:noFill/>
          <a:ln>
            <a:noFill/>
          </a:ln>
        </p:spPr>
      </p:pic>
      <p:pic>
        <p:nvPicPr>
          <p:cNvPr id="214" name="Google Shape;214;g21ffa6da221_8_15"/>
          <p:cNvPicPr preferRelativeResize="0"/>
          <p:nvPr/>
        </p:nvPicPr>
        <p:blipFill>
          <a:blip r:embed="rId5">
            <a:alphaModFix/>
          </a:blip>
          <a:stretch>
            <a:fillRect/>
          </a:stretch>
        </p:blipFill>
        <p:spPr>
          <a:xfrm>
            <a:off x="12031999" y="152400"/>
            <a:ext cx="7601" cy="635652"/>
          </a:xfrm>
          <a:prstGeom prst="rect">
            <a:avLst/>
          </a:prstGeom>
          <a:noFill/>
          <a:ln>
            <a:noFill/>
          </a:ln>
        </p:spPr>
      </p:pic>
      <p:pic>
        <p:nvPicPr>
          <p:cNvPr id="215" name="Google Shape;215;g21ffa6da221_8_15"/>
          <p:cNvPicPr preferRelativeResize="0"/>
          <p:nvPr/>
        </p:nvPicPr>
        <p:blipFill>
          <a:blip r:embed="rId6">
            <a:alphaModFix/>
          </a:blip>
          <a:stretch>
            <a:fillRect/>
          </a:stretch>
        </p:blipFill>
        <p:spPr>
          <a:xfrm>
            <a:off x="7634966" y="1371600"/>
            <a:ext cx="47625" cy="4076700"/>
          </a:xfrm>
          <a:prstGeom prst="rect">
            <a:avLst/>
          </a:prstGeom>
          <a:noFill/>
          <a:ln>
            <a:noFill/>
          </a:ln>
        </p:spPr>
      </p:pic>
      <p:pic>
        <p:nvPicPr>
          <p:cNvPr id="216" name="Google Shape;216;g21ffa6da221_8_15"/>
          <p:cNvPicPr preferRelativeResize="0"/>
          <p:nvPr/>
        </p:nvPicPr>
        <p:blipFill>
          <a:blip r:embed="rId7">
            <a:alphaModFix/>
          </a:blip>
          <a:stretch>
            <a:fillRect/>
          </a:stretch>
        </p:blipFill>
        <p:spPr>
          <a:xfrm>
            <a:off x="6517025" y="5771675"/>
            <a:ext cx="2762250" cy="628650"/>
          </a:xfrm>
          <a:prstGeom prst="rect">
            <a:avLst/>
          </a:prstGeom>
          <a:noFill/>
          <a:ln>
            <a:noFill/>
          </a:ln>
        </p:spPr>
      </p:pic>
      <p:pic>
        <p:nvPicPr>
          <p:cNvPr id="217" name="Google Shape;217;g21ffa6da221_8_15"/>
          <p:cNvPicPr preferRelativeResize="0"/>
          <p:nvPr/>
        </p:nvPicPr>
        <p:blipFill>
          <a:blip r:embed="rId8">
            <a:alphaModFix/>
          </a:blip>
          <a:stretch>
            <a:fillRect/>
          </a:stretch>
        </p:blipFill>
        <p:spPr>
          <a:xfrm>
            <a:off x="9279275" y="5771675"/>
            <a:ext cx="2752725" cy="628650"/>
          </a:xfrm>
          <a:prstGeom prst="rect">
            <a:avLst/>
          </a:prstGeom>
          <a:noFill/>
          <a:ln>
            <a:noFill/>
          </a:ln>
        </p:spPr>
      </p:pic>
      <p:pic>
        <p:nvPicPr>
          <p:cNvPr id="218" name="Google Shape;218;g21ffa6da221_8_15"/>
          <p:cNvPicPr preferRelativeResize="0"/>
          <p:nvPr/>
        </p:nvPicPr>
        <p:blipFill>
          <a:blip r:embed="rId9">
            <a:alphaModFix/>
          </a:blip>
          <a:stretch>
            <a:fillRect/>
          </a:stretch>
        </p:blipFill>
        <p:spPr>
          <a:xfrm>
            <a:off x="924750" y="5551525"/>
            <a:ext cx="1832525" cy="562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g21ffa6da221_10_7"/>
          <p:cNvPicPr preferRelativeResize="0"/>
          <p:nvPr/>
        </p:nvPicPr>
        <p:blipFill>
          <a:blip r:embed="rId3">
            <a:alphaModFix/>
          </a:blip>
          <a:stretch>
            <a:fillRect/>
          </a:stretch>
        </p:blipFill>
        <p:spPr>
          <a:xfrm>
            <a:off x="248975" y="203875"/>
            <a:ext cx="9289652" cy="1703000"/>
          </a:xfrm>
          <a:prstGeom prst="rect">
            <a:avLst/>
          </a:prstGeom>
          <a:noFill/>
          <a:ln>
            <a:noFill/>
          </a:ln>
        </p:spPr>
      </p:pic>
      <p:pic>
        <p:nvPicPr>
          <p:cNvPr id="225" name="Google Shape;225;g21ffa6da221_10_7"/>
          <p:cNvPicPr preferRelativeResize="0"/>
          <p:nvPr/>
        </p:nvPicPr>
        <p:blipFill>
          <a:blip r:embed="rId4">
            <a:alphaModFix/>
          </a:blip>
          <a:stretch>
            <a:fillRect/>
          </a:stretch>
        </p:blipFill>
        <p:spPr>
          <a:xfrm>
            <a:off x="9386225" y="0"/>
            <a:ext cx="2653375" cy="1836400"/>
          </a:xfrm>
          <a:prstGeom prst="rect">
            <a:avLst/>
          </a:prstGeom>
          <a:noFill/>
          <a:ln>
            <a:noFill/>
          </a:ln>
        </p:spPr>
      </p:pic>
      <p:pic>
        <p:nvPicPr>
          <p:cNvPr id="226" name="Google Shape;226;g21ffa6da221_10_7"/>
          <p:cNvPicPr preferRelativeResize="0"/>
          <p:nvPr/>
        </p:nvPicPr>
        <p:blipFill>
          <a:blip r:embed="rId5">
            <a:alphaModFix/>
          </a:blip>
          <a:stretch>
            <a:fillRect/>
          </a:stretch>
        </p:blipFill>
        <p:spPr>
          <a:xfrm>
            <a:off x="152400" y="2059275"/>
            <a:ext cx="11887198" cy="4279475"/>
          </a:xfrm>
          <a:prstGeom prst="rect">
            <a:avLst/>
          </a:prstGeom>
          <a:noFill/>
          <a:ln>
            <a:noFill/>
          </a:ln>
        </p:spPr>
      </p:pic>
      <p:pic>
        <p:nvPicPr>
          <p:cNvPr id="227" name="Google Shape;227;g21ffa6da221_10_7"/>
          <p:cNvPicPr preferRelativeResize="0"/>
          <p:nvPr/>
        </p:nvPicPr>
        <p:blipFill>
          <a:blip r:embed="rId6">
            <a:alphaModFix/>
          </a:blip>
          <a:stretch>
            <a:fillRect/>
          </a:stretch>
        </p:blipFill>
        <p:spPr>
          <a:xfrm>
            <a:off x="9806775" y="3071225"/>
            <a:ext cx="409575" cy="3267525"/>
          </a:xfrm>
          <a:prstGeom prst="rect">
            <a:avLst/>
          </a:prstGeom>
          <a:noFill/>
          <a:ln>
            <a:noFill/>
          </a:ln>
        </p:spPr>
      </p:pic>
      <p:pic>
        <p:nvPicPr>
          <p:cNvPr id="228" name="Google Shape;228;g21ffa6da221_10_7"/>
          <p:cNvPicPr preferRelativeResize="0"/>
          <p:nvPr/>
        </p:nvPicPr>
        <p:blipFill>
          <a:blip r:embed="rId7">
            <a:alphaModFix/>
          </a:blip>
          <a:stretch>
            <a:fillRect/>
          </a:stretch>
        </p:blipFill>
        <p:spPr>
          <a:xfrm>
            <a:off x="152400" y="6491150"/>
            <a:ext cx="2221706" cy="214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descr="A group of people sitting in a field&#10;&#10;Description automatically generated" id="234" name="Google Shape;234;p7"/>
          <p:cNvPicPr preferRelativeResize="0"/>
          <p:nvPr/>
        </p:nvPicPr>
        <p:blipFill rotWithShape="1">
          <a:blip r:embed="rId3">
            <a:alphaModFix/>
          </a:blip>
          <a:srcRect b="0" l="12533" r="38629" t="9090"/>
          <a:stretch/>
        </p:blipFill>
        <p:spPr>
          <a:xfrm>
            <a:off x="6755362" y="-104503"/>
            <a:ext cx="5436637" cy="6962503"/>
          </a:xfrm>
          <a:prstGeom prst="rect">
            <a:avLst/>
          </a:prstGeom>
          <a:solidFill>
            <a:srgbClr val="FFFFFF"/>
          </a:solidFill>
          <a:ln>
            <a:noFill/>
          </a:ln>
        </p:spPr>
      </p:pic>
      <p:sp>
        <p:nvSpPr>
          <p:cNvPr id="235" name="Google Shape;235;p7"/>
          <p:cNvSpPr txBox="1"/>
          <p:nvPr>
            <p:ph type="title"/>
          </p:nvPr>
        </p:nvSpPr>
        <p:spPr>
          <a:xfrm>
            <a:off x="456440" y="636305"/>
            <a:ext cx="6121146" cy="1230376"/>
          </a:xfrm>
          <a:prstGeom prst="rect">
            <a:avLst/>
          </a:prstGeom>
          <a:solidFill>
            <a:schemeClr val="lt1"/>
          </a:solid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accent2"/>
              </a:buClr>
              <a:buSzPts val="3000"/>
              <a:buFont typeface="Fira Sans"/>
              <a:buNone/>
            </a:pPr>
            <a:r>
              <a:rPr lang="en-US" sz="3000"/>
              <a:t>Implications for Practice: </a:t>
            </a:r>
            <a:br>
              <a:rPr lang="en-US" sz="3000"/>
            </a:br>
            <a:r>
              <a:rPr lang="en-US" sz="3000"/>
              <a:t>Girls need allies</a:t>
            </a:r>
            <a:endParaRPr/>
          </a:p>
        </p:txBody>
      </p:sp>
      <p:grpSp>
        <p:nvGrpSpPr>
          <p:cNvPr id="236" name="Google Shape;236;p7"/>
          <p:cNvGrpSpPr/>
          <p:nvPr/>
        </p:nvGrpSpPr>
        <p:grpSpPr>
          <a:xfrm>
            <a:off x="943198" y="2104849"/>
            <a:ext cx="4792076" cy="4501918"/>
            <a:chOff x="664534" y="146728"/>
            <a:chExt cx="4792076" cy="4501918"/>
          </a:xfrm>
        </p:grpSpPr>
        <p:sp>
          <p:nvSpPr>
            <p:cNvPr id="237" name="Google Shape;237;p7"/>
            <p:cNvSpPr/>
            <p:nvPr/>
          </p:nvSpPr>
          <p:spPr>
            <a:xfrm>
              <a:off x="1587774" y="1481256"/>
              <a:ext cx="2945597" cy="2945597"/>
            </a:xfrm>
            <a:prstGeom prst="ellipse">
              <a:avLst/>
            </a:prstGeom>
            <a:solidFill>
              <a:srgbClr val="2D81A8">
                <a:alpha val="49803"/>
              </a:srgbClr>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txBox="1"/>
            <p:nvPr/>
          </p:nvSpPr>
          <p:spPr>
            <a:xfrm>
              <a:off x="2019147" y="1912629"/>
              <a:ext cx="2082851" cy="2082851"/>
            </a:xfrm>
            <a:prstGeom prst="rect">
              <a:avLst/>
            </a:prstGeom>
            <a:noFill/>
            <a:ln>
              <a:noFill/>
            </a:ln>
          </p:spPr>
          <p:txBody>
            <a:bodyPr anchorCtr="0" anchor="ctr" bIns="27925" lIns="27925" spcFirstLastPara="1" rIns="27925" wrap="square" tIns="27925">
              <a:noAutofit/>
            </a:bodyPr>
            <a:lstStyle/>
            <a:p>
              <a:pPr indent="0" lvl="0" marL="0" marR="0" rtl="0" algn="ctr">
                <a:lnSpc>
                  <a:spcPct val="90000"/>
                </a:lnSpc>
                <a:spcBef>
                  <a:spcPts val="0"/>
                </a:spcBef>
                <a:spcAft>
                  <a:spcPts val="0"/>
                </a:spcAft>
                <a:buClr>
                  <a:schemeClr val="dk1"/>
                </a:buClr>
                <a:buSzPts val="2200"/>
                <a:buFont typeface="Fira Sans"/>
                <a:buNone/>
              </a:pPr>
              <a:r>
                <a:rPr b="1" lang="en-US" sz="2200">
                  <a:solidFill>
                    <a:schemeClr val="dk1"/>
                  </a:solidFill>
                  <a:latin typeface="Fira Sans"/>
                  <a:ea typeface="Fira Sans"/>
                  <a:cs typeface="Fira Sans"/>
                  <a:sym typeface="Fira Sans"/>
                </a:rPr>
                <a:t>Girl-led Activism for Norms Shifting</a:t>
              </a:r>
              <a:endParaRPr/>
            </a:p>
          </p:txBody>
        </p:sp>
        <p:sp>
          <p:nvSpPr>
            <p:cNvPr id="239" name="Google Shape;239;p7"/>
            <p:cNvSpPr/>
            <p:nvPr/>
          </p:nvSpPr>
          <p:spPr>
            <a:xfrm>
              <a:off x="2213006" y="146728"/>
              <a:ext cx="1695132" cy="1781880"/>
            </a:xfrm>
            <a:prstGeom prst="ellipse">
              <a:avLst/>
            </a:prstGeom>
            <a:solidFill>
              <a:schemeClr val="accent2">
                <a:alpha val="49803"/>
              </a:schemeClr>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
            <p:cNvSpPr txBox="1"/>
            <p:nvPr/>
          </p:nvSpPr>
          <p:spPr>
            <a:xfrm>
              <a:off x="2461252" y="407678"/>
              <a:ext cx="1198640" cy="1259980"/>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chemeClr val="dk1"/>
                </a:buClr>
                <a:buSzPts val="1700"/>
                <a:buFont typeface="Fira Sans"/>
                <a:buNone/>
              </a:pPr>
              <a:r>
                <a:rPr b="1" lang="en-US" sz="1700">
                  <a:solidFill>
                    <a:schemeClr val="dk1"/>
                  </a:solidFill>
                  <a:latin typeface="Fira Sans"/>
                  <a:ea typeface="Fira Sans"/>
                  <a:cs typeface="Fira Sans"/>
                  <a:sym typeface="Fira Sans"/>
                </a:rPr>
                <a:t>Structured Allyship</a:t>
              </a:r>
              <a:endParaRPr/>
            </a:p>
          </p:txBody>
        </p:sp>
        <p:sp>
          <p:nvSpPr>
            <p:cNvPr id="241" name="Google Shape;241;p7"/>
            <p:cNvSpPr/>
            <p:nvPr/>
          </p:nvSpPr>
          <p:spPr>
            <a:xfrm>
              <a:off x="3983812" y="3175848"/>
              <a:ext cx="1472798" cy="1472798"/>
            </a:xfrm>
            <a:prstGeom prst="ellipse">
              <a:avLst/>
            </a:prstGeom>
            <a:solidFill>
              <a:srgbClr val="2D81A8">
                <a:alpha val="49803"/>
              </a:srgbClr>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7"/>
            <p:cNvSpPr txBox="1"/>
            <p:nvPr/>
          </p:nvSpPr>
          <p:spPr>
            <a:xfrm>
              <a:off x="4199498" y="3391534"/>
              <a:ext cx="1041426" cy="1041426"/>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dk1"/>
                </a:buClr>
                <a:buSzPts val="1500"/>
                <a:buFont typeface="Fira Sans"/>
                <a:buNone/>
              </a:pPr>
              <a:r>
                <a:rPr b="1" lang="en-US" sz="1500">
                  <a:solidFill>
                    <a:schemeClr val="dk1"/>
                  </a:solidFill>
                  <a:latin typeface="Fira Sans"/>
                  <a:ea typeface="Fira Sans"/>
                  <a:cs typeface="Fira Sans"/>
                  <a:sym typeface="Fira Sans"/>
                </a:rPr>
                <a:t>Mentorship</a:t>
              </a:r>
              <a:endParaRPr/>
            </a:p>
          </p:txBody>
        </p:sp>
        <p:sp>
          <p:nvSpPr>
            <p:cNvPr id="243" name="Google Shape;243;p7"/>
            <p:cNvSpPr/>
            <p:nvPr/>
          </p:nvSpPr>
          <p:spPr>
            <a:xfrm>
              <a:off x="664534" y="3175848"/>
              <a:ext cx="1472798" cy="1472798"/>
            </a:xfrm>
            <a:prstGeom prst="ellipse">
              <a:avLst/>
            </a:prstGeom>
            <a:solidFill>
              <a:srgbClr val="2D81A8">
                <a:alpha val="49803"/>
              </a:srgbClr>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7"/>
            <p:cNvSpPr txBox="1"/>
            <p:nvPr/>
          </p:nvSpPr>
          <p:spPr>
            <a:xfrm>
              <a:off x="880220" y="3391534"/>
              <a:ext cx="1041426" cy="1041426"/>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Clr>
                  <a:schemeClr val="dk1"/>
                </a:buClr>
                <a:buSzPts val="1900"/>
                <a:buFont typeface="Fira Sans"/>
                <a:buNone/>
              </a:pPr>
              <a:r>
                <a:rPr b="1" lang="en-US" sz="1900">
                  <a:solidFill>
                    <a:schemeClr val="dk1"/>
                  </a:solidFill>
                  <a:latin typeface="Fira Sans"/>
                  <a:ea typeface="Fira Sans"/>
                  <a:cs typeface="Fira Sans"/>
                  <a:sym typeface="Fira Sans"/>
                </a:rPr>
                <a:t>Training</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sp>
        <p:nvSpPr>
          <p:cNvPr id="250" name="Google Shape;250;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1" name="Google Shape;251;p8"/>
          <p:cNvSpPr/>
          <p:nvPr/>
        </p:nvSpPr>
        <p:spPr>
          <a:xfrm>
            <a:off x="0" y="0"/>
            <a:ext cx="4959047" cy="6858000"/>
          </a:xfrm>
          <a:custGeom>
            <a:rect b="b" l="l" r="r" t="t"/>
            <a:pathLst>
              <a:path extrusionOk="0" h="6858000" w="4959047">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solidFill>
            <a:schemeClr val="lt1"/>
          </a:solidFill>
          <a:ln cap="flat" cmpd="sng" w="9525">
            <a:solidFill>
              <a:srgbClr val="E6E6E6"/>
            </a:solidFill>
            <a:prstDash val="solid"/>
            <a:miter lim="800000"/>
            <a:headEnd len="sm" w="sm" type="none"/>
            <a:tailEnd len="sm" w="sm" type="none"/>
          </a:ln>
          <a:effectLst>
            <a:outerShdw blurRad="76200" rotWithShape="0" algn="l" dist="38100">
              <a:srgbClr val="D8D8D8">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2" name="Google Shape;252;p8"/>
          <p:cNvSpPr/>
          <p:nvPr/>
        </p:nvSpPr>
        <p:spPr>
          <a:xfrm>
            <a:off x="0" y="0"/>
            <a:ext cx="4948887" cy="6858000"/>
          </a:xfrm>
          <a:custGeom>
            <a:rect b="b" l="l" r="r" t="t"/>
            <a:pathLst>
              <a:path extrusionOk="0" h="6858000" w="4948887">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3" name="Google Shape;253;p8"/>
          <p:cNvSpPr txBox="1"/>
          <p:nvPr>
            <p:ph type="title"/>
          </p:nvPr>
        </p:nvSpPr>
        <p:spPr>
          <a:xfrm>
            <a:off x="477981" y="1122363"/>
            <a:ext cx="4023360" cy="320413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Arial"/>
              <a:buNone/>
            </a:pPr>
            <a:r>
              <a:rPr lang="en-US" sz="4800">
                <a:solidFill>
                  <a:schemeClr val="dk1"/>
                </a:solidFill>
                <a:latin typeface="Arial"/>
                <a:ea typeface="Arial"/>
                <a:cs typeface="Arial"/>
                <a:sym typeface="Arial"/>
              </a:rPr>
              <a:t>Implications for Practice: </a:t>
            </a:r>
            <a:br>
              <a:rPr lang="en-US" sz="4800">
                <a:solidFill>
                  <a:schemeClr val="dk1"/>
                </a:solidFill>
                <a:latin typeface="Arial"/>
                <a:ea typeface="Arial"/>
                <a:cs typeface="Arial"/>
                <a:sym typeface="Arial"/>
              </a:rPr>
            </a:br>
            <a:r>
              <a:rPr lang="en-US" sz="4800">
                <a:solidFill>
                  <a:schemeClr val="dk1"/>
                </a:solidFill>
                <a:latin typeface="Arial"/>
                <a:ea typeface="Arial"/>
                <a:cs typeface="Arial"/>
                <a:sym typeface="Arial"/>
              </a:rPr>
              <a:t>Focus on Sexuality</a:t>
            </a:r>
            <a:endParaRPr/>
          </a:p>
        </p:txBody>
      </p:sp>
      <p:sp>
        <p:nvSpPr>
          <p:cNvPr id="254" name="Google Shape;254;p8"/>
          <p:cNvSpPr/>
          <p:nvPr/>
        </p:nvSpPr>
        <p:spPr>
          <a:xfrm rot="5400000">
            <a:off x="759921" y="346791"/>
            <a:ext cx="146304"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5" name="Google Shape;255;p8"/>
          <p:cNvSpPr/>
          <p:nvPr/>
        </p:nvSpPr>
        <p:spPr>
          <a:xfrm>
            <a:off x="481029" y="4546920"/>
            <a:ext cx="402336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Diagram, schematic&#10;&#10;Description automatically generated" id="256" name="Google Shape;256;p8"/>
          <p:cNvPicPr preferRelativeResize="0"/>
          <p:nvPr/>
        </p:nvPicPr>
        <p:blipFill rotWithShape="1">
          <a:blip r:embed="rId3">
            <a:alphaModFix/>
          </a:blip>
          <a:srcRect b="0" l="0" r="0" t="0"/>
          <a:stretch/>
        </p:blipFill>
        <p:spPr>
          <a:xfrm>
            <a:off x="5334000" y="0"/>
            <a:ext cx="68580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7" ma:contentTypeDescription="Create a new document." ma:contentTypeScope="" ma:versionID="8385da5c039aa5cb581c6b48a956774e">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e0f0042c10f867d66c9765bd21bf56ea"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e0f924-55cd-4741-8fd0-29141ff024c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ce5c2b9-6574-42c6-8602-888743f17b97}" ma:internalName="TaxCatchAll" ma:showField="CatchAllData" ma:web="375af5b2-8cea-45d5-b184-d6c522a311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13F561-8F04-49A5-B01E-C8F4DCE5E917}"/>
</file>

<file path=customXml/itemProps2.xml><?xml version="1.0" encoding="utf-8"?>
<ds:datastoreItem xmlns:ds="http://schemas.openxmlformats.org/officeDocument/2006/customXml" ds:itemID="{F31A9A35-2622-459D-9842-5BC28E469832}"/>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2019-03-14T18:47:38Z</dcterms:created>
  <dc:creator>Rachel Gunter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0x01010033B38F1DAF8EBF419A9196D005DFF10F</vt:lpwstr>
  </property>
</Properties>
</file>