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Roboto" panose="02000000000000000000" pitchFamily="2"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8DC9D2E-F38E-4A67-82F9-343849CBCC65}">
  <a:tblStyle styleId="{18DC9D2E-F38E-4A67-82F9-343849CBCC65}" styleName="Table_0">
    <a:wholeTbl>
      <a:tcTxStyle>
        <a:font>
          <a:latin typeface="Arial"/>
          <a:ea typeface="Arial"/>
          <a:cs typeface="Arial"/>
        </a:font>
        <a:srgbClr val="000000"/>
      </a:tcTxStyle>
      <a:tcStyle>
        <a:tcBdr>
          <a:left>
            <a:ln w="6350" cap="flat" cmpd="sng">
              <a:solidFill>
                <a:srgbClr val="9CC3E5"/>
              </a:solidFill>
              <a:prstDash val="solid"/>
              <a:round/>
              <a:headEnd type="none" w="sm" len="sm"/>
              <a:tailEnd type="none" w="sm" len="sm"/>
            </a:ln>
          </a:left>
          <a:right>
            <a:ln w="6350" cap="flat" cmpd="sng">
              <a:solidFill>
                <a:srgbClr val="9CC3E5"/>
              </a:solidFill>
              <a:prstDash val="solid"/>
              <a:round/>
              <a:headEnd type="none" w="sm" len="sm"/>
              <a:tailEnd type="none" w="sm" len="sm"/>
            </a:ln>
          </a:right>
          <a:top>
            <a:ln w="6350" cap="flat" cmpd="sng">
              <a:solidFill>
                <a:srgbClr val="9CC3E5"/>
              </a:solidFill>
              <a:prstDash val="solid"/>
              <a:round/>
              <a:headEnd type="none" w="sm" len="sm"/>
              <a:tailEnd type="none" w="sm" len="sm"/>
            </a:ln>
          </a:top>
          <a:bottom>
            <a:ln w="6350" cap="flat" cmpd="sng">
              <a:solidFill>
                <a:srgbClr val="9CC3E5"/>
              </a:solidFill>
              <a:prstDash val="solid"/>
              <a:round/>
              <a:headEnd type="none" w="sm" len="sm"/>
              <a:tailEnd type="none" w="sm" len="sm"/>
            </a:ln>
          </a:bottom>
          <a:insideH>
            <a:ln w="6350" cap="flat" cmpd="sng">
              <a:solidFill>
                <a:srgbClr val="9CC3E5"/>
              </a:solidFill>
              <a:prstDash val="solid"/>
              <a:round/>
              <a:headEnd type="none" w="sm" len="sm"/>
              <a:tailEnd type="none" w="sm" len="sm"/>
            </a:ln>
          </a:insideH>
          <a:insideV>
            <a:ln w="6350" cap="flat" cmpd="sng">
              <a:solidFill>
                <a:srgbClr val="9CC3E5"/>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9"/>
    <p:restoredTop sz="94634"/>
  </p:normalViewPr>
  <p:slideViewPr>
    <p:cSldViewPr snapToGrid="0">
      <p:cViewPr varScale="1">
        <p:scale>
          <a:sx n="169" d="100"/>
          <a:sy n="169" d="100"/>
        </p:scale>
        <p:origin x="536"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f9aca71f1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f9aca71f1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f9aca71f1a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f9aca71f1a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595959"/>
              </a:buClr>
              <a:buSzPts val="1200"/>
              <a:buChar char="●"/>
            </a:pPr>
            <a:r>
              <a:rPr lang="en" sz="1200" b="1">
                <a:solidFill>
                  <a:srgbClr val="595959"/>
                </a:solidFill>
              </a:rPr>
              <a:t>Norm change treated as a “black box” </a:t>
            </a:r>
            <a:r>
              <a:rPr lang="en" sz="1200">
                <a:solidFill>
                  <a:srgbClr val="595959"/>
                </a:solidFill>
              </a:rPr>
              <a:t>leading to behavioural shifts. Not clearly articulating the necessary steps to complete this causal pathway makes it difficult to identify how specific programmatic approaches work together to change norms, or how norms mediate their contributions to behavior change. </a:t>
            </a:r>
            <a:endParaRPr sz="1200">
              <a:solidFill>
                <a:srgbClr val="595959"/>
              </a:solidFill>
            </a:endParaRPr>
          </a:p>
          <a:p>
            <a:pPr marL="457200" lvl="0" indent="-304800" algn="l" rtl="0">
              <a:lnSpc>
                <a:spcPct val="115000"/>
              </a:lnSpc>
              <a:spcBef>
                <a:spcPts val="0"/>
              </a:spcBef>
              <a:spcAft>
                <a:spcPts val="0"/>
              </a:spcAft>
              <a:buClr>
                <a:srgbClr val="595959"/>
              </a:buClr>
              <a:buSzPts val="1200"/>
              <a:buChar char="●"/>
            </a:pPr>
            <a:r>
              <a:rPr lang="en" sz="1200">
                <a:solidFill>
                  <a:srgbClr val="595959"/>
                </a:solidFill>
              </a:rPr>
              <a:t>Lack of consensus on which norms should be changed, which programmatic activities should be used, and which groups to focus on in programme activities</a:t>
            </a:r>
            <a:endParaRPr sz="5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f9aca71f1a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f9aca71f1a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f9aca71f1a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f9aca71f1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f9aca71f1a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f9aca71f1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a:solidFill>
                  <a:srgbClr val="595959"/>
                </a:solidFill>
              </a:rPr>
              <a:t>At the root of child marriage lie harmful gender and social norms. </a:t>
            </a:r>
            <a:endParaRPr sz="1400">
              <a:solidFill>
                <a:srgbClr val="595959"/>
              </a:solidFill>
            </a:endParaRPr>
          </a:p>
          <a:p>
            <a:pPr marL="0" lvl="0" indent="0" algn="l" rtl="0">
              <a:lnSpc>
                <a:spcPct val="115000"/>
              </a:lnSpc>
              <a:spcBef>
                <a:spcPts val="1200"/>
              </a:spcBef>
              <a:spcAft>
                <a:spcPts val="0"/>
              </a:spcAft>
              <a:buClr>
                <a:schemeClr val="dk1"/>
              </a:buClr>
              <a:buSzPts val="1100"/>
              <a:buFont typeface="Arial"/>
              <a:buNone/>
            </a:pPr>
            <a:r>
              <a:rPr lang="en" sz="1400">
                <a:solidFill>
                  <a:srgbClr val="595959"/>
                </a:solidFill>
              </a:rPr>
              <a:t>By definition shifting norms requires working with people other than the “beneficiary”</a:t>
            </a:r>
            <a:endParaRPr sz="1400">
              <a:solidFill>
                <a:srgbClr val="595959"/>
              </a:solidFill>
            </a:endParaRPr>
          </a:p>
          <a:p>
            <a:pPr marL="0" lvl="0" indent="0" algn="l" rtl="0">
              <a:lnSpc>
                <a:spcPct val="115000"/>
              </a:lnSpc>
              <a:spcBef>
                <a:spcPts val="1200"/>
              </a:spcBef>
              <a:spcAft>
                <a:spcPts val="0"/>
              </a:spcAft>
              <a:buClr>
                <a:schemeClr val="dk1"/>
              </a:buClr>
              <a:buSzPts val="1100"/>
              <a:buFont typeface="Arial"/>
              <a:buNone/>
            </a:pPr>
            <a:r>
              <a:rPr lang="en" sz="1400">
                <a:solidFill>
                  <a:srgbClr val="595959"/>
                </a:solidFill>
              </a:rPr>
              <a:t>How this perspective has especially been missing in child marriage field which doesn’t pay much attention to men and boys</a:t>
            </a:r>
            <a:endParaRPr sz="1400">
              <a:solidFill>
                <a:srgbClr val="595959"/>
              </a:solidFill>
            </a:endParaRPr>
          </a:p>
          <a:p>
            <a:pPr marL="0" lvl="0" indent="0" algn="l" rtl="0">
              <a:lnSpc>
                <a:spcPct val="115000"/>
              </a:lnSpc>
              <a:spcBef>
                <a:spcPts val="1200"/>
              </a:spcBef>
              <a:spcAft>
                <a:spcPts val="0"/>
              </a:spcAft>
              <a:buClr>
                <a:schemeClr val="dk1"/>
              </a:buClr>
              <a:buSzPts val="1100"/>
              <a:buFont typeface="Arial"/>
              <a:buNone/>
            </a:pPr>
            <a:r>
              <a:rPr lang="en" sz="1400">
                <a:solidFill>
                  <a:srgbClr val="595959"/>
                </a:solidFill>
              </a:rPr>
              <a:t>Evidence on child marriage overall has expanded exponentially. </a:t>
            </a:r>
            <a:endParaRPr sz="1400">
              <a:solidFill>
                <a:srgbClr val="595959"/>
              </a:solidFill>
            </a:endParaRPr>
          </a:p>
          <a:p>
            <a:pPr marL="0" lvl="0" indent="0" algn="l" rtl="0">
              <a:lnSpc>
                <a:spcPct val="115000"/>
              </a:lnSpc>
              <a:spcBef>
                <a:spcPts val="1200"/>
              </a:spcBef>
              <a:spcAft>
                <a:spcPts val="0"/>
              </a:spcAft>
              <a:buClr>
                <a:schemeClr val="dk1"/>
              </a:buClr>
              <a:buSzPts val="1100"/>
              <a:buFont typeface="Arial"/>
              <a:buNone/>
            </a:pPr>
            <a:r>
              <a:rPr lang="en" sz="1400">
                <a:solidFill>
                  <a:srgbClr val="595959"/>
                </a:solidFill>
              </a:rPr>
              <a:t>How there has been growing talk about the need to take a broader norms change approach… but that the evidence so far on the delivery of these programs and their impact is very limited </a:t>
            </a:r>
            <a:endParaRPr sz="1400">
              <a:solidFill>
                <a:srgbClr val="595959"/>
              </a:solidFill>
            </a:endParaRPr>
          </a:p>
          <a:p>
            <a:pPr marL="0" lvl="0" indent="0" algn="l" rtl="0">
              <a:lnSpc>
                <a:spcPct val="115000"/>
              </a:lnSpc>
              <a:spcBef>
                <a:spcPts val="1200"/>
              </a:spcBef>
              <a:spcAft>
                <a:spcPts val="1200"/>
              </a:spcAft>
              <a:buClr>
                <a:schemeClr val="dk1"/>
              </a:buClr>
              <a:buSzPts val="1100"/>
              <a:buFont typeface="Arial"/>
              <a:buNone/>
            </a:pPr>
            <a:r>
              <a:rPr lang="en" sz="1400">
                <a:solidFill>
                  <a:srgbClr val="595959"/>
                </a:solidFill>
              </a:rPr>
              <a:t>So we conducted a systematic review </a:t>
            </a:r>
            <a:endParaRPr sz="1400">
              <a:solidFill>
                <a:schemeClr val="dk1"/>
              </a:solidFill>
              <a:highlight>
                <a:schemeClr val="lt1"/>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f9aca71f1a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f9aca71f1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f9aca71f1a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f9aca71f1a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f9aca71f1a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f9aca71f1a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f9aca71f1a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f9aca71f1a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We included papers that </a:t>
            </a:r>
            <a:r>
              <a:rPr lang="en" sz="1200">
                <a:solidFill>
                  <a:schemeClr val="dk1"/>
                </a:solidFill>
                <a:highlight>
                  <a:srgbClr val="FFFFFF"/>
                </a:highlight>
                <a:latin typeface="Times New Roman"/>
                <a:ea typeface="Times New Roman"/>
                <a:cs typeface="Times New Roman"/>
                <a:sym typeface="Times New Roman"/>
              </a:rPr>
              <a:t>highlighted norms in describing their theories of change and indicated their intention to address norms in their programmatic activities. We were guided in the inclusion/exclusion process by a study by Watson[18] on norms and child marriage in that we did not focus narrowly on interventions intended only to delay marriage, but also included those that would drive change in how girls might be viewed or the life choices open to them.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f9aca71f1a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f9aca71f1a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would be the gold standard? Need to work with reference groups; </a:t>
            </a:r>
            <a:endParaRPr/>
          </a:p>
          <a:p>
            <a:pPr marL="0" lvl="0" indent="0" algn="l" rtl="0">
              <a:spcBef>
                <a:spcPts val="0"/>
              </a:spcBef>
              <a:spcAft>
                <a:spcPts val="0"/>
              </a:spcAft>
              <a:buNone/>
            </a:pPr>
            <a:r>
              <a:rPr lang="en"/>
              <a:t>need to measure impact on norms as well as timing of marriage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f9aca71f1a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f9aca71f1a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66000" y="1233925"/>
            <a:ext cx="8520600" cy="147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3080" b="1" dirty="0">
                <a:solidFill>
                  <a:srgbClr val="599341"/>
                </a:solidFill>
                <a:latin typeface="Roboto"/>
                <a:ea typeface="Roboto"/>
                <a:cs typeface="Roboto"/>
                <a:sym typeface="Roboto"/>
              </a:rPr>
              <a:t>Addressing social norms to prevent child marriage and empower adolescent girls: </a:t>
            </a:r>
            <a:endParaRPr sz="3080" b="1" dirty="0">
              <a:solidFill>
                <a:srgbClr val="599341"/>
              </a:solidFill>
              <a:latin typeface="Roboto"/>
              <a:ea typeface="Roboto"/>
              <a:cs typeface="Roboto"/>
              <a:sym typeface="Roboto"/>
            </a:endParaRPr>
          </a:p>
          <a:p>
            <a:pPr marL="0" lvl="0" indent="0" algn="l" rtl="0">
              <a:spcBef>
                <a:spcPts val="0"/>
              </a:spcBef>
              <a:spcAft>
                <a:spcPts val="0"/>
              </a:spcAft>
              <a:buSzPts val="990"/>
              <a:buNone/>
            </a:pPr>
            <a:r>
              <a:rPr lang="en" sz="3080" b="1" dirty="0">
                <a:solidFill>
                  <a:srgbClr val="599341"/>
                </a:solidFill>
                <a:latin typeface="Roboto"/>
                <a:ea typeface="Roboto"/>
                <a:cs typeface="Roboto"/>
                <a:sym typeface="Roboto"/>
              </a:rPr>
              <a:t>A systematic review </a:t>
            </a:r>
            <a:endParaRPr sz="3080" b="1" dirty="0">
              <a:solidFill>
                <a:srgbClr val="599341"/>
              </a:solidFill>
              <a:latin typeface="Roboto"/>
              <a:ea typeface="Roboto"/>
              <a:cs typeface="Roboto"/>
              <a:sym typeface="Roboto"/>
            </a:endParaRPr>
          </a:p>
        </p:txBody>
      </p:sp>
      <p:sp>
        <p:nvSpPr>
          <p:cNvPr id="55" name="Google Shape;55;p13"/>
          <p:cNvSpPr txBox="1">
            <a:spLocks noGrp="1"/>
          </p:cNvSpPr>
          <p:nvPr>
            <p:ph type="subTitle" idx="1"/>
          </p:nvPr>
        </p:nvSpPr>
        <p:spPr>
          <a:xfrm>
            <a:off x="366000" y="2773428"/>
            <a:ext cx="4689650" cy="1151784"/>
          </a:xfrm>
          <a:prstGeom prst="rect">
            <a:avLst/>
          </a:prstGeom>
        </p:spPr>
        <p:txBody>
          <a:bodyPr spcFirstLastPara="1" wrap="square" lIns="91425" tIns="91425" rIns="91425" bIns="91425" anchor="t" anchorCtr="0">
            <a:normAutofit/>
          </a:bodyPr>
          <a:lstStyle/>
          <a:p>
            <a:pPr marL="0" lvl="0" indent="0" algn="l" rtl="0">
              <a:lnSpc>
                <a:spcPct val="170000"/>
              </a:lnSpc>
              <a:spcBef>
                <a:spcPts val="0"/>
              </a:spcBef>
              <a:spcAft>
                <a:spcPts val="0"/>
              </a:spcAft>
              <a:buNone/>
            </a:pPr>
            <a:r>
              <a:rPr lang="en" sz="1400" b="1" dirty="0"/>
              <a:t>Margaret E. Greene, Jeffrey </a:t>
            </a:r>
            <a:r>
              <a:rPr lang="en" sz="1400" b="1" dirty="0" err="1"/>
              <a:t>Edmeades</a:t>
            </a:r>
            <a:endParaRPr sz="1400" b="1" dirty="0"/>
          </a:p>
          <a:p>
            <a:pPr marL="0" lvl="0" indent="0" algn="l" rtl="0">
              <a:lnSpc>
                <a:spcPct val="170000"/>
              </a:lnSpc>
              <a:spcBef>
                <a:spcPts val="0"/>
              </a:spcBef>
              <a:spcAft>
                <a:spcPts val="0"/>
              </a:spcAft>
              <a:buNone/>
            </a:pPr>
            <a:r>
              <a:rPr lang="en" sz="1400" b="1" dirty="0"/>
              <a:t>&amp; </a:t>
            </a:r>
            <a:r>
              <a:rPr lang="en" sz="1400" b="1" dirty="0" err="1"/>
              <a:t>Manahil</a:t>
            </a:r>
            <a:r>
              <a:rPr lang="en" sz="1400" b="1" dirty="0"/>
              <a:t> Siddiqi</a:t>
            </a:r>
            <a:endParaRPr sz="1400" b="1" dirty="0"/>
          </a:p>
        </p:txBody>
      </p:sp>
      <p:pic>
        <p:nvPicPr>
          <p:cNvPr id="56" name="Google Shape;56;p13"/>
          <p:cNvPicPr preferRelativeResize="0"/>
          <p:nvPr/>
        </p:nvPicPr>
        <p:blipFill rotWithShape="1">
          <a:blip r:embed="rId3">
            <a:alphaModFix/>
          </a:blip>
          <a:srcRect b="26144"/>
          <a:stretch/>
        </p:blipFill>
        <p:spPr>
          <a:xfrm>
            <a:off x="4851375" y="2252450"/>
            <a:ext cx="3914702" cy="2891049"/>
          </a:xfrm>
          <a:prstGeom prst="rect">
            <a:avLst/>
          </a:prstGeom>
          <a:noFill/>
          <a:ln>
            <a:noFill/>
          </a:ln>
        </p:spPr>
      </p:pic>
      <p:pic>
        <p:nvPicPr>
          <p:cNvPr id="57" name="Google Shape;57;p13"/>
          <p:cNvPicPr preferRelativeResize="0"/>
          <p:nvPr/>
        </p:nvPicPr>
        <p:blipFill>
          <a:blip r:embed="rId4">
            <a:alphaModFix/>
          </a:blip>
          <a:stretch>
            <a:fillRect/>
          </a:stretch>
        </p:blipFill>
        <p:spPr>
          <a:xfrm>
            <a:off x="70975" y="4312325"/>
            <a:ext cx="2662176" cy="626400"/>
          </a:xfrm>
          <a:prstGeom prst="rect">
            <a:avLst/>
          </a:prstGeom>
          <a:noFill/>
          <a:ln>
            <a:noFill/>
          </a:ln>
        </p:spPr>
      </p:pic>
      <p:pic>
        <p:nvPicPr>
          <p:cNvPr id="58" name="Google Shape;58;p13"/>
          <p:cNvPicPr preferRelativeResize="0"/>
          <p:nvPr/>
        </p:nvPicPr>
        <p:blipFill>
          <a:blip r:embed="rId5">
            <a:alphaModFix/>
          </a:blip>
          <a:stretch>
            <a:fillRect/>
          </a:stretch>
        </p:blipFill>
        <p:spPr>
          <a:xfrm>
            <a:off x="2896250" y="4371927"/>
            <a:ext cx="1577425" cy="600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body" idx="1"/>
          </p:nvPr>
        </p:nvSpPr>
        <p:spPr>
          <a:xfrm>
            <a:off x="311700" y="587575"/>
            <a:ext cx="3009600" cy="29478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en" sz="2633" b="1">
                <a:solidFill>
                  <a:schemeClr val="dk1"/>
                </a:solidFill>
                <a:latin typeface="Roboto"/>
                <a:ea typeface="Roboto"/>
                <a:cs typeface="Roboto"/>
                <a:sym typeface="Roboto"/>
              </a:rPr>
              <a:t>Norms research is a field in its own adolescence, especially with regard to child marriage.</a:t>
            </a:r>
            <a:endParaRPr sz="2300">
              <a:solidFill>
                <a:schemeClr val="dk1"/>
              </a:solidFill>
              <a:latin typeface="Roboto"/>
              <a:ea typeface="Roboto"/>
              <a:cs typeface="Roboto"/>
              <a:sym typeface="Roboto"/>
            </a:endParaRPr>
          </a:p>
        </p:txBody>
      </p:sp>
      <p:sp>
        <p:nvSpPr>
          <p:cNvPr id="128" name="Google Shape;12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
        <p:nvSpPr>
          <p:cNvPr id="129" name="Google Shape;129;p22"/>
          <p:cNvSpPr txBox="1"/>
          <p:nvPr/>
        </p:nvSpPr>
        <p:spPr>
          <a:xfrm>
            <a:off x="3489175" y="257225"/>
            <a:ext cx="5353500" cy="478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300" b="1">
                <a:solidFill>
                  <a:schemeClr val="dk2"/>
                </a:solidFill>
                <a:highlight>
                  <a:schemeClr val="lt1"/>
                </a:highlight>
                <a:latin typeface="Roboto"/>
                <a:ea typeface="Roboto"/>
                <a:cs typeface="Roboto"/>
                <a:sym typeface="Roboto"/>
              </a:rPr>
              <a:t>“Norms” measures employed by the 12 included studies</a:t>
            </a:r>
            <a:endParaRPr sz="1300" b="1">
              <a:solidFill>
                <a:schemeClr val="dk2"/>
              </a:solidFill>
              <a:highlight>
                <a:schemeClr val="lt1"/>
              </a:highlight>
              <a:latin typeface="Roboto"/>
              <a:ea typeface="Roboto"/>
              <a:cs typeface="Roboto"/>
              <a:sym typeface="Roboto"/>
            </a:endParaRPr>
          </a:p>
          <a:p>
            <a:pPr marL="457200" lvl="0" indent="-311150" algn="l" rtl="0">
              <a:spcBef>
                <a:spcPts val="0"/>
              </a:spcBef>
              <a:spcAft>
                <a:spcPts val="0"/>
              </a:spcAft>
              <a:buClr>
                <a:schemeClr val="dk2"/>
              </a:buClr>
              <a:buSzPts val="1300"/>
              <a:buFont typeface="Roboto"/>
              <a:buChar char="●"/>
            </a:pPr>
            <a:r>
              <a:rPr lang="en" sz="1300">
                <a:solidFill>
                  <a:schemeClr val="dk2"/>
                </a:solidFill>
                <a:highlight>
                  <a:schemeClr val="lt1"/>
                </a:highlight>
                <a:latin typeface="Roboto"/>
                <a:ea typeface="Roboto"/>
                <a:cs typeface="Roboto"/>
                <a:sym typeface="Roboto"/>
              </a:rPr>
              <a:t>Gender attitudes of participant girls</a:t>
            </a:r>
            <a:endParaRPr sz="1300">
              <a:solidFill>
                <a:schemeClr val="dk2"/>
              </a:solidFill>
              <a:highlight>
                <a:schemeClr val="lt1"/>
              </a:highlight>
              <a:latin typeface="Roboto"/>
              <a:ea typeface="Roboto"/>
              <a:cs typeface="Roboto"/>
              <a:sym typeface="Roboto"/>
            </a:endParaRPr>
          </a:p>
          <a:p>
            <a:pPr marL="457200" lvl="0" indent="-311150" algn="l" rtl="0">
              <a:spcBef>
                <a:spcPts val="0"/>
              </a:spcBef>
              <a:spcAft>
                <a:spcPts val="0"/>
              </a:spcAft>
              <a:buClr>
                <a:schemeClr val="dk2"/>
              </a:buClr>
              <a:buSzPts val="1300"/>
              <a:buFont typeface="Roboto"/>
              <a:buChar char="●"/>
            </a:pPr>
            <a:r>
              <a:rPr lang="en" sz="1300">
                <a:solidFill>
                  <a:schemeClr val="dk2"/>
                </a:solidFill>
                <a:highlight>
                  <a:schemeClr val="lt1"/>
                </a:highlight>
                <a:latin typeface="Roboto"/>
                <a:ea typeface="Roboto"/>
                <a:cs typeface="Roboto"/>
                <a:sym typeface="Roboto"/>
              </a:rPr>
              <a:t>Gender attitudes of caregivers</a:t>
            </a:r>
            <a:endParaRPr sz="1300">
              <a:solidFill>
                <a:schemeClr val="dk2"/>
              </a:solidFill>
              <a:highlight>
                <a:schemeClr val="lt1"/>
              </a:highlight>
              <a:latin typeface="Roboto"/>
              <a:ea typeface="Roboto"/>
              <a:cs typeface="Roboto"/>
              <a:sym typeface="Roboto"/>
            </a:endParaRPr>
          </a:p>
          <a:p>
            <a:pPr marL="457200" lvl="0" indent="-311150" algn="l" rtl="0">
              <a:spcBef>
                <a:spcPts val="0"/>
              </a:spcBef>
              <a:spcAft>
                <a:spcPts val="0"/>
              </a:spcAft>
              <a:buClr>
                <a:schemeClr val="dk2"/>
              </a:buClr>
              <a:buSzPts val="1300"/>
              <a:buFont typeface="Roboto"/>
              <a:buChar char="●"/>
            </a:pPr>
            <a:r>
              <a:rPr lang="en" sz="1300">
                <a:solidFill>
                  <a:schemeClr val="dk2"/>
                </a:solidFill>
                <a:highlight>
                  <a:schemeClr val="lt1"/>
                </a:highlight>
                <a:latin typeface="Roboto"/>
                <a:ea typeface="Roboto"/>
                <a:cs typeface="Roboto"/>
                <a:sym typeface="Roboto"/>
              </a:rPr>
              <a:t>Odds of girls 15-24 </a:t>
            </a:r>
            <a:endParaRPr sz="1300">
              <a:solidFill>
                <a:schemeClr val="dk2"/>
              </a:solidFill>
              <a:highlight>
                <a:schemeClr val="lt1"/>
              </a:highlight>
              <a:latin typeface="Roboto"/>
              <a:ea typeface="Roboto"/>
              <a:cs typeface="Roboto"/>
              <a:sym typeface="Roboto"/>
            </a:endParaRPr>
          </a:p>
          <a:p>
            <a:pPr marL="457200" lvl="0" indent="-311150" algn="l" rtl="0">
              <a:spcBef>
                <a:spcPts val="0"/>
              </a:spcBef>
              <a:spcAft>
                <a:spcPts val="0"/>
              </a:spcAft>
              <a:buClr>
                <a:schemeClr val="dk2"/>
              </a:buClr>
              <a:buSzPts val="1300"/>
              <a:buFont typeface="Roboto"/>
              <a:buChar char="●"/>
            </a:pPr>
            <a:r>
              <a:rPr lang="en" sz="1300">
                <a:solidFill>
                  <a:schemeClr val="dk2"/>
                </a:solidFill>
                <a:highlight>
                  <a:schemeClr val="lt1"/>
                </a:highlight>
                <a:latin typeface="Roboto"/>
                <a:ea typeface="Roboto"/>
                <a:cs typeface="Roboto"/>
                <a:sym typeface="Roboto"/>
              </a:rPr>
              <a:t>-Reporting they can decide for themselves who to date </a:t>
            </a:r>
            <a:endParaRPr sz="1300">
              <a:solidFill>
                <a:schemeClr val="dk2"/>
              </a:solidFill>
              <a:highlight>
                <a:schemeClr val="lt1"/>
              </a:highlight>
              <a:latin typeface="Roboto"/>
              <a:ea typeface="Roboto"/>
              <a:cs typeface="Roboto"/>
              <a:sym typeface="Roboto"/>
            </a:endParaRPr>
          </a:p>
          <a:p>
            <a:pPr marL="457200" lvl="0" indent="-311150" algn="l" rtl="0">
              <a:spcBef>
                <a:spcPts val="0"/>
              </a:spcBef>
              <a:spcAft>
                <a:spcPts val="0"/>
              </a:spcAft>
              <a:buClr>
                <a:schemeClr val="dk2"/>
              </a:buClr>
              <a:buSzPts val="1300"/>
              <a:buFont typeface="Roboto"/>
              <a:buChar char="●"/>
            </a:pPr>
            <a:r>
              <a:rPr lang="en" sz="1300">
                <a:solidFill>
                  <a:schemeClr val="dk2"/>
                </a:solidFill>
                <a:highlight>
                  <a:schemeClr val="lt1"/>
                </a:highlight>
                <a:latin typeface="Roboto"/>
                <a:ea typeface="Roboto"/>
                <a:cs typeface="Roboto"/>
                <a:sym typeface="Roboto"/>
              </a:rPr>
              <a:t>-Agreeing it is appropriate for a girl to propose using a condom</a:t>
            </a:r>
            <a:endParaRPr sz="1300">
              <a:solidFill>
                <a:schemeClr val="dk2"/>
              </a:solidFill>
              <a:highlight>
                <a:schemeClr val="lt1"/>
              </a:highlight>
              <a:latin typeface="Roboto"/>
              <a:ea typeface="Roboto"/>
              <a:cs typeface="Roboto"/>
              <a:sym typeface="Roboto"/>
            </a:endParaRPr>
          </a:p>
          <a:p>
            <a:pPr marL="457200" lvl="0" indent="-311150" algn="l" rtl="0">
              <a:spcBef>
                <a:spcPts val="0"/>
              </a:spcBef>
              <a:spcAft>
                <a:spcPts val="0"/>
              </a:spcAft>
              <a:buClr>
                <a:schemeClr val="dk2"/>
              </a:buClr>
              <a:buSzPts val="1300"/>
              <a:buFont typeface="Roboto"/>
              <a:buChar char="●"/>
            </a:pPr>
            <a:r>
              <a:rPr lang="en" sz="1300">
                <a:solidFill>
                  <a:schemeClr val="dk2"/>
                </a:solidFill>
                <a:highlight>
                  <a:schemeClr val="lt1"/>
                </a:highlight>
                <a:latin typeface="Roboto"/>
                <a:ea typeface="Roboto"/>
                <a:cs typeface="Roboto"/>
                <a:sym typeface="Roboto"/>
              </a:rPr>
              <a:t>____ agrees appropriate age at marriage is 18+: Mother, brother</a:t>
            </a:r>
            <a:endParaRPr sz="1300">
              <a:solidFill>
                <a:schemeClr val="dk2"/>
              </a:solidFill>
              <a:highlight>
                <a:schemeClr val="lt1"/>
              </a:highlight>
              <a:latin typeface="Roboto"/>
              <a:ea typeface="Roboto"/>
              <a:cs typeface="Roboto"/>
              <a:sym typeface="Roboto"/>
            </a:endParaRPr>
          </a:p>
          <a:p>
            <a:pPr marL="457200" lvl="0" indent="-311150" algn="l" rtl="0">
              <a:spcBef>
                <a:spcPts val="0"/>
              </a:spcBef>
              <a:spcAft>
                <a:spcPts val="0"/>
              </a:spcAft>
              <a:buClr>
                <a:schemeClr val="dk2"/>
              </a:buClr>
              <a:buSzPts val="1300"/>
              <a:buFont typeface="Roboto"/>
              <a:buChar char="●"/>
            </a:pPr>
            <a:r>
              <a:rPr lang="en" sz="1300">
                <a:solidFill>
                  <a:schemeClr val="dk2"/>
                </a:solidFill>
                <a:latin typeface="Roboto"/>
                <a:ea typeface="Roboto"/>
                <a:cs typeface="Roboto"/>
                <a:sym typeface="Roboto"/>
              </a:rPr>
              <a:t>Empowerment index (girls aged 15-17 at start of program)</a:t>
            </a:r>
            <a:endParaRPr sz="1300">
              <a:solidFill>
                <a:schemeClr val="dk2"/>
              </a:solidFill>
              <a:latin typeface="Roboto"/>
              <a:ea typeface="Roboto"/>
              <a:cs typeface="Roboto"/>
              <a:sym typeface="Roboto"/>
            </a:endParaRPr>
          </a:p>
          <a:p>
            <a:pPr marL="457200" lvl="0" indent="-311150" algn="l" rtl="0">
              <a:spcBef>
                <a:spcPts val="0"/>
              </a:spcBef>
              <a:spcAft>
                <a:spcPts val="0"/>
              </a:spcAft>
              <a:buClr>
                <a:schemeClr val="dk2"/>
              </a:buClr>
              <a:buSzPts val="1300"/>
              <a:buFont typeface="Roboto"/>
              <a:buChar char="●"/>
            </a:pPr>
            <a:r>
              <a:rPr lang="en" sz="1300">
                <a:solidFill>
                  <a:schemeClr val="dk2"/>
                </a:solidFill>
                <a:latin typeface="Roboto"/>
                <a:ea typeface="Roboto"/>
                <a:cs typeface="Roboto"/>
                <a:sym typeface="Roboto"/>
              </a:rPr>
              <a:t>Agree boys have right to refuse arranged marriage (BRRAM)</a:t>
            </a:r>
            <a:endParaRPr sz="1300">
              <a:solidFill>
                <a:schemeClr val="dk2"/>
              </a:solidFill>
              <a:latin typeface="Roboto"/>
              <a:ea typeface="Roboto"/>
              <a:cs typeface="Roboto"/>
              <a:sym typeface="Roboto"/>
            </a:endParaRPr>
          </a:p>
          <a:p>
            <a:pPr marL="457200" lvl="0" indent="-311150" algn="l" rtl="0">
              <a:spcBef>
                <a:spcPts val="0"/>
              </a:spcBef>
              <a:spcAft>
                <a:spcPts val="0"/>
              </a:spcAft>
              <a:buClr>
                <a:schemeClr val="dk2"/>
              </a:buClr>
              <a:buSzPts val="1300"/>
              <a:buFont typeface="Roboto"/>
              <a:buChar char="●"/>
            </a:pPr>
            <a:r>
              <a:rPr lang="en" sz="1300">
                <a:solidFill>
                  <a:schemeClr val="dk2"/>
                </a:solidFill>
                <a:latin typeface="Roboto"/>
                <a:ea typeface="Roboto"/>
                <a:cs typeface="Roboto"/>
                <a:sym typeface="Roboto"/>
              </a:rPr>
              <a:t>Agree girls have right to refuse arranged marriage (GRRAM)</a:t>
            </a:r>
            <a:endParaRPr sz="1300">
              <a:solidFill>
                <a:schemeClr val="dk2"/>
              </a:solidFill>
              <a:latin typeface="Roboto"/>
              <a:ea typeface="Roboto"/>
              <a:cs typeface="Roboto"/>
              <a:sym typeface="Roboto"/>
            </a:endParaRPr>
          </a:p>
          <a:p>
            <a:pPr marL="457200" lvl="0" indent="-311150" algn="l" rtl="0">
              <a:spcBef>
                <a:spcPts val="0"/>
              </a:spcBef>
              <a:spcAft>
                <a:spcPts val="0"/>
              </a:spcAft>
              <a:buClr>
                <a:schemeClr val="dk2"/>
              </a:buClr>
              <a:buSzPts val="1300"/>
              <a:buFont typeface="Roboto"/>
              <a:buChar char="●"/>
            </a:pPr>
            <a:r>
              <a:rPr lang="en" sz="1300">
                <a:solidFill>
                  <a:schemeClr val="dk2"/>
                </a:solidFill>
                <a:latin typeface="Roboto"/>
                <a:ea typeface="Roboto"/>
                <a:cs typeface="Roboto"/>
                <a:sym typeface="Roboto"/>
              </a:rPr>
              <a:t>Caregiver attitudes towards gender inequitable norms</a:t>
            </a:r>
            <a:endParaRPr sz="1300">
              <a:solidFill>
                <a:schemeClr val="dk2"/>
              </a:solidFill>
              <a:latin typeface="Roboto"/>
              <a:ea typeface="Roboto"/>
              <a:cs typeface="Roboto"/>
              <a:sym typeface="Roboto"/>
            </a:endParaRPr>
          </a:p>
          <a:p>
            <a:pPr marL="457200" lvl="0" indent="-311150" algn="l" rtl="0">
              <a:spcBef>
                <a:spcPts val="0"/>
              </a:spcBef>
              <a:spcAft>
                <a:spcPts val="0"/>
              </a:spcAft>
              <a:buClr>
                <a:schemeClr val="dk2"/>
              </a:buClr>
              <a:buSzPts val="1300"/>
              <a:buFont typeface="Roboto"/>
              <a:buChar char="●"/>
            </a:pPr>
            <a:r>
              <a:rPr lang="en" sz="1300">
                <a:solidFill>
                  <a:schemeClr val="dk2"/>
                </a:solidFill>
                <a:latin typeface="Roboto"/>
                <a:ea typeface="Roboto"/>
                <a:cs typeface="Roboto"/>
                <a:sym typeface="Roboto"/>
              </a:rPr>
              <a:t>Among girls:</a:t>
            </a:r>
            <a:endParaRPr sz="1300">
              <a:solidFill>
                <a:schemeClr val="dk2"/>
              </a:solidFill>
              <a:latin typeface="Roboto"/>
              <a:ea typeface="Roboto"/>
              <a:cs typeface="Roboto"/>
              <a:sym typeface="Roboto"/>
            </a:endParaRPr>
          </a:p>
          <a:p>
            <a:pPr marL="457200" lvl="0" indent="-311150" algn="l" rtl="0">
              <a:spcBef>
                <a:spcPts val="0"/>
              </a:spcBef>
              <a:spcAft>
                <a:spcPts val="0"/>
              </a:spcAft>
              <a:buClr>
                <a:schemeClr val="dk2"/>
              </a:buClr>
              <a:buSzPts val="1300"/>
              <a:buFont typeface="Roboto"/>
              <a:buChar char="●"/>
            </a:pPr>
            <a:r>
              <a:rPr lang="en" sz="1300">
                <a:solidFill>
                  <a:schemeClr val="dk2"/>
                </a:solidFill>
                <a:latin typeface="Roboto"/>
                <a:ea typeface="Roboto"/>
                <a:cs typeface="Roboto"/>
                <a:sym typeface="Roboto"/>
              </a:rPr>
              <a:t>-Appropriate age of marriage</a:t>
            </a:r>
            <a:endParaRPr sz="1300">
              <a:solidFill>
                <a:schemeClr val="dk2"/>
              </a:solidFill>
              <a:latin typeface="Roboto"/>
              <a:ea typeface="Roboto"/>
              <a:cs typeface="Roboto"/>
              <a:sym typeface="Roboto"/>
            </a:endParaRPr>
          </a:p>
          <a:p>
            <a:pPr marL="457200" lvl="0" indent="-311150" algn="l" rtl="0">
              <a:spcBef>
                <a:spcPts val="0"/>
              </a:spcBef>
              <a:spcAft>
                <a:spcPts val="0"/>
              </a:spcAft>
              <a:buClr>
                <a:schemeClr val="dk2"/>
              </a:buClr>
              <a:buSzPts val="1300"/>
              <a:buFont typeface="Roboto"/>
              <a:buChar char="●"/>
            </a:pPr>
            <a:r>
              <a:rPr lang="en" sz="1300">
                <a:solidFill>
                  <a:schemeClr val="dk2"/>
                </a:solidFill>
                <a:latin typeface="Roboto"/>
                <a:ea typeface="Roboto"/>
                <a:cs typeface="Roboto"/>
                <a:sym typeface="Roboto"/>
              </a:rPr>
              <a:t>-Appropriate age at first birth</a:t>
            </a:r>
            <a:endParaRPr sz="1300">
              <a:solidFill>
                <a:schemeClr val="dk2"/>
              </a:solidFill>
              <a:latin typeface="Roboto"/>
              <a:ea typeface="Roboto"/>
              <a:cs typeface="Roboto"/>
              <a:sym typeface="Roboto"/>
            </a:endParaRPr>
          </a:p>
          <a:p>
            <a:pPr marL="457200" lvl="0" indent="-311150" algn="l" rtl="0">
              <a:spcBef>
                <a:spcPts val="0"/>
              </a:spcBef>
              <a:spcAft>
                <a:spcPts val="0"/>
              </a:spcAft>
              <a:buClr>
                <a:schemeClr val="dk2"/>
              </a:buClr>
              <a:buSzPts val="1300"/>
              <a:buFont typeface="Roboto"/>
              <a:buChar char="●"/>
            </a:pPr>
            <a:r>
              <a:rPr lang="en" sz="1300">
                <a:solidFill>
                  <a:schemeClr val="dk2"/>
                </a:solidFill>
                <a:latin typeface="Roboto"/>
                <a:ea typeface="Roboto"/>
                <a:cs typeface="Roboto"/>
                <a:sym typeface="Roboto"/>
              </a:rPr>
              <a:t>Among participants:</a:t>
            </a:r>
            <a:endParaRPr sz="1300">
              <a:solidFill>
                <a:schemeClr val="dk2"/>
              </a:solidFill>
              <a:latin typeface="Roboto"/>
              <a:ea typeface="Roboto"/>
              <a:cs typeface="Roboto"/>
              <a:sym typeface="Roboto"/>
            </a:endParaRPr>
          </a:p>
          <a:p>
            <a:pPr marL="457200" lvl="0" indent="-311150" algn="l" rtl="0">
              <a:spcBef>
                <a:spcPts val="0"/>
              </a:spcBef>
              <a:spcAft>
                <a:spcPts val="0"/>
              </a:spcAft>
              <a:buClr>
                <a:schemeClr val="dk2"/>
              </a:buClr>
              <a:buSzPts val="1300"/>
              <a:buFont typeface="Roboto"/>
              <a:buChar char="●"/>
            </a:pPr>
            <a:r>
              <a:rPr lang="en" sz="1300">
                <a:solidFill>
                  <a:schemeClr val="dk2"/>
                </a:solidFill>
                <a:latin typeface="Roboto"/>
                <a:ea typeface="Roboto"/>
                <a:cs typeface="Roboto"/>
                <a:sym typeface="Roboto"/>
              </a:rPr>
              <a:t>-Attitudes towards gender roles in adolescence</a:t>
            </a:r>
            <a:endParaRPr sz="1300">
              <a:solidFill>
                <a:schemeClr val="dk2"/>
              </a:solidFill>
              <a:latin typeface="Roboto"/>
              <a:ea typeface="Roboto"/>
              <a:cs typeface="Roboto"/>
              <a:sym typeface="Roboto"/>
            </a:endParaRPr>
          </a:p>
          <a:p>
            <a:pPr marL="457200" lvl="0" indent="-311150" algn="l" rtl="0">
              <a:spcBef>
                <a:spcPts val="0"/>
              </a:spcBef>
              <a:spcAft>
                <a:spcPts val="0"/>
              </a:spcAft>
              <a:buClr>
                <a:schemeClr val="dk2"/>
              </a:buClr>
              <a:buSzPts val="1300"/>
              <a:buFont typeface="Roboto"/>
              <a:buChar char="●"/>
            </a:pPr>
            <a:r>
              <a:rPr lang="en" sz="1300">
                <a:solidFill>
                  <a:schemeClr val="dk2"/>
                </a:solidFill>
                <a:latin typeface="Roboto"/>
                <a:ea typeface="Roboto"/>
                <a:cs typeface="Roboto"/>
                <a:sym typeface="Roboto"/>
              </a:rPr>
              <a:t>-Acceptability of IPV</a:t>
            </a:r>
            <a:endParaRPr sz="1300">
              <a:solidFill>
                <a:schemeClr val="dk2"/>
              </a:solidFill>
              <a:latin typeface="Roboto"/>
              <a:ea typeface="Roboto"/>
              <a:cs typeface="Roboto"/>
              <a:sym typeface="Roboto"/>
            </a:endParaRPr>
          </a:p>
          <a:p>
            <a:pPr marL="457200" lvl="0" indent="-311150" algn="l" rtl="0">
              <a:spcBef>
                <a:spcPts val="0"/>
              </a:spcBef>
              <a:spcAft>
                <a:spcPts val="0"/>
              </a:spcAft>
              <a:buClr>
                <a:schemeClr val="dk2"/>
              </a:buClr>
              <a:buSzPts val="1300"/>
              <a:buFont typeface="Roboto"/>
              <a:buChar char="●"/>
            </a:pPr>
            <a:r>
              <a:rPr lang="en" sz="1300">
                <a:solidFill>
                  <a:schemeClr val="dk2"/>
                </a:solidFill>
                <a:latin typeface="Roboto"/>
                <a:ea typeface="Roboto"/>
                <a:cs typeface="Roboto"/>
                <a:sym typeface="Roboto"/>
              </a:rPr>
              <a:t>Gender attitudes (GEM scale)</a:t>
            </a:r>
            <a:endParaRPr sz="1300">
              <a:solidFill>
                <a:schemeClr val="dk2"/>
              </a:solidFill>
              <a:latin typeface="Roboto"/>
              <a:ea typeface="Roboto"/>
              <a:cs typeface="Roboto"/>
              <a:sym typeface="Roboto"/>
            </a:endParaRPr>
          </a:p>
          <a:p>
            <a:pPr marL="457200" lvl="0" indent="-311150" algn="l" rtl="0">
              <a:spcBef>
                <a:spcPts val="0"/>
              </a:spcBef>
              <a:spcAft>
                <a:spcPts val="0"/>
              </a:spcAft>
              <a:buClr>
                <a:schemeClr val="dk2"/>
              </a:buClr>
              <a:buSzPts val="1300"/>
              <a:buFont typeface="Roboto"/>
              <a:buChar char="●"/>
            </a:pPr>
            <a:r>
              <a:rPr lang="en" sz="1300">
                <a:solidFill>
                  <a:schemeClr val="dk2"/>
                </a:solidFill>
                <a:latin typeface="Roboto"/>
                <a:ea typeface="Roboto"/>
                <a:cs typeface="Roboto"/>
                <a:sym typeface="Roboto"/>
              </a:rPr>
              <a:t>Aspirations to study ↑ 12th grade (adolescent girls) </a:t>
            </a:r>
            <a:endParaRPr sz="1300">
              <a:solidFill>
                <a:schemeClr val="dk2"/>
              </a:solidFill>
              <a:latin typeface="Roboto"/>
              <a:ea typeface="Roboto"/>
              <a:cs typeface="Roboto"/>
              <a:sym typeface="Roboto"/>
            </a:endParaRPr>
          </a:p>
          <a:p>
            <a:pPr marL="457200" lvl="0" indent="-311150" algn="l" rtl="0">
              <a:spcBef>
                <a:spcPts val="0"/>
              </a:spcBef>
              <a:spcAft>
                <a:spcPts val="0"/>
              </a:spcAft>
              <a:buClr>
                <a:schemeClr val="dk2"/>
              </a:buClr>
              <a:buSzPts val="1300"/>
              <a:buFont typeface="Roboto"/>
              <a:buChar char="●"/>
            </a:pPr>
            <a:r>
              <a:rPr lang="en" sz="1300">
                <a:solidFill>
                  <a:schemeClr val="dk2"/>
                </a:solidFill>
                <a:latin typeface="Roboto"/>
                <a:ea typeface="Roboto"/>
                <a:cs typeface="Roboto"/>
                <a:sym typeface="Roboto"/>
              </a:rPr>
              <a:t>Aspirations for daughter to study ↑ 12th grade (mothers)</a:t>
            </a:r>
            <a:endParaRPr sz="1300">
              <a:solidFill>
                <a:schemeClr val="dk2"/>
              </a:solidFill>
              <a:latin typeface="Roboto"/>
              <a:ea typeface="Roboto"/>
              <a:cs typeface="Roboto"/>
              <a:sym typeface="Roboto"/>
            </a:endParaRPr>
          </a:p>
          <a:p>
            <a:pPr marL="457200" lvl="0" indent="-311150" algn="l" rtl="0">
              <a:spcBef>
                <a:spcPts val="0"/>
              </a:spcBef>
              <a:spcAft>
                <a:spcPts val="0"/>
              </a:spcAft>
              <a:buClr>
                <a:schemeClr val="dk2"/>
              </a:buClr>
              <a:buSzPts val="1300"/>
              <a:buFont typeface="Roboto"/>
              <a:buChar char="●"/>
            </a:pPr>
            <a:r>
              <a:rPr lang="en" sz="1300">
                <a:solidFill>
                  <a:schemeClr val="dk2"/>
                </a:solidFill>
                <a:latin typeface="Roboto"/>
                <a:ea typeface="Roboto"/>
                <a:cs typeface="Roboto"/>
                <a:sym typeface="Roboto"/>
              </a:rPr>
              <a:t>Among all women:</a:t>
            </a:r>
            <a:endParaRPr sz="1300">
              <a:solidFill>
                <a:schemeClr val="dk2"/>
              </a:solidFill>
              <a:latin typeface="Roboto"/>
              <a:ea typeface="Roboto"/>
              <a:cs typeface="Roboto"/>
              <a:sym typeface="Roboto"/>
            </a:endParaRPr>
          </a:p>
          <a:p>
            <a:pPr marL="457200" lvl="0" indent="-311150" algn="l" rtl="0">
              <a:spcBef>
                <a:spcPts val="0"/>
              </a:spcBef>
              <a:spcAft>
                <a:spcPts val="0"/>
              </a:spcAft>
              <a:buClr>
                <a:schemeClr val="dk2"/>
              </a:buClr>
              <a:buSzPts val="1300"/>
              <a:buFont typeface="Roboto"/>
              <a:buChar char="●"/>
            </a:pPr>
            <a:r>
              <a:rPr lang="en" sz="1300">
                <a:solidFill>
                  <a:schemeClr val="dk2"/>
                </a:solidFill>
                <a:latin typeface="Roboto"/>
                <a:ea typeface="Roboto"/>
                <a:cs typeface="Roboto"/>
                <a:sym typeface="Roboto"/>
              </a:rPr>
              <a:t>-Empowerment index</a:t>
            </a:r>
            <a:endParaRPr sz="1300">
              <a:solidFill>
                <a:schemeClr val="dk2"/>
              </a:solidFill>
              <a:latin typeface="Roboto"/>
              <a:ea typeface="Roboto"/>
              <a:cs typeface="Roboto"/>
              <a:sym typeface="Roboto"/>
            </a:endParaRPr>
          </a:p>
          <a:p>
            <a:pPr marL="457200" lvl="0" indent="-311150" algn="l" rtl="0">
              <a:spcBef>
                <a:spcPts val="0"/>
              </a:spcBef>
              <a:spcAft>
                <a:spcPts val="0"/>
              </a:spcAft>
              <a:buClr>
                <a:schemeClr val="dk2"/>
              </a:buClr>
              <a:buSzPts val="1300"/>
              <a:buFont typeface="Roboto"/>
              <a:buChar char="●"/>
            </a:pPr>
            <a:r>
              <a:rPr lang="en" sz="1300">
                <a:solidFill>
                  <a:schemeClr val="dk2"/>
                </a:solidFill>
                <a:latin typeface="Roboto"/>
                <a:ea typeface="Roboto"/>
                <a:cs typeface="Roboto"/>
                <a:sym typeface="Roboto"/>
              </a:rPr>
              <a:t>-Marriage decisions/attitudes</a:t>
            </a:r>
            <a:endParaRPr sz="1500">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Call to Action</a:t>
            </a:r>
            <a:endParaRPr/>
          </a:p>
        </p:txBody>
      </p:sp>
      <p:sp>
        <p:nvSpPr>
          <p:cNvPr id="135" name="Google Shape;135;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20000"/>
          </a:bodyPr>
          <a:lstStyle/>
          <a:p>
            <a:pPr marL="457200" lvl="0" indent="-308610" algn="l" rtl="0">
              <a:spcBef>
                <a:spcPts val="0"/>
              </a:spcBef>
              <a:spcAft>
                <a:spcPts val="0"/>
              </a:spcAft>
              <a:buSzPct val="100000"/>
              <a:buChar char="●"/>
            </a:pPr>
            <a:r>
              <a:rPr lang="en"/>
              <a:t>Research and programming on norm change needs shared definitions, terminology and theories of change to precisely link activities to the specific norms they seek to address. Ultimately, consensus on how to approach normative change in child marriage programming requires building agreement across a range of stakeholders.</a:t>
            </a:r>
            <a:endParaRPr/>
          </a:p>
          <a:p>
            <a:pPr marL="457200" lvl="0" indent="-308610" algn="l" rtl="0">
              <a:spcBef>
                <a:spcPts val="0"/>
              </a:spcBef>
              <a:spcAft>
                <a:spcPts val="0"/>
              </a:spcAft>
              <a:buSzPct val="100000"/>
              <a:buChar char="●"/>
            </a:pPr>
            <a:r>
              <a:rPr lang="en"/>
              <a:t>greater consensus is needed on prioritized norms and pathways of change regarding child marriage</a:t>
            </a:r>
            <a:endParaRPr/>
          </a:p>
          <a:p>
            <a:pPr marL="457200" lvl="0" indent="-308610" algn="l" rtl="0">
              <a:spcBef>
                <a:spcPts val="0"/>
              </a:spcBef>
              <a:spcAft>
                <a:spcPts val="0"/>
              </a:spcAft>
              <a:buSzPct val="100000"/>
              <a:buChar char="●"/>
            </a:pPr>
            <a:r>
              <a:rPr lang="en"/>
              <a:t>Delphi study could bring people together </a:t>
            </a:r>
            <a:endParaRPr/>
          </a:p>
          <a:p>
            <a:pPr marL="457200" lvl="0" indent="-308610" algn="l" rtl="0">
              <a:spcBef>
                <a:spcPts val="0"/>
              </a:spcBef>
              <a:spcAft>
                <a:spcPts val="0"/>
              </a:spcAft>
              <a:buSzPct val="100000"/>
              <a:buChar char="●"/>
            </a:pPr>
            <a:r>
              <a:rPr lang="en" u="sng"/>
              <a:t>If norm change is a program goal and part of its theory of change, then programme activities need to reflect this and programme impact on both norms and the outcomes those norms are meant to influence needs to be measured. In order to evaluate the range of interventions working to shift norms related to child marriage, the child marriage field needs validated instruments for quantitatively measuring change in social norms. </a:t>
            </a:r>
            <a:endParaRPr u="sng"/>
          </a:p>
          <a:p>
            <a:pPr marL="457200" lvl="0" indent="-308610" algn="l" rtl="0">
              <a:spcBef>
                <a:spcPts val="0"/>
              </a:spcBef>
              <a:spcAft>
                <a:spcPts val="0"/>
              </a:spcAft>
              <a:buSzPct val="100000"/>
              <a:buChar char="●"/>
            </a:pPr>
            <a:r>
              <a:rPr lang="en" u="sng"/>
              <a:t>Identifying relevant reference groups for girls at risk of child marriage and naming the power-holders and decision-makers in their lives is also essential - link to gender synchronization.(wouldn’t the ultimate reference group be potential husbands and their families? And that is gender synchronized)</a:t>
            </a:r>
            <a:endParaRPr u="sng"/>
          </a:p>
          <a:p>
            <a:pPr marL="457200" lvl="0" indent="-308610" algn="l" rtl="0">
              <a:spcBef>
                <a:spcPts val="0"/>
              </a:spcBef>
              <a:spcAft>
                <a:spcPts val="0"/>
              </a:spcAft>
              <a:buSzPct val="100000"/>
              <a:buChar char="●"/>
            </a:pPr>
            <a:r>
              <a:rPr lang="en"/>
              <a:t>Data must be collected from the correct groups and should go beyond attitudes to collect data on norms and behaviours, e.g., asking about the perceived benefits of delaying child marriage. </a:t>
            </a:r>
            <a:endParaRPr/>
          </a:p>
          <a:p>
            <a:pPr marL="457200" lvl="0" indent="-308610" algn="l" rtl="0">
              <a:spcBef>
                <a:spcPts val="0"/>
              </a:spcBef>
              <a:spcAft>
                <a:spcPts val="0"/>
              </a:spcAft>
              <a:buSzPct val="100000"/>
              <a:buChar char="●"/>
            </a:pPr>
            <a:r>
              <a:rPr lang="en" u="sng"/>
              <a:t>If norms are “upstream” from multiple outcomes, investing in norm change programming responds to the SDG challenge that programmes invest in activities that promote synergies. - implications for sustainability</a:t>
            </a:r>
            <a:endParaRPr u="sng"/>
          </a:p>
          <a:p>
            <a:pPr marL="457200" lvl="0" indent="-308610" algn="l" rtl="0">
              <a:spcBef>
                <a:spcPts val="0"/>
              </a:spcBef>
              <a:spcAft>
                <a:spcPts val="0"/>
              </a:spcAft>
              <a:buSzPct val="100000"/>
              <a:buChar char="●"/>
            </a:pPr>
            <a:r>
              <a:rPr lang="en" u="sng"/>
              <a:t>Link to GreeneWorks.com website where we have call for funding</a:t>
            </a:r>
            <a:endParaRPr u="sng"/>
          </a:p>
        </p:txBody>
      </p:sp>
      <p:sp>
        <p:nvSpPr>
          <p:cNvPr id="136" name="Google Shape;136;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
        <p:nvSpPr>
          <p:cNvPr id="64" name="Google Shape;64;p14"/>
          <p:cNvSpPr txBox="1"/>
          <p:nvPr/>
        </p:nvSpPr>
        <p:spPr>
          <a:xfrm>
            <a:off x="6345775" y="1595225"/>
            <a:ext cx="25914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dk1"/>
                </a:solidFill>
                <a:latin typeface="Roboto"/>
                <a:ea typeface="Roboto"/>
                <a:cs typeface="Roboto"/>
                <a:sym typeface="Roboto"/>
              </a:rPr>
              <a:t>Harmful gender and social norms are at the root of child marriage. </a:t>
            </a:r>
            <a:endParaRPr sz="2400" b="1">
              <a:solidFill>
                <a:schemeClr val="dk1"/>
              </a:solidFill>
              <a:latin typeface="Roboto"/>
              <a:ea typeface="Roboto"/>
              <a:cs typeface="Roboto"/>
              <a:sym typeface="Roboto"/>
            </a:endParaRPr>
          </a:p>
        </p:txBody>
      </p:sp>
      <p:pic>
        <p:nvPicPr>
          <p:cNvPr id="65" name="Google Shape;65;p14"/>
          <p:cNvPicPr preferRelativeResize="0"/>
          <p:nvPr/>
        </p:nvPicPr>
        <p:blipFill>
          <a:blip r:embed="rId3">
            <a:alphaModFix/>
          </a:blip>
          <a:stretch>
            <a:fillRect/>
          </a:stretch>
        </p:blipFill>
        <p:spPr>
          <a:xfrm>
            <a:off x="57479" y="0"/>
            <a:ext cx="6288290"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p:nvPr/>
        </p:nvSpPr>
        <p:spPr>
          <a:xfrm>
            <a:off x="3997950" y="641175"/>
            <a:ext cx="48258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dk1"/>
                </a:solidFill>
                <a:latin typeface="Roboto"/>
                <a:ea typeface="Roboto"/>
                <a:cs typeface="Roboto"/>
                <a:sym typeface="Roboto"/>
              </a:rPr>
              <a:t>Growing awareness that preventing child marriage requires social norms change.</a:t>
            </a:r>
            <a:endParaRPr sz="2400" b="1">
              <a:solidFill>
                <a:schemeClr val="dk1"/>
              </a:solidFill>
              <a:latin typeface="Roboto"/>
              <a:ea typeface="Roboto"/>
              <a:cs typeface="Roboto"/>
              <a:sym typeface="Roboto"/>
            </a:endParaRPr>
          </a:p>
        </p:txBody>
      </p:sp>
      <p:sp>
        <p:nvSpPr>
          <p:cNvPr id="71" name="Google Shape;71;p15"/>
          <p:cNvSpPr/>
          <p:nvPr/>
        </p:nvSpPr>
        <p:spPr>
          <a:xfrm>
            <a:off x="0" y="261200"/>
            <a:ext cx="3643200" cy="2145000"/>
          </a:xfrm>
          <a:prstGeom prst="rightArrow">
            <a:avLst>
              <a:gd name="adj1" fmla="val 50000"/>
              <a:gd name="adj2" fmla="val 50000"/>
            </a:avLst>
          </a:prstGeom>
          <a:solidFill>
            <a:srgbClr val="59934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5500650" y="2610725"/>
            <a:ext cx="3643200" cy="2026200"/>
          </a:xfrm>
          <a:prstGeom prst="leftArrow">
            <a:avLst>
              <a:gd name="adj1" fmla="val 50000"/>
              <a:gd name="adj2" fmla="val 50000"/>
            </a:avLst>
          </a:prstGeom>
          <a:solidFill>
            <a:srgbClr val="FFD96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txBox="1"/>
          <p:nvPr/>
        </p:nvSpPr>
        <p:spPr>
          <a:xfrm>
            <a:off x="176250" y="2927100"/>
            <a:ext cx="4973700" cy="1600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b="1">
                <a:solidFill>
                  <a:schemeClr val="dk1"/>
                </a:solidFill>
                <a:latin typeface="Roboto"/>
                <a:ea typeface="Roboto"/>
                <a:cs typeface="Roboto"/>
                <a:sym typeface="Roboto"/>
              </a:rPr>
              <a:t>Until now, no systematic assessment of child marriage and norms interventions, so difficult to assess learning and gaps.</a:t>
            </a:r>
            <a:endParaRPr sz="2100" b="1" strike="sngStrike">
              <a:solidFill>
                <a:schemeClr val="dk1"/>
              </a:solidFill>
              <a:latin typeface="Roboto"/>
              <a:ea typeface="Roboto"/>
              <a:cs typeface="Roboto"/>
              <a:sym typeface="Roboto"/>
            </a:endParaRPr>
          </a:p>
        </p:txBody>
      </p:sp>
      <p:sp>
        <p:nvSpPr>
          <p:cNvPr id="74" name="Google Shape;74;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p:nvPr/>
        </p:nvSpPr>
        <p:spPr>
          <a:xfrm>
            <a:off x="718000" y="1055375"/>
            <a:ext cx="8103900" cy="369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a:latin typeface="Roboto"/>
                <a:ea typeface="Roboto"/>
                <a:cs typeface="Roboto"/>
                <a:sym typeface="Roboto"/>
              </a:rPr>
              <a:t>Study design: </a:t>
            </a:r>
            <a:r>
              <a:rPr lang="en" sz="1900">
                <a:latin typeface="Roboto"/>
                <a:ea typeface="Roboto"/>
                <a:cs typeface="Roboto"/>
                <a:sym typeface="Roboto"/>
              </a:rPr>
              <a:t>Impact evaluations using experimental or quasi-experimental designs (including mixed-method approaches).</a:t>
            </a:r>
            <a:endParaRPr sz="1900">
              <a:latin typeface="Roboto"/>
              <a:ea typeface="Roboto"/>
              <a:cs typeface="Roboto"/>
              <a:sym typeface="Roboto"/>
            </a:endParaRPr>
          </a:p>
          <a:p>
            <a:pPr marL="0" lvl="0" indent="0" algn="l" rtl="0">
              <a:spcBef>
                <a:spcPts val="0"/>
              </a:spcBef>
              <a:spcAft>
                <a:spcPts val="0"/>
              </a:spcAft>
              <a:buNone/>
            </a:pPr>
            <a:endParaRPr sz="1900">
              <a:latin typeface="Roboto"/>
              <a:ea typeface="Roboto"/>
              <a:cs typeface="Roboto"/>
              <a:sym typeface="Roboto"/>
            </a:endParaRPr>
          </a:p>
          <a:p>
            <a:pPr marL="0" lvl="0" indent="0" algn="l" rtl="0">
              <a:spcBef>
                <a:spcPts val="0"/>
              </a:spcBef>
              <a:spcAft>
                <a:spcPts val="0"/>
              </a:spcAft>
              <a:buNone/>
            </a:pPr>
            <a:r>
              <a:rPr lang="en" sz="1900" b="1">
                <a:latin typeface="Roboto"/>
                <a:ea typeface="Roboto"/>
                <a:cs typeface="Roboto"/>
                <a:sym typeface="Roboto"/>
              </a:rPr>
              <a:t>Aims:</a:t>
            </a:r>
            <a:r>
              <a:rPr lang="en" sz="1900">
                <a:latin typeface="Roboto"/>
                <a:ea typeface="Roboto"/>
                <a:cs typeface="Roboto"/>
                <a:sym typeface="Roboto"/>
              </a:rPr>
              <a:t> Sought to change norms or attitudes related to child marriage and collected data on age at marriage AND norms/attitudes</a:t>
            </a:r>
            <a:endParaRPr sz="1900">
              <a:latin typeface="Roboto"/>
              <a:ea typeface="Roboto"/>
              <a:cs typeface="Roboto"/>
              <a:sym typeface="Roboto"/>
            </a:endParaRPr>
          </a:p>
          <a:p>
            <a:pPr marL="0" lvl="0" indent="0" algn="l" rtl="0">
              <a:spcBef>
                <a:spcPts val="0"/>
              </a:spcBef>
              <a:spcAft>
                <a:spcPts val="0"/>
              </a:spcAft>
              <a:buNone/>
            </a:pPr>
            <a:endParaRPr sz="1900">
              <a:latin typeface="Roboto"/>
              <a:ea typeface="Roboto"/>
              <a:cs typeface="Roboto"/>
              <a:sym typeface="Roboto"/>
            </a:endParaRPr>
          </a:p>
          <a:p>
            <a:pPr marL="0" lvl="0" indent="0" algn="l" rtl="0">
              <a:spcBef>
                <a:spcPts val="0"/>
              </a:spcBef>
              <a:spcAft>
                <a:spcPts val="0"/>
              </a:spcAft>
              <a:buNone/>
            </a:pPr>
            <a:r>
              <a:rPr lang="en" sz="1900" b="1">
                <a:latin typeface="Roboto"/>
                <a:ea typeface="Roboto"/>
                <a:cs typeface="Roboto"/>
                <a:sym typeface="Roboto"/>
              </a:rPr>
              <a:t>Outcomes: </a:t>
            </a:r>
            <a:r>
              <a:rPr lang="en" sz="1900">
                <a:latin typeface="Roboto"/>
                <a:ea typeface="Roboto"/>
                <a:cs typeface="Roboto"/>
                <a:sym typeface="Roboto"/>
              </a:rPr>
              <a:t>Preventing or delaying marriage before age 18, participation in the marriage decision, norms/attitudes related to child marriage</a:t>
            </a:r>
            <a:endParaRPr sz="1900">
              <a:latin typeface="Roboto"/>
              <a:ea typeface="Roboto"/>
              <a:cs typeface="Roboto"/>
              <a:sym typeface="Roboto"/>
            </a:endParaRPr>
          </a:p>
          <a:p>
            <a:pPr marL="0" lvl="0" indent="0" algn="l" rtl="0">
              <a:spcBef>
                <a:spcPts val="0"/>
              </a:spcBef>
              <a:spcAft>
                <a:spcPts val="0"/>
              </a:spcAft>
              <a:buNone/>
            </a:pPr>
            <a:endParaRPr sz="1900">
              <a:latin typeface="Roboto"/>
              <a:ea typeface="Roboto"/>
              <a:cs typeface="Roboto"/>
              <a:sym typeface="Roboto"/>
            </a:endParaRPr>
          </a:p>
          <a:p>
            <a:pPr marL="0" lvl="0" indent="0" algn="l" rtl="0">
              <a:spcBef>
                <a:spcPts val="0"/>
              </a:spcBef>
              <a:spcAft>
                <a:spcPts val="0"/>
              </a:spcAft>
              <a:buNone/>
            </a:pPr>
            <a:r>
              <a:rPr lang="en" sz="1900" b="1">
                <a:latin typeface="Roboto"/>
                <a:ea typeface="Roboto"/>
                <a:cs typeface="Roboto"/>
                <a:sym typeface="Roboto"/>
              </a:rPr>
              <a:t>Materials</a:t>
            </a:r>
            <a:r>
              <a:rPr lang="en" sz="1900">
                <a:latin typeface="Roboto"/>
                <a:ea typeface="Roboto"/>
                <a:cs typeface="Roboto"/>
                <a:sym typeface="Roboto"/>
              </a:rPr>
              <a:t>: Peer-reviewed articles, project evaluation reports </a:t>
            </a:r>
            <a:endParaRPr sz="1900">
              <a:latin typeface="Roboto"/>
              <a:ea typeface="Roboto"/>
              <a:cs typeface="Roboto"/>
              <a:sym typeface="Roboto"/>
            </a:endParaRPr>
          </a:p>
          <a:p>
            <a:pPr marL="0" lvl="0" indent="0" algn="l" rtl="0">
              <a:spcBef>
                <a:spcPts val="0"/>
              </a:spcBef>
              <a:spcAft>
                <a:spcPts val="0"/>
              </a:spcAft>
              <a:buNone/>
            </a:pPr>
            <a:endParaRPr sz="1900">
              <a:latin typeface="Roboto"/>
              <a:ea typeface="Roboto"/>
              <a:cs typeface="Roboto"/>
              <a:sym typeface="Roboto"/>
            </a:endParaRPr>
          </a:p>
          <a:p>
            <a:pPr marL="0" lvl="0" indent="0" algn="l" rtl="0">
              <a:spcBef>
                <a:spcPts val="0"/>
              </a:spcBef>
              <a:spcAft>
                <a:spcPts val="0"/>
              </a:spcAft>
              <a:buNone/>
            </a:pPr>
            <a:r>
              <a:rPr lang="en" sz="1900" b="1">
                <a:latin typeface="Roboto"/>
                <a:ea typeface="Roboto"/>
                <a:cs typeface="Roboto"/>
                <a:sym typeface="Roboto"/>
              </a:rPr>
              <a:t>Dates:</a:t>
            </a:r>
            <a:r>
              <a:rPr lang="en" sz="1900">
                <a:latin typeface="Roboto"/>
                <a:ea typeface="Roboto"/>
                <a:cs typeface="Roboto"/>
                <a:sym typeface="Roboto"/>
              </a:rPr>
              <a:t> 1 January 2000 to 30 June 2021</a:t>
            </a:r>
            <a:endParaRPr sz="1900" strike="sngStrike">
              <a:latin typeface="Roboto"/>
              <a:ea typeface="Roboto"/>
              <a:cs typeface="Roboto"/>
              <a:sym typeface="Roboto"/>
            </a:endParaRPr>
          </a:p>
        </p:txBody>
      </p:sp>
      <p:sp>
        <p:nvSpPr>
          <p:cNvPr id="80" name="Google Shape;80;p16"/>
          <p:cNvSpPr txBox="1"/>
          <p:nvPr/>
        </p:nvSpPr>
        <p:spPr>
          <a:xfrm>
            <a:off x="718000" y="241775"/>
            <a:ext cx="37434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dirty="0">
                <a:solidFill>
                  <a:srgbClr val="599341"/>
                </a:solidFill>
                <a:latin typeface="Roboto"/>
                <a:ea typeface="Roboto"/>
                <a:cs typeface="Roboto"/>
                <a:sym typeface="Roboto"/>
              </a:rPr>
              <a:t>Inclusion criteria</a:t>
            </a:r>
            <a:endParaRPr sz="2600" b="1" dirty="0">
              <a:solidFill>
                <a:srgbClr val="59934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6900" y="64025"/>
            <a:ext cx="85206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420" b="1">
                <a:latin typeface="Roboto"/>
                <a:ea typeface="Roboto"/>
                <a:cs typeface="Roboto"/>
                <a:sym typeface="Roboto"/>
              </a:rPr>
              <a:t>Table 2: Results from evaluated interventions shifting norms to prevent/delay child marriage (N=12)</a:t>
            </a:r>
            <a:endParaRPr sz="1420" b="1">
              <a:latin typeface="Roboto"/>
              <a:ea typeface="Roboto"/>
              <a:cs typeface="Roboto"/>
              <a:sym typeface="Roboto"/>
            </a:endParaRPr>
          </a:p>
          <a:p>
            <a:pPr marL="0" lvl="0" indent="0" algn="l" rtl="0">
              <a:spcBef>
                <a:spcPts val="0"/>
              </a:spcBef>
              <a:spcAft>
                <a:spcPts val="0"/>
              </a:spcAft>
              <a:buSzPts val="990"/>
              <a:buNone/>
            </a:pPr>
            <a:endParaRPr sz="2520">
              <a:latin typeface="Roboto"/>
              <a:ea typeface="Roboto"/>
              <a:cs typeface="Roboto"/>
              <a:sym typeface="Roboto"/>
            </a:endParaRPr>
          </a:p>
        </p:txBody>
      </p:sp>
      <p:sp>
        <p:nvSpPr>
          <p:cNvPr id="86" name="Google Shape;8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graphicFrame>
        <p:nvGraphicFramePr>
          <p:cNvPr id="87" name="Google Shape;87;p17"/>
          <p:cNvGraphicFramePr/>
          <p:nvPr/>
        </p:nvGraphicFramePr>
        <p:xfrm>
          <a:off x="0" y="514325"/>
          <a:ext cx="9144025" cy="4619150"/>
        </p:xfrm>
        <a:graphic>
          <a:graphicData uri="http://schemas.openxmlformats.org/drawingml/2006/table">
            <a:tbl>
              <a:tblPr bandRow="1">
                <a:noFill/>
                <a:tableStyleId>{18DC9D2E-F38E-4A67-82F9-343849CBCC65}</a:tableStyleId>
              </a:tblPr>
              <a:tblGrid>
                <a:gridCol w="1189950">
                  <a:extLst>
                    <a:ext uri="{9D8B030D-6E8A-4147-A177-3AD203B41FA5}">
                      <a16:colId xmlns:a16="http://schemas.microsoft.com/office/drawing/2014/main" val="20000"/>
                    </a:ext>
                  </a:extLst>
                </a:gridCol>
                <a:gridCol w="1069450">
                  <a:extLst>
                    <a:ext uri="{9D8B030D-6E8A-4147-A177-3AD203B41FA5}">
                      <a16:colId xmlns:a16="http://schemas.microsoft.com/office/drawing/2014/main" val="20001"/>
                    </a:ext>
                  </a:extLst>
                </a:gridCol>
                <a:gridCol w="1574800">
                  <a:extLst>
                    <a:ext uri="{9D8B030D-6E8A-4147-A177-3AD203B41FA5}">
                      <a16:colId xmlns:a16="http://schemas.microsoft.com/office/drawing/2014/main" val="20002"/>
                    </a:ext>
                  </a:extLst>
                </a:gridCol>
                <a:gridCol w="1553900">
                  <a:extLst>
                    <a:ext uri="{9D8B030D-6E8A-4147-A177-3AD203B41FA5}">
                      <a16:colId xmlns:a16="http://schemas.microsoft.com/office/drawing/2014/main" val="20003"/>
                    </a:ext>
                  </a:extLst>
                </a:gridCol>
                <a:gridCol w="3755925">
                  <a:extLst>
                    <a:ext uri="{9D8B030D-6E8A-4147-A177-3AD203B41FA5}">
                      <a16:colId xmlns:a16="http://schemas.microsoft.com/office/drawing/2014/main" val="20004"/>
                    </a:ext>
                  </a:extLst>
                </a:gridCol>
              </a:tblGrid>
              <a:tr h="324075">
                <a:tc>
                  <a:txBody>
                    <a:bodyPr/>
                    <a:lstStyle/>
                    <a:p>
                      <a:pPr marL="0" lvl="0" indent="0" algn="l" rtl="0">
                        <a:spcBef>
                          <a:spcPts val="0"/>
                        </a:spcBef>
                        <a:spcAft>
                          <a:spcPts val="0"/>
                        </a:spcAft>
                        <a:buNone/>
                      </a:pPr>
                      <a:r>
                        <a:rPr lang="en" sz="1000" b="1">
                          <a:latin typeface="Calibri"/>
                          <a:ea typeface="Calibri"/>
                          <a:cs typeface="Calibri"/>
                          <a:sym typeface="Calibri"/>
                        </a:rPr>
                        <a:t>Lead author and year</a:t>
                      </a:r>
                      <a:endParaRPr sz="1000" b="1">
                        <a:latin typeface="Calibri"/>
                        <a:ea typeface="Calibri"/>
                        <a:cs typeface="Calibri"/>
                        <a:sym typeface="Calibri"/>
                      </a:endParaRPr>
                    </a:p>
                  </a:txBody>
                  <a:tcPr marL="73025" marR="73025" marT="0" marB="0">
                    <a:lnB w="6350" cap="flat" cmpd="sng">
                      <a:solidFill>
                        <a:srgbClr val="9CC3E5"/>
                      </a:solidFill>
                      <a:prstDash val="solid"/>
                      <a:round/>
                      <a:headEnd type="none" w="sm" len="sm"/>
                      <a:tailEnd type="none" w="sm" len="sm"/>
                    </a:lnB>
                  </a:tcPr>
                </a:tc>
                <a:tc>
                  <a:txBody>
                    <a:bodyPr/>
                    <a:lstStyle/>
                    <a:p>
                      <a:pPr marL="0" lvl="0" indent="0" algn="l" rtl="0">
                        <a:spcBef>
                          <a:spcPts val="0"/>
                        </a:spcBef>
                        <a:spcAft>
                          <a:spcPts val="0"/>
                        </a:spcAft>
                        <a:buNone/>
                      </a:pPr>
                      <a:r>
                        <a:rPr lang="en" sz="1000" b="1">
                          <a:latin typeface="Calibri"/>
                          <a:ea typeface="Calibri"/>
                          <a:cs typeface="Calibri"/>
                          <a:sym typeface="Calibri"/>
                        </a:rPr>
                        <a:t>Country/</a:t>
                      </a:r>
                      <a:endParaRPr sz="1000" b="1">
                        <a:latin typeface="Calibri"/>
                        <a:ea typeface="Calibri"/>
                        <a:cs typeface="Calibri"/>
                        <a:sym typeface="Calibri"/>
                      </a:endParaRPr>
                    </a:p>
                    <a:p>
                      <a:pPr marL="0" lvl="0" indent="0" algn="l" rtl="0">
                        <a:spcBef>
                          <a:spcPts val="0"/>
                        </a:spcBef>
                        <a:spcAft>
                          <a:spcPts val="0"/>
                        </a:spcAft>
                        <a:buNone/>
                      </a:pPr>
                      <a:r>
                        <a:rPr lang="en" sz="1000" b="1">
                          <a:latin typeface="Calibri"/>
                          <a:ea typeface="Calibri"/>
                          <a:cs typeface="Calibri"/>
                          <a:sym typeface="Calibri"/>
                        </a:rPr>
                        <a:t>Countries</a:t>
                      </a:r>
                      <a:endParaRPr sz="1000" b="1">
                        <a:latin typeface="Calibri"/>
                        <a:ea typeface="Calibri"/>
                        <a:cs typeface="Calibri"/>
                        <a:sym typeface="Calibri"/>
                      </a:endParaRPr>
                    </a:p>
                  </a:txBody>
                  <a:tcPr marL="73025" marR="73025" marT="0" marB="0">
                    <a:lnB w="6350" cap="flat" cmpd="sng">
                      <a:solidFill>
                        <a:srgbClr val="9CC3E5"/>
                      </a:solidFill>
                      <a:prstDash val="solid"/>
                      <a:round/>
                      <a:headEnd type="none" w="sm" len="sm"/>
                      <a:tailEnd type="none" w="sm" len="sm"/>
                    </a:lnB>
                  </a:tcPr>
                </a:tc>
                <a:tc>
                  <a:txBody>
                    <a:bodyPr/>
                    <a:lstStyle/>
                    <a:p>
                      <a:pPr marL="0" lvl="0" indent="0" algn="l" rtl="0">
                        <a:spcBef>
                          <a:spcPts val="0"/>
                        </a:spcBef>
                        <a:spcAft>
                          <a:spcPts val="0"/>
                        </a:spcAft>
                        <a:buNone/>
                      </a:pPr>
                      <a:r>
                        <a:rPr lang="en" sz="1000" b="1">
                          <a:latin typeface="Calibri"/>
                          <a:ea typeface="Calibri"/>
                          <a:cs typeface="Calibri"/>
                          <a:sym typeface="Calibri"/>
                        </a:rPr>
                        <a:t>Effect on norms related to child marriage</a:t>
                      </a:r>
                      <a:endParaRPr sz="1000" b="1">
                        <a:latin typeface="Calibri"/>
                        <a:ea typeface="Calibri"/>
                        <a:cs typeface="Calibri"/>
                        <a:sym typeface="Calibri"/>
                      </a:endParaRPr>
                    </a:p>
                  </a:txBody>
                  <a:tcPr marL="73025" marR="73025" marT="0" marB="0">
                    <a:lnB w="6350" cap="flat" cmpd="sng">
                      <a:solidFill>
                        <a:srgbClr val="9CC3E5"/>
                      </a:solidFill>
                      <a:prstDash val="solid"/>
                      <a:round/>
                      <a:headEnd type="none" w="sm" len="sm"/>
                      <a:tailEnd type="none" w="sm" len="sm"/>
                    </a:lnB>
                  </a:tcPr>
                </a:tc>
                <a:tc>
                  <a:txBody>
                    <a:bodyPr/>
                    <a:lstStyle/>
                    <a:p>
                      <a:pPr marL="0" lvl="0" indent="0" algn="l" rtl="0">
                        <a:spcBef>
                          <a:spcPts val="0"/>
                        </a:spcBef>
                        <a:spcAft>
                          <a:spcPts val="0"/>
                        </a:spcAft>
                        <a:buNone/>
                      </a:pPr>
                      <a:r>
                        <a:rPr lang="en" sz="1000" b="1">
                          <a:latin typeface="Calibri"/>
                          <a:ea typeface="Calibri"/>
                          <a:cs typeface="Calibri"/>
                          <a:sym typeface="Calibri"/>
                        </a:rPr>
                        <a:t>Effect on child marriage or delaying marriage</a:t>
                      </a:r>
                      <a:endParaRPr sz="1000" b="1">
                        <a:latin typeface="Calibri"/>
                        <a:ea typeface="Calibri"/>
                        <a:cs typeface="Calibri"/>
                        <a:sym typeface="Calibri"/>
                      </a:endParaRPr>
                    </a:p>
                  </a:txBody>
                  <a:tcPr marL="73025" marR="73025" marT="0" marB="0">
                    <a:lnB w="6350" cap="flat" cmpd="sng">
                      <a:solidFill>
                        <a:srgbClr val="9CC3E5"/>
                      </a:solidFill>
                      <a:prstDash val="solid"/>
                      <a:round/>
                      <a:headEnd type="none" w="sm" len="sm"/>
                      <a:tailEnd type="none" w="sm" len="sm"/>
                    </a:lnB>
                  </a:tcPr>
                </a:tc>
                <a:tc>
                  <a:txBody>
                    <a:bodyPr/>
                    <a:lstStyle/>
                    <a:p>
                      <a:pPr marL="0" lvl="0" indent="0" algn="l" rtl="0">
                        <a:spcBef>
                          <a:spcPts val="0"/>
                        </a:spcBef>
                        <a:spcAft>
                          <a:spcPts val="0"/>
                        </a:spcAft>
                        <a:buNone/>
                      </a:pPr>
                      <a:r>
                        <a:rPr lang="en" sz="1000" b="1">
                          <a:latin typeface="Calibri"/>
                          <a:ea typeface="Calibri"/>
                          <a:cs typeface="Calibri"/>
                          <a:sym typeface="Calibri"/>
                        </a:rPr>
                        <a:t>Summary</a:t>
                      </a:r>
                      <a:endParaRPr sz="1000" b="1">
                        <a:latin typeface="Calibri"/>
                        <a:ea typeface="Calibri"/>
                        <a:cs typeface="Calibri"/>
                        <a:sym typeface="Calibri"/>
                      </a:endParaRPr>
                    </a:p>
                  </a:txBody>
                  <a:tcPr marL="73025" marR="73025" marT="0" marB="0">
                    <a:lnB w="6350" cap="flat" cmpd="sng">
                      <a:solidFill>
                        <a:srgbClr val="9CC3E5"/>
                      </a:solidFill>
                      <a:prstDash val="solid"/>
                      <a:round/>
                      <a:headEnd type="none" w="sm" len="sm"/>
                      <a:tailEnd type="none" w="sm" len="sm"/>
                    </a:lnB>
                  </a:tcPr>
                </a:tc>
                <a:extLst>
                  <a:ext uri="{0D108BD9-81ED-4DB2-BD59-A6C34878D82A}">
                    <a16:rowId xmlns:a16="http://schemas.microsoft.com/office/drawing/2014/main" val="10000"/>
                  </a:ext>
                </a:extLst>
              </a:tr>
              <a:tr h="159300">
                <a:tc gridSpan="5">
                  <a:txBody>
                    <a:bodyPr/>
                    <a:lstStyle/>
                    <a:p>
                      <a:pPr marL="0" lvl="0" indent="0" algn="l" rtl="0">
                        <a:spcBef>
                          <a:spcPts val="0"/>
                        </a:spcBef>
                        <a:spcAft>
                          <a:spcPts val="0"/>
                        </a:spcAft>
                        <a:buNone/>
                      </a:pPr>
                      <a:r>
                        <a:rPr lang="en" sz="1000">
                          <a:latin typeface="Calibri"/>
                          <a:ea typeface="Calibri"/>
                          <a:cs typeface="Calibri"/>
                          <a:sym typeface="Calibri"/>
                        </a:rPr>
                        <a:t>Comprehensive Intentional Norm Change Programming      </a:t>
                      </a:r>
                      <a:endParaRPr sz="1000">
                        <a:latin typeface="Calibri"/>
                        <a:ea typeface="Calibri"/>
                        <a:cs typeface="Calibri"/>
                        <a:sym typeface="Calibri"/>
                      </a:endParaRPr>
                    </a:p>
                  </a:txBody>
                  <a:tcPr marL="73025" marR="73025" marT="0" marB="0">
                    <a:lnT w="6350" cap="flat" cmpd="sng">
                      <a:solidFill>
                        <a:srgbClr val="9CC3E5"/>
                      </a:solidFill>
                      <a:prstDash val="solid"/>
                      <a:round/>
                      <a:headEnd type="none" w="sm" len="sm"/>
                      <a:tailEnd type="none" w="sm" len="sm"/>
                    </a:lnT>
                    <a:solidFill>
                      <a:srgbClr val="9CC3E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18600">
                <a:tc>
                  <a:txBody>
                    <a:bodyPr/>
                    <a:lstStyle/>
                    <a:p>
                      <a:pPr marL="0" lvl="0" indent="0" algn="l" rtl="0">
                        <a:spcBef>
                          <a:spcPts val="0"/>
                        </a:spcBef>
                        <a:spcAft>
                          <a:spcPts val="0"/>
                        </a:spcAft>
                        <a:buNone/>
                      </a:pPr>
                      <a:r>
                        <a:rPr lang="en" sz="1000">
                          <a:latin typeface="Calibri"/>
                          <a:ea typeface="Calibri"/>
                          <a:cs typeface="Calibri"/>
                          <a:sym typeface="Calibri"/>
                        </a:rPr>
                        <a:t>IFS, 2018</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1000">
                          <a:latin typeface="Calibri"/>
                          <a:ea typeface="Calibri"/>
                          <a:cs typeface="Calibri"/>
                          <a:sym typeface="Calibri"/>
                        </a:rPr>
                        <a:t>India</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1000">
                          <a:latin typeface="Calibri"/>
                          <a:ea typeface="Calibri"/>
                          <a:cs typeface="Calibri"/>
                          <a:sym typeface="Calibri"/>
                        </a:rPr>
                        <a:t>No statistically significant effect /negative</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1000">
                          <a:latin typeface="Calibri"/>
                          <a:ea typeface="Calibri"/>
                          <a:cs typeface="Calibri"/>
                          <a:sym typeface="Calibri"/>
                        </a:rPr>
                        <a:t>No statistically significant effect</a:t>
                      </a:r>
                      <a:endParaRPr sz="1000">
                        <a:latin typeface="Calibri"/>
                        <a:ea typeface="Calibri"/>
                        <a:cs typeface="Calibri"/>
                        <a:sym typeface="Calibri"/>
                      </a:endParaRPr>
                    </a:p>
                  </a:txBody>
                  <a:tcPr marL="73025" marR="73025" marT="0" marB="0"/>
                </a:tc>
                <a:tc rowSpan="3">
                  <a:txBody>
                    <a:bodyPr/>
                    <a:lstStyle/>
                    <a:p>
                      <a:pPr marL="0" lvl="0" indent="0" algn="l" rtl="0">
                        <a:spcBef>
                          <a:spcPts val="0"/>
                        </a:spcBef>
                        <a:spcAft>
                          <a:spcPts val="0"/>
                        </a:spcAft>
                        <a:buNone/>
                      </a:pPr>
                      <a:r>
                        <a:rPr lang="en" sz="1000" b="1">
                          <a:latin typeface="Calibri"/>
                          <a:ea typeface="Calibri"/>
                          <a:cs typeface="Calibri"/>
                          <a:sym typeface="Calibri"/>
                        </a:rPr>
                        <a:t>Norms related to child marriage:</a:t>
                      </a:r>
                      <a:r>
                        <a:rPr lang="en" sz="1000">
                          <a:latin typeface="Calibri"/>
                          <a:ea typeface="Calibri"/>
                          <a:cs typeface="Calibri"/>
                          <a:sym typeface="Calibri"/>
                        </a:rPr>
                        <a:t>1 out of 3 programs had statistically significant impact on measured norms related to child marriage, though effect was mixed; and 2 had no statistically significant effect. </a:t>
                      </a:r>
                      <a:endParaRPr sz="1000">
                        <a:latin typeface="Calibri"/>
                        <a:ea typeface="Calibri"/>
                        <a:cs typeface="Calibri"/>
                        <a:sym typeface="Calibri"/>
                      </a:endParaRPr>
                    </a:p>
                    <a:p>
                      <a:pPr marL="0" lvl="0" indent="0" algn="l" rtl="0">
                        <a:spcBef>
                          <a:spcPts val="0"/>
                        </a:spcBef>
                        <a:spcAft>
                          <a:spcPts val="0"/>
                        </a:spcAft>
                        <a:buNone/>
                      </a:pPr>
                      <a:r>
                        <a:rPr lang="en" sz="1000" b="1">
                          <a:latin typeface="Calibri"/>
                          <a:ea typeface="Calibri"/>
                          <a:cs typeface="Calibri"/>
                          <a:sym typeface="Calibri"/>
                        </a:rPr>
                        <a:t>Child marriage or delaying marriage: </a:t>
                      </a:r>
                      <a:r>
                        <a:rPr lang="en" sz="1000">
                          <a:latin typeface="Calibri"/>
                          <a:ea typeface="Calibri"/>
                          <a:cs typeface="Calibri"/>
                          <a:sym typeface="Calibri"/>
                        </a:rPr>
                        <a:t>2 out of 3 had positive and statistically significant effect on child marriage or age at marriage; 1 had no statistically significant effect.</a:t>
                      </a:r>
                      <a:endParaRPr sz="1000">
                        <a:latin typeface="Calibri"/>
                        <a:ea typeface="Calibri"/>
                        <a:cs typeface="Calibri"/>
                        <a:sym typeface="Calibri"/>
                      </a:endParaRPr>
                    </a:p>
                  </a:txBody>
                  <a:tcPr marL="73025" marR="73025" marT="0" marB="0"/>
                </a:tc>
                <a:extLst>
                  <a:ext uri="{0D108BD9-81ED-4DB2-BD59-A6C34878D82A}">
                    <a16:rowId xmlns:a16="http://schemas.microsoft.com/office/drawing/2014/main" val="10002"/>
                  </a:ext>
                </a:extLst>
              </a:tr>
              <a:tr h="211625">
                <a:tc>
                  <a:txBody>
                    <a:bodyPr/>
                    <a:lstStyle/>
                    <a:p>
                      <a:pPr marL="0" lvl="0" indent="0" algn="l" rtl="0">
                        <a:spcBef>
                          <a:spcPts val="0"/>
                        </a:spcBef>
                        <a:spcAft>
                          <a:spcPts val="0"/>
                        </a:spcAft>
                        <a:buNone/>
                      </a:pPr>
                      <a:r>
                        <a:rPr lang="en" sz="1000">
                          <a:latin typeface="Calibri"/>
                          <a:ea typeface="Calibri"/>
                          <a:cs typeface="Calibri"/>
                          <a:sym typeface="Calibri"/>
                        </a:rPr>
                        <a:t>Munthali A, 2021</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1000">
                          <a:latin typeface="Calibri"/>
                          <a:ea typeface="Calibri"/>
                          <a:cs typeface="Calibri"/>
                          <a:sym typeface="Calibri"/>
                        </a:rPr>
                        <a:t>Malawi</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1000">
                          <a:latin typeface="Calibri"/>
                          <a:ea typeface="Calibri"/>
                          <a:cs typeface="Calibri"/>
                          <a:sym typeface="Calibri"/>
                        </a:rPr>
                        <a:t>Mixed</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1000">
                          <a:latin typeface="Calibri"/>
                          <a:ea typeface="Calibri"/>
                          <a:cs typeface="Calibri"/>
                          <a:sym typeface="Calibri"/>
                        </a:rPr>
                        <a:t>Positive</a:t>
                      </a:r>
                      <a:endParaRPr sz="1000">
                        <a:latin typeface="Calibri"/>
                        <a:ea typeface="Calibri"/>
                        <a:cs typeface="Calibri"/>
                        <a:sym typeface="Calibri"/>
                      </a:endParaRPr>
                    </a:p>
                  </a:txBody>
                  <a:tcPr marL="73025" marR="73025" marT="0" marB="0"/>
                </a:tc>
                <a:tc vMerge="1">
                  <a:txBody>
                    <a:bodyPr/>
                    <a:lstStyle/>
                    <a:p>
                      <a:endParaRPr lang="en-US"/>
                    </a:p>
                  </a:txBody>
                  <a:tcPr/>
                </a:tc>
                <a:extLst>
                  <a:ext uri="{0D108BD9-81ED-4DB2-BD59-A6C34878D82A}">
                    <a16:rowId xmlns:a16="http://schemas.microsoft.com/office/drawing/2014/main" val="10003"/>
                  </a:ext>
                </a:extLst>
              </a:tr>
              <a:tr h="543375">
                <a:tc>
                  <a:txBody>
                    <a:bodyPr/>
                    <a:lstStyle/>
                    <a:p>
                      <a:pPr marL="0" lvl="0" indent="0" algn="l" rtl="0">
                        <a:spcBef>
                          <a:spcPts val="0"/>
                        </a:spcBef>
                        <a:spcAft>
                          <a:spcPts val="0"/>
                        </a:spcAft>
                        <a:buNone/>
                      </a:pPr>
                      <a:r>
                        <a:rPr lang="en" sz="1000">
                          <a:latin typeface="Calibri"/>
                          <a:ea typeface="Calibri"/>
                          <a:cs typeface="Calibri"/>
                          <a:sym typeface="Calibri"/>
                        </a:rPr>
                        <a:t>Sieverding M, 2016</a:t>
                      </a:r>
                      <a:endParaRPr sz="1000">
                        <a:latin typeface="Calibri"/>
                        <a:ea typeface="Calibri"/>
                        <a:cs typeface="Calibri"/>
                        <a:sym typeface="Calibri"/>
                      </a:endParaRPr>
                    </a:p>
                  </a:txBody>
                  <a:tcPr marL="73025" marR="73025" marT="0" marB="0">
                    <a:lnB w="6350" cap="flat" cmpd="sng">
                      <a:solidFill>
                        <a:srgbClr val="9CC3E5"/>
                      </a:solidFill>
                      <a:prstDash val="solid"/>
                      <a:round/>
                      <a:headEnd type="none" w="sm" len="sm"/>
                      <a:tailEnd type="none" w="sm" len="sm"/>
                    </a:lnB>
                  </a:tcPr>
                </a:tc>
                <a:tc>
                  <a:txBody>
                    <a:bodyPr/>
                    <a:lstStyle/>
                    <a:p>
                      <a:pPr marL="0" lvl="0" indent="0" algn="l" rtl="0">
                        <a:spcBef>
                          <a:spcPts val="0"/>
                        </a:spcBef>
                        <a:spcAft>
                          <a:spcPts val="0"/>
                        </a:spcAft>
                        <a:buNone/>
                      </a:pPr>
                      <a:r>
                        <a:rPr lang="en" sz="1000">
                          <a:latin typeface="Calibri"/>
                          <a:ea typeface="Calibri"/>
                          <a:cs typeface="Calibri"/>
                          <a:sym typeface="Calibri"/>
                        </a:rPr>
                        <a:t>Egypt</a:t>
                      </a:r>
                      <a:endParaRPr sz="1000">
                        <a:latin typeface="Calibri"/>
                        <a:ea typeface="Calibri"/>
                        <a:cs typeface="Calibri"/>
                        <a:sym typeface="Calibri"/>
                      </a:endParaRPr>
                    </a:p>
                  </a:txBody>
                  <a:tcPr marL="73025" marR="73025" marT="0" marB="0">
                    <a:lnB w="6350" cap="flat" cmpd="sng">
                      <a:solidFill>
                        <a:srgbClr val="9CC3E5"/>
                      </a:solidFill>
                      <a:prstDash val="solid"/>
                      <a:round/>
                      <a:headEnd type="none" w="sm" len="sm"/>
                      <a:tailEnd type="none" w="sm" len="sm"/>
                    </a:lnB>
                  </a:tcPr>
                </a:tc>
                <a:tc>
                  <a:txBody>
                    <a:bodyPr/>
                    <a:lstStyle/>
                    <a:p>
                      <a:pPr marL="0" lvl="0" indent="0" algn="l" rtl="0">
                        <a:spcBef>
                          <a:spcPts val="0"/>
                        </a:spcBef>
                        <a:spcAft>
                          <a:spcPts val="0"/>
                        </a:spcAft>
                        <a:buNone/>
                      </a:pPr>
                      <a:r>
                        <a:rPr lang="en" sz="1000">
                          <a:latin typeface="Calibri"/>
                          <a:ea typeface="Calibri"/>
                          <a:cs typeface="Calibri"/>
                          <a:sym typeface="Calibri"/>
                        </a:rPr>
                        <a:t>No statistically significant effect</a:t>
                      </a:r>
                      <a:endParaRPr sz="1000">
                        <a:latin typeface="Calibri"/>
                        <a:ea typeface="Calibri"/>
                        <a:cs typeface="Calibri"/>
                        <a:sym typeface="Calibri"/>
                      </a:endParaRPr>
                    </a:p>
                  </a:txBody>
                  <a:tcPr marL="73025" marR="73025" marT="0" marB="0">
                    <a:lnB w="6350" cap="flat" cmpd="sng">
                      <a:solidFill>
                        <a:srgbClr val="9CC3E5"/>
                      </a:solidFill>
                      <a:prstDash val="solid"/>
                      <a:round/>
                      <a:headEnd type="none" w="sm" len="sm"/>
                      <a:tailEnd type="none" w="sm" len="sm"/>
                    </a:lnB>
                  </a:tcPr>
                </a:tc>
                <a:tc>
                  <a:txBody>
                    <a:bodyPr/>
                    <a:lstStyle/>
                    <a:p>
                      <a:pPr marL="0" lvl="0" indent="0" algn="l" rtl="0">
                        <a:spcBef>
                          <a:spcPts val="0"/>
                        </a:spcBef>
                        <a:spcAft>
                          <a:spcPts val="0"/>
                        </a:spcAft>
                        <a:buNone/>
                      </a:pPr>
                      <a:r>
                        <a:rPr lang="en" sz="1000">
                          <a:latin typeface="Calibri"/>
                          <a:ea typeface="Calibri"/>
                          <a:cs typeface="Calibri"/>
                          <a:sym typeface="Calibri"/>
                        </a:rPr>
                        <a:t>Positive</a:t>
                      </a:r>
                      <a:endParaRPr sz="1000">
                        <a:latin typeface="Calibri"/>
                        <a:ea typeface="Calibri"/>
                        <a:cs typeface="Calibri"/>
                        <a:sym typeface="Calibri"/>
                      </a:endParaRPr>
                    </a:p>
                  </a:txBody>
                  <a:tcPr marL="73025" marR="73025" marT="0" marB="0">
                    <a:lnB w="6350" cap="flat" cmpd="sng">
                      <a:solidFill>
                        <a:srgbClr val="9CC3E5"/>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4"/>
                  </a:ext>
                </a:extLst>
              </a:tr>
              <a:tr h="159300">
                <a:tc gridSpan="5">
                  <a:txBody>
                    <a:bodyPr/>
                    <a:lstStyle/>
                    <a:p>
                      <a:pPr marL="0" lvl="0" indent="0" algn="l" rtl="0">
                        <a:spcBef>
                          <a:spcPts val="0"/>
                        </a:spcBef>
                        <a:spcAft>
                          <a:spcPts val="0"/>
                        </a:spcAft>
                        <a:buNone/>
                      </a:pPr>
                      <a:r>
                        <a:rPr lang="en" sz="1000">
                          <a:latin typeface="Calibri"/>
                          <a:ea typeface="Calibri"/>
                          <a:cs typeface="Calibri"/>
                          <a:sym typeface="Calibri"/>
                        </a:rPr>
                        <a:t>Limited Intentional Norm Change Programming        </a:t>
                      </a:r>
                      <a:endParaRPr sz="1000">
                        <a:latin typeface="Calibri"/>
                        <a:ea typeface="Calibri"/>
                        <a:cs typeface="Calibri"/>
                        <a:sym typeface="Calibri"/>
                      </a:endParaRPr>
                    </a:p>
                  </a:txBody>
                  <a:tcPr marL="73025" marR="73025" marT="0" marB="0">
                    <a:lnT w="6350" cap="flat" cmpd="sng">
                      <a:solidFill>
                        <a:srgbClr val="9CC3E5"/>
                      </a:solidFill>
                      <a:prstDash val="solid"/>
                      <a:round/>
                      <a:headEnd type="none" w="sm" len="sm"/>
                      <a:tailEnd type="none" w="sm" len="sm"/>
                    </a:lnT>
                    <a:solidFill>
                      <a:srgbClr val="9CC3E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90450">
                <a:tc>
                  <a:txBody>
                    <a:bodyPr/>
                    <a:lstStyle/>
                    <a:p>
                      <a:pPr marL="0" lvl="0" indent="0" algn="l" rtl="0">
                        <a:spcBef>
                          <a:spcPts val="0"/>
                        </a:spcBef>
                        <a:spcAft>
                          <a:spcPts val="0"/>
                        </a:spcAft>
                        <a:buNone/>
                      </a:pPr>
                      <a:r>
                        <a:rPr lang="en" sz="1000">
                          <a:latin typeface="Calibri"/>
                          <a:ea typeface="Calibri"/>
                          <a:cs typeface="Calibri"/>
                          <a:sym typeface="Calibri"/>
                        </a:rPr>
                        <a:t>Buchmann N, 2017</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1000">
                          <a:latin typeface="Calibri"/>
                          <a:ea typeface="Calibri"/>
                          <a:cs typeface="Calibri"/>
                          <a:sym typeface="Calibri"/>
                        </a:rPr>
                        <a:t>Bangladesh</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1000">
                          <a:latin typeface="Calibri"/>
                          <a:ea typeface="Calibri"/>
                          <a:cs typeface="Calibri"/>
                          <a:sym typeface="Calibri"/>
                        </a:rPr>
                        <a:t>No statistically significant effect</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1000">
                          <a:latin typeface="Calibri"/>
                          <a:ea typeface="Calibri"/>
                          <a:cs typeface="Calibri"/>
                          <a:sym typeface="Calibri"/>
                        </a:rPr>
                        <a:t>Mixed</a:t>
                      </a:r>
                      <a:endParaRPr sz="1000">
                        <a:latin typeface="Calibri"/>
                        <a:ea typeface="Calibri"/>
                        <a:cs typeface="Calibri"/>
                        <a:sym typeface="Calibri"/>
                      </a:endParaRPr>
                    </a:p>
                  </a:txBody>
                  <a:tcPr marL="73025" marR="73025" marT="0" marB="0"/>
                </a:tc>
                <a:tc rowSpan="5">
                  <a:txBody>
                    <a:bodyPr/>
                    <a:lstStyle/>
                    <a:p>
                      <a:pPr marL="0" lvl="0" indent="0" algn="l" rtl="0">
                        <a:spcBef>
                          <a:spcPts val="0"/>
                        </a:spcBef>
                        <a:spcAft>
                          <a:spcPts val="0"/>
                        </a:spcAft>
                        <a:buNone/>
                      </a:pPr>
                      <a:r>
                        <a:rPr lang="en" sz="1000" b="1">
                          <a:latin typeface="Calibri"/>
                          <a:ea typeface="Calibri"/>
                          <a:cs typeface="Calibri"/>
                          <a:sym typeface="Calibri"/>
                        </a:rPr>
                        <a:t>Norms related to child marriage:</a:t>
                      </a:r>
                      <a:r>
                        <a:rPr lang="en" sz="1000">
                          <a:latin typeface="Calibri"/>
                          <a:ea typeface="Calibri"/>
                          <a:cs typeface="Calibri"/>
                          <a:sym typeface="Calibri"/>
                        </a:rPr>
                        <a:t> 1 out of 5 programs had positive and statistically significant effect; 1 had mixed effect; 2 had no statistically significant effect; and 1 did not report effects on norms.</a:t>
                      </a:r>
                      <a:endParaRPr sz="1000">
                        <a:latin typeface="Calibri"/>
                        <a:ea typeface="Calibri"/>
                        <a:cs typeface="Calibri"/>
                        <a:sym typeface="Calibri"/>
                      </a:endParaRPr>
                    </a:p>
                    <a:p>
                      <a:pPr marL="0" lvl="0" indent="0" algn="l" rtl="0">
                        <a:spcBef>
                          <a:spcPts val="0"/>
                        </a:spcBef>
                        <a:spcAft>
                          <a:spcPts val="0"/>
                        </a:spcAft>
                        <a:buNone/>
                      </a:pPr>
                      <a:r>
                        <a:rPr lang="en" sz="1000" b="1">
                          <a:latin typeface="Calibri"/>
                          <a:ea typeface="Calibri"/>
                          <a:cs typeface="Calibri"/>
                          <a:sym typeface="Calibri"/>
                        </a:rPr>
                        <a:t>Child marriage or delaying marriage:</a:t>
                      </a:r>
                      <a:r>
                        <a:rPr lang="en" sz="1000">
                          <a:latin typeface="Calibri"/>
                          <a:ea typeface="Calibri"/>
                          <a:cs typeface="Calibri"/>
                          <a:sym typeface="Calibri"/>
                        </a:rPr>
                        <a:t> 1 out of 5 programs had mixed/positive effect; 2 had mixed effects; and 2 had no statistically significant effect.</a:t>
                      </a:r>
                      <a:endParaRPr sz="1000">
                        <a:latin typeface="Calibri"/>
                        <a:ea typeface="Calibri"/>
                        <a:cs typeface="Calibri"/>
                        <a:sym typeface="Calibri"/>
                      </a:endParaRPr>
                    </a:p>
                  </a:txBody>
                  <a:tcPr marL="73025" marR="73025" marT="0" marB="0"/>
                </a:tc>
                <a:extLst>
                  <a:ext uri="{0D108BD9-81ED-4DB2-BD59-A6C34878D82A}">
                    <a16:rowId xmlns:a16="http://schemas.microsoft.com/office/drawing/2014/main" val="10006"/>
                  </a:ext>
                </a:extLst>
              </a:tr>
              <a:tr h="209000">
                <a:tc>
                  <a:txBody>
                    <a:bodyPr/>
                    <a:lstStyle/>
                    <a:p>
                      <a:pPr marL="0" lvl="0" indent="0" algn="l" rtl="0">
                        <a:spcBef>
                          <a:spcPts val="0"/>
                        </a:spcBef>
                        <a:spcAft>
                          <a:spcPts val="0"/>
                        </a:spcAft>
                        <a:buNone/>
                      </a:pPr>
                      <a:r>
                        <a:rPr lang="en" sz="1000">
                          <a:latin typeface="Calibri"/>
                          <a:ea typeface="Calibri"/>
                          <a:cs typeface="Calibri"/>
                          <a:sym typeface="Calibri"/>
                        </a:rPr>
                        <a:t>Erulkar et al, 2017b</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1000">
                          <a:latin typeface="Calibri"/>
                          <a:ea typeface="Calibri"/>
                          <a:cs typeface="Calibri"/>
                          <a:sym typeface="Calibri"/>
                        </a:rPr>
                        <a:t>Burkina Faso</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1000">
                          <a:latin typeface="Calibri"/>
                          <a:ea typeface="Calibri"/>
                          <a:cs typeface="Calibri"/>
                          <a:sym typeface="Calibri"/>
                        </a:rPr>
                        <a:t>None reported</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1000">
                          <a:latin typeface="Calibri"/>
                          <a:ea typeface="Calibri"/>
                          <a:cs typeface="Calibri"/>
                          <a:sym typeface="Calibri"/>
                        </a:rPr>
                        <a:t>Mixed</a:t>
                      </a:r>
                      <a:endParaRPr sz="1000">
                        <a:latin typeface="Calibri"/>
                        <a:ea typeface="Calibri"/>
                        <a:cs typeface="Calibri"/>
                        <a:sym typeface="Calibri"/>
                      </a:endParaRPr>
                    </a:p>
                  </a:txBody>
                  <a:tcPr marL="73025" marR="73025" marT="0" marB="0"/>
                </a:tc>
                <a:tc vMerge="1">
                  <a:txBody>
                    <a:bodyPr/>
                    <a:lstStyle/>
                    <a:p>
                      <a:endParaRPr lang="en-US"/>
                    </a:p>
                  </a:txBody>
                  <a:tcPr/>
                </a:tc>
                <a:extLst>
                  <a:ext uri="{0D108BD9-81ED-4DB2-BD59-A6C34878D82A}">
                    <a16:rowId xmlns:a16="http://schemas.microsoft.com/office/drawing/2014/main" val="10007"/>
                  </a:ext>
                </a:extLst>
              </a:tr>
              <a:tr h="337025">
                <a:tc>
                  <a:txBody>
                    <a:bodyPr/>
                    <a:lstStyle/>
                    <a:p>
                      <a:pPr marL="0" lvl="0" indent="0" algn="l" rtl="0">
                        <a:spcBef>
                          <a:spcPts val="0"/>
                        </a:spcBef>
                        <a:spcAft>
                          <a:spcPts val="0"/>
                        </a:spcAft>
                        <a:buNone/>
                      </a:pPr>
                      <a:r>
                        <a:rPr lang="en" sz="1000">
                          <a:latin typeface="Calibri"/>
                          <a:ea typeface="Calibri"/>
                          <a:cs typeface="Calibri"/>
                          <a:sym typeface="Calibri"/>
                        </a:rPr>
                        <a:t>Melnikas AJ, 2021</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1000">
                          <a:latin typeface="Calibri"/>
                          <a:ea typeface="Calibri"/>
                          <a:cs typeface="Calibri"/>
                          <a:sym typeface="Calibri"/>
                        </a:rPr>
                        <a:t>India, Malawi, Mali &amp; Niger</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1000">
                          <a:latin typeface="Calibri"/>
                          <a:ea typeface="Calibri"/>
                          <a:cs typeface="Calibri"/>
                          <a:sym typeface="Calibri"/>
                        </a:rPr>
                        <a:t>Mixed</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1000">
                          <a:latin typeface="Calibri"/>
                          <a:ea typeface="Calibri"/>
                          <a:cs typeface="Calibri"/>
                          <a:sym typeface="Calibri"/>
                        </a:rPr>
                        <a:t>Mixed/Positive </a:t>
                      </a:r>
                      <a:endParaRPr sz="1000">
                        <a:latin typeface="Calibri"/>
                        <a:ea typeface="Calibri"/>
                        <a:cs typeface="Calibri"/>
                        <a:sym typeface="Calibri"/>
                      </a:endParaRPr>
                    </a:p>
                  </a:txBody>
                  <a:tcPr marL="73025" marR="73025" marT="0" marB="0"/>
                </a:tc>
                <a:tc vMerge="1">
                  <a:txBody>
                    <a:bodyPr/>
                    <a:lstStyle/>
                    <a:p>
                      <a:endParaRPr lang="en-US"/>
                    </a:p>
                  </a:txBody>
                  <a:tcPr/>
                </a:tc>
                <a:extLst>
                  <a:ext uri="{0D108BD9-81ED-4DB2-BD59-A6C34878D82A}">
                    <a16:rowId xmlns:a16="http://schemas.microsoft.com/office/drawing/2014/main" val="10008"/>
                  </a:ext>
                </a:extLst>
              </a:tr>
              <a:tr h="321325">
                <a:tc>
                  <a:txBody>
                    <a:bodyPr/>
                    <a:lstStyle/>
                    <a:p>
                      <a:pPr marL="0" lvl="0" indent="0" algn="l" rtl="0">
                        <a:spcBef>
                          <a:spcPts val="0"/>
                        </a:spcBef>
                        <a:spcAft>
                          <a:spcPts val="0"/>
                        </a:spcAft>
                        <a:buNone/>
                      </a:pPr>
                      <a:r>
                        <a:rPr lang="en" sz="1000">
                          <a:latin typeface="Calibri"/>
                          <a:ea typeface="Calibri"/>
                          <a:cs typeface="Calibri"/>
                          <a:sym typeface="Calibri"/>
                        </a:rPr>
                        <a:t>Stark L, 2018a</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1000">
                          <a:latin typeface="Calibri"/>
                          <a:ea typeface="Calibri"/>
                          <a:cs typeface="Calibri"/>
                          <a:sym typeface="Calibri"/>
                        </a:rPr>
                        <a:t>Democratic Rep of the Congo</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1000">
                          <a:latin typeface="Calibri"/>
                          <a:ea typeface="Calibri"/>
                          <a:cs typeface="Calibri"/>
                          <a:sym typeface="Calibri"/>
                        </a:rPr>
                        <a:t>No statistically significant effect</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1000">
                          <a:latin typeface="Calibri"/>
                          <a:ea typeface="Calibri"/>
                          <a:cs typeface="Calibri"/>
                          <a:sym typeface="Calibri"/>
                        </a:rPr>
                        <a:t>No statistically significant effect</a:t>
                      </a:r>
                      <a:endParaRPr sz="1000">
                        <a:latin typeface="Calibri"/>
                        <a:ea typeface="Calibri"/>
                        <a:cs typeface="Calibri"/>
                        <a:sym typeface="Calibri"/>
                      </a:endParaRPr>
                    </a:p>
                  </a:txBody>
                  <a:tcPr marL="73025" marR="73025" marT="0" marB="0"/>
                </a:tc>
                <a:tc vMerge="1">
                  <a:txBody>
                    <a:bodyPr/>
                    <a:lstStyle/>
                    <a:p>
                      <a:endParaRPr lang="en-US"/>
                    </a:p>
                  </a:txBody>
                  <a:tcPr/>
                </a:tc>
                <a:extLst>
                  <a:ext uri="{0D108BD9-81ED-4DB2-BD59-A6C34878D82A}">
                    <a16:rowId xmlns:a16="http://schemas.microsoft.com/office/drawing/2014/main" val="10009"/>
                  </a:ext>
                </a:extLst>
              </a:tr>
              <a:tr h="317725">
                <a:tc>
                  <a:txBody>
                    <a:bodyPr/>
                    <a:lstStyle/>
                    <a:p>
                      <a:pPr marL="0" lvl="0" indent="0" algn="l" rtl="0">
                        <a:spcBef>
                          <a:spcPts val="0"/>
                        </a:spcBef>
                        <a:spcAft>
                          <a:spcPts val="0"/>
                        </a:spcAft>
                        <a:buNone/>
                      </a:pPr>
                      <a:r>
                        <a:rPr lang="en" sz="1000">
                          <a:latin typeface="Calibri"/>
                          <a:ea typeface="Calibri"/>
                          <a:cs typeface="Calibri"/>
                          <a:sym typeface="Calibri"/>
                        </a:rPr>
                        <a:t>Stark L, 2018b</a:t>
                      </a:r>
                      <a:endParaRPr sz="1000">
                        <a:latin typeface="Calibri"/>
                        <a:ea typeface="Calibri"/>
                        <a:cs typeface="Calibri"/>
                        <a:sym typeface="Calibri"/>
                      </a:endParaRPr>
                    </a:p>
                  </a:txBody>
                  <a:tcPr marL="73025" marR="73025" marT="0" marB="0">
                    <a:lnB w="6350" cap="flat" cmpd="sng">
                      <a:solidFill>
                        <a:srgbClr val="9CC3E5"/>
                      </a:solidFill>
                      <a:prstDash val="solid"/>
                      <a:round/>
                      <a:headEnd type="none" w="sm" len="sm"/>
                      <a:tailEnd type="none" w="sm" len="sm"/>
                    </a:lnB>
                  </a:tcPr>
                </a:tc>
                <a:tc>
                  <a:txBody>
                    <a:bodyPr/>
                    <a:lstStyle/>
                    <a:p>
                      <a:pPr marL="0" lvl="0" indent="0" algn="l" rtl="0">
                        <a:spcBef>
                          <a:spcPts val="0"/>
                        </a:spcBef>
                        <a:spcAft>
                          <a:spcPts val="0"/>
                        </a:spcAft>
                        <a:buNone/>
                      </a:pPr>
                      <a:r>
                        <a:rPr lang="en" sz="1000">
                          <a:latin typeface="Calibri"/>
                          <a:ea typeface="Calibri"/>
                          <a:cs typeface="Calibri"/>
                          <a:sym typeface="Calibri"/>
                        </a:rPr>
                        <a:t>Ethiopia</a:t>
                      </a:r>
                      <a:endParaRPr sz="1000">
                        <a:latin typeface="Calibri"/>
                        <a:ea typeface="Calibri"/>
                        <a:cs typeface="Calibri"/>
                        <a:sym typeface="Calibri"/>
                      </a:endParaRPr>
                    </a:p>
                  </a:txBody>
                  <a:tcPr marL="73025" marR="73025" marT="0" marB="0">
                    <a:lnB w="6350" cap="flat" cmpd="sng">
                      <a:solidFill>
                        <a:srgbClr val="9CC3E5"/>
                      </a:solidFill>
                      <a:prstDash val="solid"/>
                      <a:round/>
                      <a:headEnd type="none" w="sm" len="sm"/>
                      <a:tailEnd type="none" w="sm" len="sm"/>
                    </a:lnB>
                  </a:tcPr>
                </a:tc>
                <a:tc>
                  <a:txBody>
                    <a:bodyPr/>
                    <a:lstStyle/>
                    <a:p>
                      <a:pPr marL="0" lvl="0" indent="0" algn="l" rtl="0">
                        <a:spcBef>
                          <a:spcPts val="0"/>
                        </a:spcBef>
                        <a:spcAft>
                          <a:spcPts val="0"/>
                        </a:spcAft>
                        <a:buNone/>
                      </a:pPr>
                      <a:r>
                        <a:rPr lang="en" sz="1000">
                          <a:latin typeface="Calibri"/>
                          <a:ea typeface="Calibri"/>
                          <a:cs typeface="Calibri"/>
                          <a:sym typeface="Calibri"/>
                        </a:rPr>
                        <a:t>Positive</a:t>
                      </a:r>
                      <a:endParaRPr sz="1000">
                        <a:latin typeface="Calibri"/>
                        <a:ea typeface="Calibri"/>
                        <a:cs typeface="Calibri"/>
                        <a:sym typeface="Calibri"/>
                      </a:endParaRPr>
                    </a:p>
                  </a:txBody>
                  <a:tcPr marL="73025" marR="73025" marT="0" marB="0">
                    <a:lnB w="6350" cap="flat" cmpd="sng">
                      <a:solidFill>
                        <a:srgbClr val="9CC3E5"/>
                      </a:solidFill>
                      <a:prstDash val="solid"/>
                      <a:round/>
                      <a:headEnd type="none" w="sm" len="sm"/>
                      <a:tailEnd type="none" w="sm" len="sm"/>
                    </a:lnB>
                  </a:tcPr>
                </a:tc>
                <a:tc>
                  <a:txBody>
                    <a:bodyPr/>
                    <a:lstStyle/>
                    <a:p>
                      <a:pPr marL="0" lvl="0" indent="0" algn="l" rtl="0">
                        <a:spcBef>
                          <a:spcPts val="0"/>
                        </a:spcBef>
                        <a:spcAft>
                          <a:spcPts val="0"/>
                        </a:spcAft>
                        <a:buNone/>
                      </a:pPr>
                      <a:r>
                        <a:rPr lang="en" sz="1000">
                          <a:latin typeface="Calibri"/>
                          <a:ea typeface="Calibri"/>
                          <a:cs typeface="Calibri"/>
                          <a:sym typeface="Calibri"/>
                        </a:rPr>
                        <a:t>No statistically significant effect</a:t>
                      </a:r>
                      <a:endParaRPr sz="1000">
                        <a:latin typeface="Calibri"/>
                        <a:ea typeface="Calibri"/>
                        <a:cs typeface="Calibri"/>
                        <a:sym typeface="Calibri"/>
                      </a:endParaRPr>
                    </a:p>
                  </a:txBody>
                  <a:tcPr marL="73025" marR="73025" marT="0" marB="0">
                    <a:lnB w="6350" cap="flat" cmpd="sng">
                      <a:solidFill>
                        <a:srgbClr val="9CC3E5"/>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10"/>
                  </a:ext>
                </a:extLst>
              </a:tr>
              <a:tr h="159300">
                <a:tc gridSpan="5">
                  <a:txBody>
                    <a:bodyPr/>
                    <a:lstStyle/>
                    <a:p>
                      <a:pPr marL="0" lvl="0" indent="0" algn="l" rtl="0">
                        <a:spcBef>
                          <a:spcPts val="0"/>
                        </a:spcBef>
                        <a:spcAft>
                          <a:spcPts val="0"/>
                        </a:spcAft>
                        <a:buNone/>
                      </a:pPr>
                      <a:r>
                        <a:rPr lang="en" sz="1000">
                          <a:latin typeface="Calibri"/>
                          <a:ea typeface="Calibri"/>
                          <a:cs typeface="Calibri"/>
                          <a:sym typeface="Calibri"/>
                        </a:rPr>
                        <a:t>Little/No Intentional Norm Change Programming     </a:t>
                      </a:r>
                      <a:endParaRPr sz="1000">
                        <a:latin typeface="Calibri"/>
                        <a:ea typeface="Calibri"/>
                        <a:cs typeface="Calibri"/>
                        <a:sym typeface="Calibri"/>
                      </a:endParaRPr>
                    </a:p>
                  </a:txBody>
                  <a:tcPr marL="73025" marR="73025" marT="0" marB="0">
                    <a:lnT w="6350" cap="flat" cmpd="sng">
                      <a:solidFill>
                        <a:srgbClr val="9CC3E5"/>
                      </a:solidFill>
                      <a:prstDash val="solid"/>
                      <a:round/>
                      <a:headEnd type="none" w="sm" len="sm"/>
                      <a:tailEnd type="none" w="sm" len="sm"/>
                    </a:lnT>
                    <a:solidFill>
                      <a:srgbClr val="9CC3E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159300">
                <a:tc>
                  <a:txBody>
                    <a:bodyPr/>
                    <a:lstStyle/>
                    <a:p>
                      <a:pPr marL="0" lvl="0" indent="0" algn="l" rtl="0">
                        <a:spcBef>
                          <a:spcPts val="0"/>
                        </a:spcBef>
                        <a:spcAft>
                          <a:spcPts val="0"/>
                        </a:spcAft>
                        <a:buNone/>
                      </a:pPr>
                      <a:r>
                        <a:rPr lang="en" sz="1000">
                          <a:latin typeface="Calibri"/>
                          <a:ea typeface="Calibri"/>
                          <a:cs typeface="Calibri"/>
                          <a:sym typeface="Calibri"/>
                        </a:rPr>
                        <a:t>Amin S, 2018</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1000">
                          <a:latin typeface="Calibri"/>
                          <a:ea typeface="Calibri"/>
                          <a:cs typeface="Calibri"/>
                          <a:sym typeface="Calibri"/>
                        </a:rPr>
                        <a:t>Bangladesh</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1000">
                          <a:latin typeface="Calibri"/>
                          <a:ea typeface="Calibri"/>
                          <a:cs typeface="Calibri"/>
                          <a:sym typeface="Calibri"/>
                        </a:rPr>
                        <a:t>None reported</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1000">
                          <a:latin typeface="Calibri"/>
                          <a:ea typeface="Calibri"/>
                          <a:cs typeface="Calibri"/>
                          <a:sym typeface="Calibri"/>
                        </a:rPr>
                        <a:t>Positive</a:t>
                      </a:r>
                      <a:endParaRPr sz="1000">
                        <a:latin typeface="Calibri"/>
                        <a:ea typeface="Calibri"/>
                        <a:cs typeface="Calibri"/>
                        <a:sym typeface="Calibri"/>
                      </a:endParaRPr>
                    </a:p>
                  </a:txBody>
                  <a:tcPr marL="73025" marR="73025" marT="0" marB="0"/>
                </a:tc>
                <a:tc rowSpan="4">
                  <a:txBody>
                    <a:bodyPr/>
                    <a:lstStyle/>
                    <a:p>
                      <a:pPr marL="0" lvl="0" indent="0" algn="l" rtl="0">
                        <a:spcBef>
                          <a:spcPts val="0"/>
                        </a:spcBef>
                        <a:spcAft>
                          <a:spcPts val="0"/>
                        </a:spcAft>
                        <a:buNone/>
                      </a:pPr>
                      <a:r>
                        <a:rPr lang="en" sz="1000" b="1">
                          <a:latin typeface="Calibri"/>
                          <a:ea typeface="Calibri"/>
                          <a:cs typeface="Calibri"/>
                          <a:sym typeface="Calibri"/>
                        </a:rPr>
                        <a:t>Norms related to child marriage:</a:t>
                      </a:r>
                      <a:r>
                        <a:rPr lang="en" sz="1000">
                          <a:latin typeface="Calibri"/>
                          <a:ea typeface="Calibri"/>
                          <a:cs typeface="Calibri"/>
                          <a:sym typeface="Calibri"/>
                        </a:rPr>
                        <a:t> 1 of 4 programs had positive and statistically significant effect; 2 had no statistically significant effect; and 1 did not report effects on norms.</a:t>
                      </a:r>
                      <a:endParaRPr sz="1000">
                        <a:latin typeface="Calibri"/>
                        <a:ea typeface="Calibri"/>
                        <a:cs typeface="Calibri"/>
                        <a:sym typeface="Calibri"/>
                      </a:endParaRPr>
                    </a:p>
                    <a:p>
                      <a:pPr marL="0" lvl="0" indent="0" algn="l" rtl="0">
                        <a:spcBef>
                          <a:spcPts val="0"/>
                        </a:spcBef>
                        <a:spcAft>
                          <a:spcPts val="0"/>
                        </a:spcAft>
                        <a:buNone/>
                      </a:pPr>
                      <a:r>
                        <a:rPr lang="en" sz="1000" b="1">
                          <a:latin typeface="Calibri"/>
                          <a:ea typeface="Calibri"/>
                          <a:cs typeface="Calibri"/>
                          <a:sym typeface="Calibri"/>
                        </a:rPr>
                        <a:t>Child marriage or delaying marriage: </a:t>
                      </a:r>
                      <a:r>
                        <a:rPr lang="en" sz="1000">
                          <a:latin typeface="Calibri"/>
                          <a:ea typeface="Calibri"/>
                          <a:cs typeface="Calibri"/>
                          <a:sym typeface="Calibri"/>
                        </a:rPr>
                        <a:t>1 of 4 had positive and statistically significant effect; 1 had mixed effects; and 2 had no statistically significant effect.</a:t>
                      </a:r>
                      <a:endParaRPr sz="1000">
                        <a:latin typeface="Calibri"/>
                        <a:ea typeface="Calibri"/>
                        <a:cs typeface="Calibri"/>
                        <a:sym typeface="Calibri"/>
                      </a:endParaRPr>
                    </a:p>
                  </a:txBody>
                  <a:tcPr marL="73025" marR="73025" marT="0" marB="0"/>
                </a:tc>
                <a:extLst>
                  <a:ext uri="{0D108BD9-81ED-4DB2-BD59-A6C34878D82A}">
                    <a16:rowId xmlns:a16="http://schemas.microsoft.com/office/drawing/2014/main" val="10012"/>
                  </a:ext>
                </a:extLst>
              </a:tr>
              <a:tr h="318600">
                <a:tc>
                  <a:txBody>
                    <a:bodyPr/>
                    <a:lstStyle/>
                    <a:p>
                      <a:pPr marL="0" lvl="0" indent="0" algn="l" rtl="0">
                        <a:spcBef>
                          <a:spcPts val="0"/>
                        </a:spcBef>
                        <a:spcAft>
                          <a:spcPts val="0"/>
                        </a:spcAft>
                        <a:buNone/>
                      </a:pPr>
                      <a:r>
                        <a:rPr lang="en" sz="1000">
                          <a:latin typeface="Calibri"/>
                          <a:ea typeface="Calibri"/>
                          <a:cs typeface="Calibri"/>
                          <a:sym typeface="Calibri"/>
                        </a:rPr>
                        <a:t>Austrian K, 2018</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1000">
                          <a:latin typeface="Calibri"/>
                          <a:ea typeface="Calibri"/>
                          <a:cs typeface="Calibri"/>
                          <a:sym typeface="Calibri"/>
                        </a:rPr>
                        <a:t>Zambia</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1000">
                          <a:latin typeface="Calibri"/>
                          <a:ea typeface="Calibri"/>
                          <a:cs typeface="Calibri"/>
                          <a:sym typeface="Calibri"/>
                        </a:rPr>
                        <a:t>No statistically significant effect</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1000">
                          <a:latin typeface="Calibri"/>
                          <a:ea typeface="Calibri"/>
                          <a:cs typeface="Calibri"/>
                          <a:sym typeface="Calibri"/>
                        </a:rPr>
                        <a:t>No statistically significant effect</a:t>
                      </a:r>
                      <a:endParaRPr sz="1000">
                        <a:latin typeface="Calibri"/>
                        <a:ea typeface="Calibri"/>
                        <a:cs typeface="Calibri"/>
                        <a:sym typeface="Calibri"/>
                      </a:endParaRPr>
                    </a:p>
                  </a:txBody>
                  <a:tcPr marL="73025" marR="73025" marT="0" marB="0"/>
                </a:tc>
                <a:tc vMerge="1">
                  <a:txBody>
                    <a:bodyPr/>
                    <a:lstStyle/>
                    <a:p>
                      <a:endParaRPr lang="en-US"/>
                    </a:p>
                  </a:txBody>
                  <a:tcPr/>
                </a:tc>
                <a:extLst>
                  <a:ext uri="{0D108BD9-81ED-4DB2-BD59-A6C34878D82A}">
                    <a16:rowId xmlns:a16="http://schemas.microsoft.com/office/drawing/2014/main" val="10013"/>
                  </a:ext>
                </a:extLst>
              </a:tr>
              <a:tr h="318600">
                <a:tc>
                  <a:txBody>
                    <a:bodyPr/>
                    <a:lstStyle/>
                    <a:p>
                      <a:pPr marL="0" lvl="0" indent="0" algn="l" rtl="0">
                        <a:spcBef>
                          <a:spcPts val="0"/>
                        </a:spcBef>
                        <a:spcAft>
                          <a:spcPts val="0"/>
                        </a:spcAft>
                        <a:buNone/>
                      </a:pPr>
                      <a:r>
                        <a:rPr lang="en" sz="1000">
                          <a:latin typeface="Calibri"/>
                          <a:ea typeface="Calibri"/>
                          <a:cs typeface="Calibri"/>
                          <a:sym typeface="Calibri"/>
                        </a:rPr>
                        <a:t>Sivasankaran A, 2014</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1000">
                          <a:latin typeface="Calibri"/>
                          <a:ea typeface="Calibri"/>
                          <a:cs typeface="Calibri"/>
                          <a:sym typeface="Calibri"/>
                        </a:rPr>
                        <a:t>India</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1000">
                          <a:latin typeface="Calibri"/>
                          <a:ea typeface="Calibri"/>
                          <a:cs typeface="Calibri"/>
                          <a:sym typeface="Calibri"/>
                        </a:rPr>
                        <a:t>Positive</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1000">
                          <a:latin typeface="Calibri"/>
                          <a:ea typeface="Calibri"/>
                          <a:cs typeface="Calibri"/>
                          <a:sym typeface="Calibri"/>
                        </a:rPr>
                        <a:t>Mixed</a:t>
                      </a:r>
                      <a:endParaRPr sz="1000">
                        <a:latin typeface="Calibri"/>
                        <a:ea typeface="Calibri"/>
                        <a:cs typeface="Calibri"/>
                        <a:sym typeface="Calibri"/>
                      </a:endParaRPr>
                    </a:p>
                  </a:txBody>
                  <a:tcPr marL="73025" marR="73025" marT="0" marB="0"/>
                </a:tc>
                <a:tc vMerge="1">
                  <a:txBody>
                    <a:bodyPr/>
                    <a:lstStyle/>
                    <a:p>
                      <a:endParaRPr lang="en-US"/>
                    </a:p>
                  </a:txBody>
                  <a:tcPr/>
                </a:tc>
                <a:extLst>
                  <a:ext uri="{0D108BD9-81ED-4DB2-BD59-A6C34878D82A}">
                    <a16:rowId xmlns:a16="http://schemas.microsoft.com/office/drawing/2014/main" val="10014"/>
                  </a:ext>
                </a:extLst>
              </a:tr>
              <a:tr h="435675">
                <a:tc>
                  <a:txBody>
                    <a:bodyPr/>
                    <a:lstStyle/>
                    <a:p>
                      <a:pPr marL="0" lvl="0" indent="0" algn="l" rtl="0">
                        <a:spcBef>
                          <a:spcPts val="0"/>
                        </a:spcBef>
                        <a:spcAft>
                          <a:spcPts val="0"/>
                        </a:spcAft>
                        <a:buNone/>
                      </a:pPr>
                      <a:r>
                        <a:rPr lang="en" sz="1000">
                          <a:latin typeface="Calibri"/>
                          <a:ea typeface="Calibri"/>
                          <a:cs typeface="Calibri"/>
                          <a:sym typeface="Calibri"/>
                        </a:rPr>
                        <a:t>Nanda et al, 2016</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1000">
                          <a:latin typeface="Calibri"/>
                          <a:ea typeface="Calibri"/>
                          <a:cs typeface="Calibri"/>
                          <a:sym typeface="Calibri"/>
                        </a:rPr>
                        <a:t>India</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1000">
                          <a:latin typeface="Calibri"/>
                          <a:ea typeface="Calibri"/>
                          <a:cs typeface="Calibri"/>
                          <a:sym typeface="Calibri"/>
                        </a:rPr>
                        <a:t>No statistically significant effect on outcomes of focus</a:t>
                      </a: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1000">
                          <a:latin typeface="Calibri"/>
                          <a:ea typeface="Calibri"/>
                          <a:cs typeface="Calibri"/>
                          <a:sym typeface="Calibri"/>
                        </a:rPr>
                        <a:t>No statistically significant effects</a:t>
                      </a:r>
                      <a:endParaRPr sz="1000">
                        <a:latin typeface="Calibri"/>
                        <a:ea typeface="Calibri"/>
                        <a:cs typeface="Calibri"/>
                        <a:sym typeface="Calibri"/>
                      </a:endParaRPr>
                    </a:p>
                  </a:txBody>
                  <a:tcPr marL="73025" marR="73025" marT="0" marB="0"/>
                </a:tc>
                <a:tc vMerge="1">
                  <a:txBody>
                    <a:bodyPr/>
                    <a:lstStyle/>
                    <a:p>
                      <a:endParaRPr lang="en-US"/>
                    </a:p>
                  </a:txBody>
                  <a:tcPr/>
                </a:tc>
                <a:extLst>
                  <a:ext uri="{0D108BD9-81ED-4DB2-BD59-A6C34878D82A}">
                    <a16:rowId xmlns:a16="http://schemas.microsoft.com/office/drawing/2014/main" val="1001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p:nvPr/>
        </p:nvSpPr>
        <p:spPr>
          <a:xfrm>
            <a:off x="519163" y="2161950"/>
            <a:ext cx="1633200" cy="1092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900" b="1" dirty="0">
                <a:solidFill>
                  <a:srgbClr val="599341"/>
                </a:solidFill>
                <a:latin typeface="Roboto"/>
                <a:ea typeface="Roboto"/>
                <a:cs typeface="Roboto"/>
                <a:sym typeface="Roboto"/>
              </a:rPr>
              <a:t>19</a:t>
            </a:r>
            <a:r>
              <a:rPr lang="en" sz="2900" dirty="0">
                <a:latin typeface="Roboto"/>
                <a:ea typeface="Roboto"/>
                <a:cs typeface="Roboto"/>
                <a:sym typeface="Roboto"/>
              </a:rPr>
              <a:t> </a:t>
            </a:r>
            <a:endParaRPr sz="2900" dirty="0">
              <a:latin typeface="Roboto"/>
              <a:ea typeface="Roboto"/>
              <a:cs typeface="Roboto"/>
              <a:sym typeface="Roboto"/>
            </a:endParaRPr>
          </a:p>
          <a:p>
            <a:pPr marL="0" lvl="0" indent="0" algn="ctr" rtl="0">
              <a:spcBef>
                <a:spcPts val="0"/>
              </a:spcBef>
              <a:spcAft>
                <a:spcPts val="0"/>
              </a:spcAft>
              <a:buNone/>
            </a:pPr>
            <a:r>
              <a:rPr lang="en" sz="1000" dirty="0">
                <a:latin typeface="Roboto"/>
                <a:ea typeface="Roboto"/>
                <a:cs typeface="Roboto"/>
                <a:sym typeface="Roboto"/>
              </a:rPr>
              <a:t>total studies that intended to address child marriage norms</a:t>
            </a:r>
            <a:endParaRPr sz="1000" dirty="0">
              <a:latin typeface="Roboto"/>
              <a:ea typeface="Roboto"/>
              <a:cs typeface="Roboto"/>
              <a:sym typeface="Roboto"/>
            </a:endParaRPr>
          </a:p>
        </p:txBody>
      </p:sp>
      <p:sp>
        <p:nvSpPr>
          <p:cNvPr id="93" name="Google Shape;93;p18"/>
          <p:cNvSpPr txBox="1"/>
          <p:nvPr/>
        </p:nvSpPr>
        <p:spPr>
          <a:xfrm>
            <a:off x="4903850" y="2179200"/>
            <a:ext cx="1633200" cy="785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900" b="1">
                <a:solidFill>
                  <a:srgbClr val="599341"/>
                </a:solidFill>
                <a:latin typeface="Roboto"/>
                <a:ea typeface="Roboto"/>
                <a:cs typeface="Roboto"/>
                <a:sym typeface="Roboto"/>
              </a:rPr>
              <a:t>7</a:t>
            </a:r>
            <a:endParaRPr sz="2900">
              <a:solidFill>
                <a:srgbClr val="599341"/>
              </a:solidFill>
              <a:latin typeface="Roboto"/>
              <a:ea typeface="Roboto"/>
              <a:cs typeface="Roboto"/>
              <a:sym typeface="Roboto"/>
            </a:endParaRPr>
          </a:p>
          <a:p>
            <a:pPr marL="0" lvl="0" indent="0" algn="ctr" rtl="0">
              <a:spcBef>
                <a:spcPts val="0"/>
              </a:spcBef>
              <a:spcAft>
                <a:spcPts val="0"/>
              </a:spcAft>
              <a:buNone/>
            </a:pPr>
            <a:r>
              <a:rPr lang="en" sz="1000">
                <a:latin typeface="Roboto"/>
                <a:ea typeface="Roboto"/>
                <a:cs typeface="Roboto"/>
                <a:sym typeface="Roboto"/>
              </a:rPr>
              <a:t>high quality studies</a:t>
            </a:r>
            <a:endParaRPr sz="1000">
              <a:latin typeface="Roboto"/>
              <a:ea typeface="Roboto"/>
              <a:cs typeface="Roboto"/>
              <a:sym typeface="Roboto"/>
            </a:endParaRPr>
          </a:p>
        </p:txBody>
      </p:sp>
      <p:sp>
        <p:nvSpPr>
          <p:cNvPr id="94" name="Google Shape;94;p18"/>
          <p:cNvSpPr txBox="1"/>
          <p:nvPr/>
        </p:nvSpPr>
        <p:spPr>
          <a:xfrm>
            <a:off x="6761625" y="2210150"/>
            <a:ext cx="1633200" cy="939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900" b="1">
                <a:solidFill>
                  <a:srgbClr val="599341"/>
                </a:solidFill>
                <a:latin typeface="Roboto"/>
                <a:ea typeface="Roboto"/>
                <a:cs typeface="Roboto"/>
                <a:sym typeface="Roboto"/>
              </a:rPr>
              <a:t>5</a:t>
            </a:r>
            <a:r>
              <a:rPr lang="en" sz="2900">
                <a:solidFill>
                  <a:srgbClr val="599341"/>
                </a:solidFill>
                <a:latin typeface="Roboto"/>
                <a:ea typeface="Roboto"/>
                <a:cs typeface="Roboto"/>
                <a:sym typeface="Roboto"/>
              </a:rPr>
              <a:t> </a:t>
            </a:r>
            <a:endParaRPr sz="2900">
              <a:solidFill>
                <a:srgbClr val="599341"/>
              </a:solidFill>
              <a:latin typeface="Roboto"/>
              <a:ea typeface="Roboto"/>
              <a:cs typeface="Roboto"/>
              <a:sym typeface="Roboto"/>
            </a:endParaRPr>
          </a:p>
          <a:p>
            <a:pPr marL="0" lvl="0" indent="0" algn="ctr" rtl="0">
              <a:spcBef>
                <a:spcPts val="0"/>
              </a:spcBef>
              <a:spcAft>
                <a:spcPts val="0"/>
              </a:spcAft>
              <a:buNone/>
            </a:pPr>
            <a:r>
              <a:rPr lang="en" sz="1000">
                <a:latin typeface="Roboto"/>
                <a:ea typeface="Roboto"/>
                <a:cs typeface="Roboto"/>
                <a:sym typeface="Roboto"/>
              </a:rPr>
              <a:t>low or medium quality</a:t>
            </a:r>
            <a:endParaRPr sz="1000">
              <a:latin typeface="Roboto"/>
              <a:ea typeface="Roboto"/>
              <a:cs typeface="Roboto"/>
              <a:sym typeface="Roboto"/>
            </a:endParaRPr>
          </a:p>
          <a:p>
            <a:pPr marL="0" lvl="0" indent="0" algn="ctr" rtl="0">
              <a:spcBef>
                <a:spcPts val="0"/>
              </a:spcBef>
              <a:spcAft>
                <a:spcPts val="0"/>
              </a:spcAft>
              <a:buNone/>
            </a:pPr>
            <a:r>
              <a:rPr lang="en" sz="1000">
                <a:latin typeface="Roboto"/>
                <a:ea typeface="Roboto"/>
                <a:cs typeface="Roboto"/>
                <a:sym typeface="Roboto"/>
              </a:rPr>
              <a:t>studies</a:t>
            </a:r>
            <a:endParaRPr sz="1000">
              <a:latin typeface="Roboto"/>
              <a:ea typeface="Roboto"/>
              <a:cs typeface="Roboto"/>
              <a:sym typeface="Roboto"/>
            </a:endParaRPr>
          </a:p>
        </p:txBody>
      </p:sp>
      <p:sp>
        <p:nvSpPr>
          <p:cNvPr id="95" name="Google Shape;95;p18"/>
          <p:cNvSpPr txBox="1"/>
          <p:nvPr/>
        </p:nvSpPr>
        <p:spPr>
          <a:xfrm>
            <a:off x="2847300" y="2161938"/>
            <a:ext cx="1633200" cy="1246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900" b="1">
                <a:solidFill>
                  <a:srgbClr val="599341"/>
                </a:solidFill>
                <a:latin typeface="Roboto"/>
                <a:ea typeface="Roboto"/>
                <a:cs typeface="Roboto"/>
                <a:sym typeface="Roboto"/>
              </a:rPr>
              <a:t>12</a:t>
            </a:r>
            <a:endParaRPr sz="2900">
              <a:solidFill>
                <a:srgbClr val="599341"/>
              </a:solidFill>
              <a:latin typeface="Roboto"/>
              <a:ea typeface="Roboto"/>
              <a:cs typeface="Roboto"/>
              <a:sym typeface="Roboto"/>
            </a:endParaRPr>
          </a:p>
          <a:p>
            <a:pPr marL="0" lvl="0" indent="0" algn="ctr" rtl="0">
              <a:spcBef>
                <a:spcPts val="0"/>
              </a:spcBef>
              <a:spcAft>
                <a:spcPts val="0"/>
              </a:spcAft>
              <a:buNone/>
            </a:pPr>
            <a:r>
              <a:rPr lang="en" sz="1000">
                <a:latin typeface="Roboto"/>
                <a:ea typeface="Roboto"/>
                <a:cs typeface="Roboto"/>
                <a:sym typeface="Roboto"/>
              </a:rPr>
              <a:t>total studies that evaluated impact for both child marriage and social norms outcomes</a:t>
            </a:r>
            <a:endParaRPr sz="1000">
              <a:latin typeface="Roboto"/>
              <a:ea typeface="Roboto"/>
              <a:cs typeface="Roboto"/>
              <a:sym typeface="Roboto"/>
            </a:endParaRPr>
          </a:p>
        </p:txBody>
      </p:sp>
      <p:sp>
        <p:nvSpPr>
          <p:cNvPr id="96" name="Google Shape;96;p18"/>
          <p:cNvSpPr txBox="1"/>
          <p:nvPr/>
        </p:nvSpPr>
        <p:spPr>
          <a:xfrm>
            <a:off x="519175" y="477875"/>
            <a:ext cx="7875600" cy="1046700"/>
          </a:xfrm>
          <a:prstGeom prst="rect">
            <a:avLst/>
          </a:prstGeom>
          <a:noFill/>
          <a:ln>
            <a:noFill/>
          </a:ln>
        </p:spPr>
        <p:txBody>
          <a:bodyPr spcFirstLastPara="1" wrap="square" lIns="91425" tIns="91425" rIns="91425" bIns="91425" anchor="t" anchorCtr="0">
            <a:spAutoFit/>
          </a:bodyPr>
          <a:lstStyle/>
          <a:p>
            <a:pPr marL="457200" lvl="0" indent="-406400" algn="l" rtl="0">
              <a:spcBef>
                <a:spcPts val="0"/>
              </a:spcBef>
              <a:spcAft>
                <a:spcPts val="0"/>
              </a:spcAft>
              <a:buSzPts val="2800"/>
              <a:buFont typeface="Roboto"/>
              <a:buAutoNum type="arabicPeriod"/>
            </a:pPr>
            <a:r>
              <a:rPr lang="en" sz="2800" b="1">
                <a:latin typeface="Roboto"/>
                <a:ea typeface="Roboto"/>
                <a:cs typeface="Roboto"/>
                <a:sym typeface="Roboto"/>
              </a:rPr>
              <a:t>A growing number of child marriage programmes </a:t>
            </a:r>
            <a:r>
              <a:rPr lang="en" sz="2800" b="1" i="1">
                <a:latin typeface="Roboto"/>
                <a:ea typeface="Roboto"/>
                <a:cs typeface="Roboto"/>
                <a:sym typeface="Roboto"/>
              </a:rPr>
              <a:t>intend</a:t>
            </a:r>
            <a:r>
              <a:rPr lang="en" sz="2800" b="1">
                <a:latin typeface="Roboto"/>
                <a:ea typeface="Roboto"/>
                <a:cs typeface="Roboto"/>
                <a:sym typeface="Roboto"/>
              </a:rPr>
              <a:t> to address social norms. </a:t>
            </a:r>
            <a:endParaRPr sz="2800" b="1">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p:nvPr/>
        </p:nvSpPr>
        <p:spPr>
          <a:xfrm>
            <a:off x="1178963" y="1819175"/>
            <a:ext cx="1633200" cy="1092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900" b="1">
                <a:solidFill>
                  <a:srgbClr val="599341"/>
                </a:solidFill>
                <a:latin typeface="Roboto"/>
                <a:ea typeface="Roboto"/>
                <a:cs typeface="Roboto"/>
                <a:sym typeface="Roboto"/>
              </a:rPr>
              <a:t>19</a:t>
            </a:r>
            <a:r>
              <a:rPr lang="en" sz="2900">
                <a:latin typeface="Roboto"/>
                <a:ea typeface="Roboto"/>
                <a:cs typeface="Roboto"/>
                <a:sym typeface="Roboto"/>
              </a:rPr>
              <a:t> </a:t>
            </a:r>
            <a:endParaRPr sz="2900">
              <a:latin typeface="Roboto"/>
              <a:ea typeface="Roboto"/>
              <a:cs typeface="Roboto"/>
              <a:sym typeface="Roboto"/>
            </a:endParaRPr>
          </a:p>
          <a:p>
            <a:pPr marL="0" lvl="0" indent="0" algn="ctr" rtl="0">
              <a:spcBef>
                <a:spcPts val="0"/>
              </a:spcBef>
              <a:spcAft>
                <a:spcPts val="0"/>
              </a:spcAft>
              <a:buNone/>
            </a:pPr>
            <a:r>
              <a:rPr lang="en" sz="1000">
                <a:latin typeface="Roboto"/>
                <a:ea typeface="Roboto"/>
                <a:cs typeface="Roboto"/>
                <a:sym typeface="Roboto"/>
              </a:rPr>
              <a:t>total studies that intended to address child marriage norms</a:t>
            </a:r>
            <a:endParaRPr sz="1000">
              <a:latin typeface="Roboto"/>
              <a:ea typeface="Roboto"/>
              <a:cs typeface="Roboto"/>
              <a:sym typeface="Roboto"/>
            </a:endParaRPr>
          </a:p>
        </p:txBody>
      </p:sp>
      <p:sp>
        <p:nvSpPr>
          <p:cNvPr id="102" name="Google Shape;102;p19"/>
          <p:cNvSpPr txBox="1"/>
          <p:nvPr/>
        </p:nvSpPr>
        <p:spPr>
          <a:xfrm>
            <a:off x="519175" y="477875"/>
            <a:ext cx="7875600" cy="1046700"/>
          </a:xfrm>
          <a:prstGeom prst="rect">
            <a:avLst/>
          </a:prstGeom>
          <a:noFill/>
          <a:ln>
            <a:noFill/>
          </a:ln>
        </p:spPr>
        <p:txBody>
          <a:bodyPr spcFirstLastPara="1" wrap="square" lIns="91425" tIns="91425" rIns="91425" bIns="91425" anchor="t" anchorCtr="0">
            <a:spAutoFit/>
          </a:bodyPr>
          <a:lstStyle/>
          <a:p>
            <a:pPr marL="457200" lvl="0" indent="-406400" algn="l" rtl="0">
              <a:spcBef>
                <a:spcPts val="0"/>
              </a:spcBef>
              <a:spcAft>
                <a:spcPts val="0"/>
              </a:spcAft>
              <a:buSzPts val="2800"/>
              <a:buFont typeface="Roboto"/>
              <a:buAutoNum type="arabicPeriod"/>
            </a:pPr>
            <a:r>
              <a:rPr lang="en" sz="2800" b="1" dirty="0">
                <a:latin typeface="Roboto"/>
                <a:ea typeface="Roboto"/>
                <a:cs typeface="Roboto"/>
                <a:sym typeface="Roboto"/>
              </a:rPr>
              <a:t>A number of child marriage </a:t>
            </a:r>
            <a:r>
              <a:rPr lang="en" sz="2800" b="1" dirty="0" err="1">
                <a:latin typeface="Roboto"/>
                <a:ea typeface="Roboto"/>
                <a:cs typeface="Roboto"/>
                <a:sym typeface="Roboto"/>
              </a:rPr>
              <a:t>programmes</a:t>
            </a:r>
            <a:r>
              <a:rPr lang="en" sz="2800" b="1" dirty="0">
                <a:latin typeface="Roboto"/>
                <a:ea typeface="Roboto"/>
                <a:cs typeface="Roboto"/>
                <a:sym typeface="Roboto"/>
              </a:rPr>
              <a:t> </a:t>
            </a:r>
            <a:r>
              <a:rPr lang="en" sz="2800" b="1" i="1" dirty="0">
                <a:latin typeface="Roboto"/>
                <a:ea typeface="Roboto"/>
                <a:cs typeface="Roboto"/>
                <a:sym typeface="Roboto"/>
              </a:rPr>
              <a:t>intend</a:t>
            </a:r>
            <a:r>
              <a:rPr lang="en" sz="2800" b="1" dirty="0">
                <a:latin typeface="Roboto"/>
                <a:ea typeface="Roboto"/>
                <a:cs typeface="Roboto"/>
                <a:sym typeface="Roboto"/>
              </a:rPr>
              <a:t> to address social norms. </a:t>
            </a:r>
            <a:endParaRPr sz="2800" b="1" dirty="0">
              <a:latin typeface="Roboto"/>
              <a:ea typeface="Roboto"/>
              <a:cs typeface="Roboto"/>
              <a:sym typeface="Roboto"/>
            </a:endParaRPr>
          </a:p>
        </p:txBody>
      </p:sp>
      <p:sp>
        <p:nvSpPr>
          <p:cNvPr id="103" name="Google Shape;103;p19"/>
          <p:cNvSpPr txBox="1">
            <a:spLocks noGrp="1"/>
          </p:cNvSpPr>
          <p:nvPr>
            <p:ph type="body" idx="1"/>
          </p:nvPr>
        </p:nvSpPr>
        <p:spPr>
          <a:xfrm>
            <a:off x="3152725" y="1662300"/>
            <a:ext cx="5127600" cy="1818900"/>
          </a:xfrm>
          <a:prstGeom prst="rect">
            <a:avLst/>
          </a:prstGeom>
        </p:spPr>
        <p:txBody>
          <a:bodyPr spcFirstLastPara="1" wrap="square" lIns="91425" tIns="91425" rIns="91425" bIns="91425" anchor="t" anchorCtr="0">
            <a:normAutofit fontScale="85000" lnSpcReduction="20000"/>
          </a:bodyPr>
          <a:lstStyle/>
          <a:p>
            <a:pPr marL="457200" lvl="0" indent="-325755" algn="l" rtl="0">
              <a:spcBef>
                <a:spcPts val="0"/>
              </a:spcBef>
              <a:spcAft>
                <a:spcPts val="0"/>
              </a:spcAft>
              <a:buSzPct val="100000"/>
              <a:buFont typeface="Roboto"/>
              <a:buChar char="●"/>
            </a:pPr>
            <a:r>
              <a:rPr lang="en">
                <a:latin typeface="Roboto"/>
                <a:ea typeface="Roboto"/>
                <a:cs typeface="Roboto"/>
                <a:sym typeface="Roboto"/>
              </a:rPr>
              <a:t>All of the included interventions indicated their intention to address norms in their programmatic activities, </a:t>
            </a:r>
            <a:endParaRPr>
              <a:latin typeface="Roboto"/>
              <a:ea typeface="Roboto"/>
              <a:cs typeface="Roboto"/>
              <a:sym typeface="Roboto"/>
            </a:endParaRPr>
          </a:p>
          <a:p>
            <a:pPr marL="457200" lvl="0" indent="-325755" algn="l" rtl="0">
              <a:spcBef>
                <a:spcPts val="0"/>
              </a:spcBef>
              <a:spcAft>
                <a:spcPts val="0"/>
              </a:spcAft>
              <a:buSzPct val="100000"/>
              <a:buFont typeface="Roboto"/>
              <a:buChar char="●"/>
            </a:pPr>
            <a:r>
              <a:rPr lang="en">
                <a:latin typeface="Roboto"/>
                <a:ea typeface="Roboto"/>
                <a:cs typeface="Roboto"/>
                <a:sym typeface="Roboto"/>
              </a:rPr>
              <a:t>The 19 studies were concentrated in 4 countries, with 4 studies in Bangladesh, 4 in India, 2 in Ethiopia, 2 in Malawi, and the remaining 7 distributed across other settings.</a:t>
            </a:r>
            <a:endParaRPr>
              <a:latin typeface="Roboto"/>
              <a:ea typeface="Roboto"/>
              <a:cs typeface="Roboto"/>
              <a:sym typeface="Roboto"/>
            </a:endParaRPr>
          </a:p>
        </p:txBody>
      </p:sp>
      <p:sp>
        <p:nvSpPr>
          <p:cNvPr id="104" name="Google Shape;104;p19"/>
          <p:cNvSpPr txBox="1"/>
          <p:nvPr/>
        </p:nvSpPr>
        <p:spPr>
          <a:xfrm>
            <a:off x="1132425" y="3654963"/>
            <a:ext cx="1633200" cy="1246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900" b="1">
                <a:solidFill>
                  <a:srgbClr val="599341"/>
                </a:solidFill>
                <a:latin typeface="Roboto"/>
                <a:ea typeface="Roboto"/>
                <a:cs typeface="Roboto"/>
                <a:sym typeface="Roboto"/>
              </a:rPr>
              <a:t>12</a:t>
            </a:r>
            <a:endParaRPr sz="2900">
              <a:solidFill>
                <a:srgbClr val="599341"/>
              </a:solidFill>
              <a:latin typeface="Roboto"/>
              <a:ea typeface="Roboto"/>
              <a:cs typeface="Roboto"/>
              <a:sym typeface="Roboto"/>
            </a:endParaRPr>
          </a:p>
          <a:p>
            <a:pPr marL="0" lvl="0" indent="0" algn="ctr" rtl="0">
              <a:spcBef>
                <a:spcPts val="0"/>
              </a:spcBef>
              <a:spcAft>
                <a:spcPts val="0"/>
              </a:spcAft>
              <a:buNone/>
            </a:pPr>
            <a:r>
              <a:rPr lang="en" sz="1000">
                <a:latin typeface="Roboto"/>
                <a:ea typeface="Roboto"/>
                <a:cs typeface="Roboto"/>
                <a:sym typeface="Roboto"/>
              </a:rPr>
              <a:t>total studies that evaluated impact for BOTH child marriage and social norms outcomes</a:t>
            </a:r>
            <a:endParaRPr sz="1000">
              <a:latin typeface="Roboto"/>
              <a:ea typeface="Roboto"/>
              <a:cs typeface="Roboto"/>
              <a:sym typeface="Roboto"/>
            </a:endParaRPr>
          </a:p>
        </p:txBody>
      </p:sp>
      <p:sp>
        <p:nvSpPr>
          <p:cNvPr id="105" name="Google Shape;105;p19"/>
          <p:cNvSpPr txBox="1">
            <a:spLocks noGrp="1"/>
          </p:cNvSpPr>
          <p:nvPr>
            <p:ph type="body" idx="1"/>
          </p:nvPr>
        </p:nvSpPr>
        <p:spPr>
          <a:xfrm>
            <a:off x="3267175" y="3618925"/>
            <a:ext cx="5127600" cy="9894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SzPts val="1500"/>
              <a:buFont typeface="Roboto"/>
              <a:buChar char="●"/>
            </a:pPr>
            <a:r>
              <a:rPr lang="en" sz="1500">
                <a:latin typeface="Roboto"/>
                <a:ea typeface="Roboto"/>
                <a:cs typeface="Roboto"/>
                <a:sym typeface="Roboto"/>
              </a:rPr>
              <a:t>Of the 19, 7 programmes failed to measure child marriage AND norms-related outcomes leaving us with just 12 programmes. </a:t>
            </a:r>
            <a:endParaRPr sz="170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body" idx="1"/>
          </p:nvPr>
        </p:nvSpPr>
        <p:spPr>
          <a:xfrm>
            <a:off x="298875" y="1334989"/>
            <a:ext cx="2972100" cy="965486"/>
          </a:xfrm>
          <a:prstGeom prst="rect">
            <a:avLst/>
          </a:prstGeom>
        </p:spPr>
        <p:txBody>
          <a:bodyPr spcFirstLastPara="1" wrap="square" lIns="91425" tIns="91425" rIns="91425" bIns="91425" anchor="t" anchorCtr="0">
            <a:normAutofit fontScale="70000" lnSpcReduction="20000"/>
          </a:bodyPr>
          <a:lstStyle/>
          <a:p>
            <a:pPr marL="0" lvl="0" indent="0" algn="ctr">
              <a:lnSpc>
                <a:spcPct val="150000"/>
              </a:lnSpc>
              <a:buNone/>
            </a:pPr>
            <a:r>
              <a:rPr lang="en" sz="3400" b="1" dirty="0">
                <a:solidFill>
                  <a:srgbClr val="599341"/>
                </a:solidFill>
                <a:latin typeface="Roboto"/>
                <a:ea typeface="Roboto"/>
                <a:cs typeface="Roboto"/>
                <a:sym typeface="Roboto"/>
              </a:rPr>
              <a:t>3</a:t>
            </a:r>
            <a:r>
              <a:rPr lang="en" sz="3400" b="1" dirty="0">
                <a:solidFill>
                  <a:srgbClr val="92D050"/>
                </a:solidFill>
                <a:latin typeface="Roboto"/>
                <a:ea typeface="Roboto"/>
                <a:cs typeface="Roboto"/>
                <a:sym typeface="Roboto"/>
              </a:rPr>
              <a:t> </a:t>
            </a:r>
            <a:br>
              <a:rPr lang="en" sz="2000" b="1" dirty="0">
                <a:solidFill>
                  <a:srgbClr val="92D050"/>
                </a:solidFill>
                <a:latin typeface="Roboto"/>
                <a:ea typeface="Roboto"/>
                <a:cs typeface="Roboto"/>
                <a:sym typeface="Roboto"/>
              </a:rPr>
            </a:br>
            <a:r>
              <a:rPr lang="en" sz="2000" b="1" dirty="0">
                <a:solidFill>
                  <a:schemeClr val="tx1">
                    <a:lumMod val="65000"/>
                    <a:lumOff val="35000"/>
                  </a:schemeClr>
                </a:solidFill>
                <a:latin typeface="Roboto"/>
                <a:ea typeface="Roboto"/>
                <a:cs typeface="Roboto"/>
                <a:sym typeface="Roboto"/>
              </a:rPr>
              <a:t>comprehensive</a:t>
            </a:r>
            <a:endParaRPr sz="2000" dirty="0">
              <a:latin typeface="Roboto"/>
              <a:ea typeface="Roboto"/>
              <a:cs typeface="Roboto"/>
              <a:sym typeface="Roboto"/>
            </a:endParaRPr>
          </a:p>
        </p:txBody>
      </p:sp>
      <p:sp>
        <p:nvSpPr>
          <p:cNvPr id="111" name="Google Shape;111;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
        <p:nvSpPr>
          <p:cNvPr id="112" name="Google Shape;112;p20"/>
          <p:cNvSpPr txBox="1"/>
          <p:nvPr/>
        </p:nvSpPr>
        <p:spPr>
          <a:xfrm>
            <a:off x="3156625" y="1334988"/>
            <a:ext cx="3000000" cy="1354187"/>
          </a:xfrm>
          <a:prstGeom prst="rect">
            <a:avLst/>
          </a:prstGeom>
          <a:noFill/>
          <a:ln>
            <a:noFill/>
          </a:ln>
        </p:spPr>
        <p:txBody>
          <a:bodyPr spcFirstLastPara="1" wrap="square" lIns="91425" tIns="91425" rIns="91425" bIns="91425" anchor="t" anchorCtr="0">
            <a:spAutoFit/>
          </a:bodyPr>
          <a:lstStyle/>
          <a:p>
            <a:pPr lvl="0" algn="ctr">
              <a:lnSpc>
                <a:spcPct val="150000"/>
              </a:lnSpc>
              <a:spcAft>
                <a:spcPts val="1200"/>
              </a:spcAft>
            </a:pPr>
            <a:r>
              <a:rPr lang="en" sz="2400" b="1" dirty="0">
                <a:solidFill>
                  <a:srgbClr val="599341"/>
                </a:solidFill>
                <a:latin typeface="Roboto"/>
                <a:ea typeface="Roboto"/>
                <a:cs typeface="Roboto"/>
                <a:sym typeface="Roboto"/>
              </a:rPr>
              <a:t>5</a:t>
            </a:r>
            <a:r>
              <a:rPr lang="en" sz="2400" b="1" dirty="0">
                <a:solidFill>
                  <a:schemeClr val="dk2"/>
                </a:solidFill>
                <a:latin typeface="Roboto"/>
                <a:ea typeface="Roboto"/>
                <a:cs typeface="Roboto"/>
                <a:sym typeface="Roboto"/>
              </a:rPr>
              <a:t> </a:t>
            </a:r>
            <a:br>
              <a:rPr lang="en" sz="2000" b="1" dirty="0">
                <a:solidFill>
                  <a:schemeClr val="dk2"/>
                </a:solidFill>
                <a:latin typeface="Roboto"/>
                <a:ea typeface="Roboto"/>
                <a:cs typeface="Roboto"/>
                <a:sym typeface="Roboto"/>
              </a:rPr>
            </a:br>
            <a:r>
              <a:rPr lang="en" sz="2000" b="1" dirty="0">
                <a:solidFill>
                  <a:schemeClr val="dk2"/>
                </a:solidFill>
                <a:latin typeface="Roboto"/>
                <a:ea typeface="Roboto"/>
                <a:cs typeface="Roboto"/>
                <a:sym typeface="Roboto"/>
              </a:rPr>
              <a:t>limited</a:t>
            </a:r>
            <a:endParaRPr sz="2000" b="1" dirty="0">
              <a:latin typeface="Roboto"/>
              <a:ea typeface="Roboto"/>
              <a:cs typeface="Roboto"/>
              <a:sym typeface="Roboto"/>
            </a:endParaRPr>
          </a:p>
        </p:txBody>
      </p:sp>
      <p:sp>
        <p:nvSpPr>
          <p:cNvPr id="113" name="Google Shape;113;p20"/>
          <p:cNvSpPr txBox="1"/>
          <p:nvPr/>
        </p:nvSpPr>
        <p:spPr>
          <a:xfrm>
            <a:off x="6128725" y="1339939"/>
            <a:ext cx="3000000" cy="1354187"/>
          </a:xfrm>
          <a:prstGeom prst="rect">
            <a:avLst/>
          </a:prstGeom>
          <a:noFill/>
          <a:ln>
            <a:noFill/>
          </a:ln>
        </p:spPr>
        <p:txBody>
          <a:bodyPr spcFirstLastPara="1" wrap="square" lIns="91425" tIns="91425" rIns="91425" bIns="91425" anchor="t" anchorCtr="0">
            <a:spAutoFit/>
          </a:bodyPr>
          <a:lstStyle/>
          <a:p>
            <a:pPr lvl="0" algn="ctr">
              <a:lnSpc>
                <a:spcPct val="150000"/>
              </a:lnSpc>
              <a:spcAft>
                <a:spcPts val="1200"/>
              </a:spcAft>
            </a:pPr>
            <a:r>
              <a:rPr lang="en" sz="2400" b="1" dirty="0">
                <a:solidFill>
                  <a:srgbClr val="599341"/>
                </a:solidFill>
                <a:latin typeface="Roboto"/>
                <a:ea typeface="Roboto"/>
                <a:cs typeface="Roboto"/>
                <a:sym typeface="Roboto"/>
              </a:rPr>
              <a:t>4</a:t>
            </a:r>
            <a:r>
              <a:rPr lang="en" sz="2400" b="1" dirty="0">
                <a:solidFill>
                  <a:schemeClr val="dk2"/>
                </a:solidFill>
                <a:latin typeface="Roboto"/>
                <a:ea typeface="Roboto"/>
                <a:cs typeface="Roboto"/>
                <a:sym typeface="Roboto"/>
              </a:rPr>
              <a:t> </a:t>
            </a:r>
            <a:br>
              <a:rPr lang="en" sz="2000" b="1" dirty="0">
                <a:solidFill>
                  <a:schemeClr val="dk2"/>
                </a:solidFill>
                <a:latin typeface="Roboto"/>
                <a:ea typeface="Roboto"/>
                <a:cs typeface="Roboto"/>
                <a:sym typeface="Roboto"/>
              </a:rPr>
            </a:br>
            <a:r>
              <a:rPr lang="en" sz="2000" b="1" dirty="0">
                <a:solidFill>
                  <a:schemeClr val="dk2"/>
                </a:solidFill>
                <a:latin typeface="Roboto"/>
                <a:ea typeface="Roboto"/>
                <a:cs typeface="Roboto"/>
                <a:sym typeface="Roboto"/>
              </a:rPr>
              <a:t>little to none</a:t>
            </a:r>
            <a:endParaRPr sz="2000" b="1" dirty="0">
              <a:latin typeface="Roboto"/>
              <a:ea typeface="Roboto"/>
              <a:cs typeface="Roboto"/>
              <a:sym typeface="Roboto"/>
            </a:endParaRPr>
          </a:p>
        </p:txBody>
      </p:sp>
      <p:sp>
        <p:nvSpPr>
          <p:cNvPr id="114" name="Google Shape;114;p20"/>
          <p:cNvSpPr txBox="1"/>
          <p:nvPr/>
        </p:nvSpPr>
        <p:spPr>
          <a:xfrm>
            <a:off x="466075" y="2300475"/>
            <a:ext cx="8381100" cy="2277516"/>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n" sz="1700" b="1" dirty="0">
                <a:solidFill>
                  <a:schemeClr val="dk1"/>
                </a:solidFill>
                <a:latin typeface="Roboto"/>
                <a:ea typeface="Roboto"/>
                <a:cs typeface="Roboto"/>
                <a:sym typeface="Roboto"/>
              </a:rPr>
              <a:t>Male engagement:</a:t>
            </a:r>
            <a:r>
              <a:rPr lang="en" sz="1700" dirty="0">
                <a:solidFill>
                  <a:schemeClr val="dk1"/>
                </a:solidFill>
                <a:latin typeface="Roboto"/>
                <a:ea typeface="Roboto"/>
                <a:cs typeface="Roboto"/>
                <a:sym typeface="Roboto"/>
              </a:rPr>
              <a:t> Only 5 included activities that worked directly with boys</a:t>
            </a:r>
            <a:endParaRPr sz="1700" dirty="0">
              <a:solidFill>
                <a:schemeClr val="dk1"/>
              </a:solidFill>
              <a:latin typeface="Roboto"/>
              <a:ea typeface="Roboto"/>
              <a:cs typeface="Roboto"/>
              <a:sym typeface="Roboto"/>
            </a:endParaRPr>
          </a:p>
          <a:p>
            <a:pPr marL="0" lvl="0" indent="0" algn="l" rtl="0">
              <a:lnSpc>
                <a:spcPct val="200000"/>
              </a:lnSpc>
              <a:spcBef>
                <a:spcPts val="0"/>
              </a:spcBef>
              <a:spcAft>
                <a:spcPts val="0"/>
              </a:spcAft>
              <a:buNone/>
            </a:pPr>
            <a:r>
              <a:rPr lang="en" sz="1700" b="1" dirty="0">
                <a:solidFill>
                  <a:schemeClr val="dk1"/>
                </a:solidFill>
                <a:latin typeface="Roboto"/>
                <a:ea typeface="Roboto"/>
                <a:cs typeface="Roboto"/>
                <a:sym typeface="Roboto"/>
              </a:rPr>
              <a:t>Reference groups: </a:t>
            </a:r>
            <a:r>
              <a:rPr lang="en" sz="1700" dirty="0">
                <a:solidFill>
                  <a:schemeClr val="dk1"/>
                </a:solidFill>
                <a:latin typeface="Roboto"/>
                <a:ea typeface="Roboto"/>
                <a:cs typeface="Roboto"/>
                <a:sym typeface="Roboto"/>
              </a:rPr>
              <a:t>Only 4 worked directly with family members. 11 worked with community - 1 with teachers, one on broader social influence, one  on legal reform and public </a:t>
            </a:r>
            <a:r>
              <a:rPr lang="en" sz="1700">
                <a:solidFill>
                  <a:schemeClr val="dk1"/>
                </a:solidFill>
                <a:latin typeface="Roboto"/>
                <a:ea typeface="Roboto"/>
                <a:cs typeface="Roboto"/>
                <a:sym typeface="Roboto"/>
              </a:rPr>
              <a:t>advocacy.</a:t>
            </a:r>
            <a:endParaRPr sz="1700" dirty="0">
              <a:solidFill>
                <a:schemeClr val="dk1"/>
              </a:solidFill>
              <a:latin typeface="Roboto"/>
              <a:ea typeface="Roboto"/>
              <a:cs typeface="Roboto"/>
              <a:sym typeface="Roboto"/>
            </a:endParaRPr>
          </a:p>
        </p:txBody>
      </p:sp>
      <p:sp>
        <p:nvSpPr>
          <p:cNvPr id="115" name="Google Shape;115;p20"/>
          <p:cNvSpPr txBox="1"/>
          <p:nvPr/>
        </p:nvSpPr>
        <p:spPr>
          <a:xfrm>
            <a:off x="298875" y="183925"/>
            <a:ext cx="8548200" cy="1152593"/>
          </a:xfrm>
          <a:prstGeom prst="rect">
            <a:avLst/>
          </a:prstGeom>
          <a:noFill/>
          <a:ln>
            <a:noFill/>
          </a:ln>
        </p:spPr>
        <p:txBody>
          <a:bodyPr spcFirstLastPara="1" wrap="square" lIns="91425" tIns="91425" rIns="91425" bIns="91425" anchor="t" anchorCtr="0">
            <a:spAutoFit/>
          </a:bodyPr>
          <a:lstStyle/>
          <a:p>
            <a:pPr marL="457200" lvl="0" indent="-457200" algn="l" rtl="0">
              <a:lnSpc>
                <a:spcPct val="115000"/>
              </a:lnSpc>
              <a:spcBef>
                <a:spcPts val="0"/>
              </a:spcBef>
              <a:spcAft>
                <a:spcPts val="1200"/>
              </a:spcAft>
              <a:buFont typeface="+mj-lt"/>
              <a:buAutoNum type="arabicPeriod" startAt="2"/>
            </a:pPr>
            <a:r>
              <a:rPr lang="en" sz="2300" b="1" dirty="0">
                <a:solidFill>
                  <a:schemeClr val="dk1"/>
                </a:solidFill>
                <a:latin typeface="Roboto"/>
                <a:ea typeface="Roboto"/>
                <a:cs typeface="Roboto"/>
                <a:sym typeface="Roboto"/>
              </a:rPr>
              <a:t>A focus on norm change does not always translate into comprehensive norms-related </a:t>
            </a:r>
            <a:r>
              <a:rPr lang="en" sz="2300" b="1" i="1" dirty="0">
                <a:solidFill>
                  <a:schemeClr val="dk1"/>
                </a:solidFill>
                <a:latin typeface="Roboto"/>
                <a:ea typeface="Roboto"/>
                <a:cs typeface="Roboto"/>
                <a:sym typeface="Roboto"/>
              </a:rPr>
              <a:t>activities</a:t>
            </a:r>
            <a:r>
              <a:rPr lang="en" sz="2300" b="1" dirty="0">
                <a:solidFill>
                  <a:schemeClr val="dk1"/>
                </a:solidFill>
                <a:latin typeface="Roboto"/>
                <a:ea typeface="Roboto"/>
                <a:cs typeface="Roboto"/>
                <a:sym typeface="Roboto"/>
              </a:rPr>
              <a:t>.</a:t>
            </a:r>
            <a:endParaRPr sz="2300" b="1" dirty="0">
              <a:solidFill>
                <a:schemeClr val="dk1"/>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dirty="0">
                <a:latin typeface="Roboto"/>
                <a:ea typeface="Roboto"/>
                <a:cs typeface="Roboto"/>
                <a:sym typeface="Roboto"/>
              </a:rPr>
              <a:t>Only 5 studies measured attitudes or norms held by individuals other than participant girls themselves</a:t>
            </a:r>
            <a:endParaRPr dirty="0">
              <a:latin typeface="Roboto"/>
              <a:ea typeface="Roboto"/>
              <a:cs typeface="Roboto"/>
              <a:sym typeface="Roboto"/>
            </a:endParaRPr>
          </a:p>
          <a:p>
            <a:pPr marL="0" lvl="0" indent="0" algn="l" rtl="0">
              <a:spcBef>
                <a:spcPts val="1200"/>
              </a:spcBef>
              <a:spcAft>
                <a:spcPts val="0"/>
              </a:spcAft>
              <a:buNone/>
            </a:pPr>
            <a:r>
              <a:rPr lang="en" dirty="0">
                <a:latin typeface="Roboto"/>
                <a:ea typeface="Roboto"/>
                <a:cs typeface="Roboto"/>
                <a:sym typeface="Roboto"/>
              </a:rPr>
              <a:t>Two of the studies did not report any quantitative normative outcomes related to child marriage, although the program descriptions emphasized norm change to a significant extent.</a:t>
            </a:r>
            <a:endParaRPr dirty="0">
              <a:latin typeface="Roboto"/>
              <a:ea typeface="Roboto"/>
              <a:cs typeface="Roboto"/>
              <a:sym typeface="Roboto"/>
            </a:endParaRPr>
          </a:p>
          <a:p>
            <a:pPr marL="0" lvl="0" indent="0" algn="l" rtl="0">
              <a:spcBef>
                <a:spcPts val="1200"/>
              </a:spcBef>
              <a:spcAft>
                <a:spcPts val="0"/>
              </a:spcAft>
              <a:buNone/>
            </a:pPr>
            <a:r>
              <a:rPr lang="en" dirty="0">
                <a:latin typeface="Roboto"/>
                <a:ea typeface="Roboto"/>
                <a:cs typeface="Roboto"/>
                <a:sym typeface="Roboto"/>
              </a:rPr>
              <a:t>Despite strong interest in social norms as drivers of CEFMU, these studies provide only weak evidence of programmatic impact on norms, and the links with marriage. In particular, several studies found significant shifts in marriage-related </a:t>
            </a:r>
            <a:r>
              <a:rPr lang="en" dirty="0" err="1">
                <a:latin typeface="Roboto"/>
                <a:ea typeface="Roboto"/>
                <a:cs typeface="Roboto"/>
                <a:sym typeface="Roboto"/>
              </a:rPr>
              <a:t>behaviours</a:t>
            </a:r>
            <a:r>
              <a:rPr lang="en" dirty="0">
                <a:latin typeface="Roboto"/>
                <a:ea typeface="Roboto"/>
                <a:cs typeface="Roboto"/>
                <a:sym typeface="Roboto"/>
              </a:rPr>
              <a:t> with none of the appreciable changes in norms that would be consistent with the broader argument that these norms drive marriage </a:t>
            </a:r>
            <a:r>
              <a:rPr lang="en" dirty="0" err="1">
                <a:latin typeface="Roboto"/>
                <a:ea typeface="Roboto"/>
                <a:cs typeface="Roboto"/>
                <a:sym typeface="Roboto"/>
              </a:rPr>
              <a:t>behaviour</a:t>
            </a:r>
            <a:r>
              <a:rPr lang="en" dirty="0">
                <a:latin typeface="Roboto"/>
                <a:ea typeface="Roboto"/>
                <a:cs typeface="Roboto"/>
                <a:sym typeface="Roboto"/>
              </a:rPr>
              <a:t>.</a:t>
            </a:r>
            <a:endParaRPr dirty="0">
              <a:latin typeface="Roboto"/>
              <a:ea typeface="Roboto"/>
              <a:cs typeface="Roboto"/>
              <a:sym typeface="Roboto"/>
            </a:endParaRPr>
          </a:p>
          <a:p>
            <a:pPr marL="0" lvl="0" indent="0" algn="l" rtl="0">
              <a:spcBef>
                <a:spcPts val="1200"/>
              </a:spcBef>
              <a:spcAft>
                <a:spcPts val="1200"/>
              </a:spcAft>
              <a:buNone/>
            </a:pPr>
            <a:endParaRPr dirty="0"/>
          </a:p>
        </p:txBody>
      </p:sp>
      <p:sp>
        <p:nvSpPr>
          <p:cNvPr id="121" name="Google Shape;121;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
        <p:nvSpPr>
          <p:cNvPr id="122" name="Google Shape;122;p21"/>
          <p:cNvSpPr txBox="1"/>
          <p:nvPr/>
        </p:nvSpPr>
        <p:spPr>
          <a:xfrm>
            <a:off x="298875" y="183925"/>
            <a:ext cx="8548200" cy="1152593"/>
          </a:xfrm>
          <a:prstGeom prst="rect">
            <a:avLst/>
          </a:prstGeom>
          <a:noFill/>
          <a:ln>
            <a:noFill/>
          </a:ln>
        </p:spPr>
        <p:txBody>
          <a:bodyPr spcFirstLastPara="1" wrap="square" lIns="91425" tIns="91425" rIns="91425" bIns="91425" anchor="t" anchorCtr="0">
            <a:spAutoFit/>
          </a:bodyPr>
          <a:lstStyle/>
          <a:p>
            <a:pPr marL="457200" lvl="0" indent="-457200" algn="l" rtl="0">
              <a:lnSpc>
                <a:spcPct val="115000"/>
              </a:lnSpc>
              <a:spcBef>
                <a:spcPts val="0"/>
              </a:spcBef>
              <a:spcAft>
                <a:spcPts val="1200"/>
              </a:spcAft>
              <a:buFont typeface="+mj-lt"/>
              <a:buAutoNum type="arabicPeriod" startAt="3"/>
            </a:pPr>
            <a:r>
              <a:rPr lang="en" sz="2300" b="1" dirty="0">
                <a:solidFill>
                  <a:schemeClr val="dk1"/>
                </a:solidFill>
                <a:latin typeface="Roboto"/>
                <a:ea typeface="Roboto"/>
                <a:cs typeface="Roboto"/>
                <a:sym typeface="Roboto"/>
              </a:rPr>
              <a:t>Many </a:t>
            </a:r>
            <a:r>
              <a:rPr lang="en" sz="2300" b="1" dirty="0" err="1">
                <a:solidFill>
                  <a:schemeClr val="dk1"/>
                </a:solidFill>
                <a:latin typeface="Roboto"/>
                <a:ea typeface="Roboto"/>
                <a:cs typeface="Roboto"/>
                <a:sym typeface="Roboto"/>
              </a:rPr>
              <a:t>programmes</a:t>
            </a:r>
            <a:r>
              <a:rPr lang="en" sz="2300" b="1" dirty="0">
                <a:solidFill>
                  <a:schemeClr val="dk1"/>
                </a:solidFill>
                <a:latin typeface="Roboto"/>
                <a:ea typeface="Roboto"/>
                <a:cs typeface="Roboto"/>
                <a:sym typeface="Roboto"/>
              </a:rPr>
              <a:t> are not even </a:t>
            </a:r>
            <a:r>
              <a:rPr lang="en" sz="2300" b="1" i="1" dirty="0">
                <a:solidFill>
                  <a:schemeClr val="dk1"/>
                </a:solidFill>
                <a:latin typeface="Roboto"/>
                <a:ea typeface="Roboto"/>
                <a:cs typeface="Roboto"/>
                <a:sym typeface="Roboto"/>
              </a:rPr>
              <a:t>measuring </a:t>
            </a:r>
            <a:r>
              <a:rPr lang="en" sz="2300" b="1" dirty="0">
                <a:solidFill>
                  <a:schemeClr val="dk1"/>
                </a:solidFill>
                <a:latin typeface="Roboto"/>
                <a:ea typeface="Roboto"/>
                <a:cs typeface="Roboto"/>
                <a:sym typeface="Roboto"/>
              </a:rPr>
              <a:t>social norms change in their focus on child marriage impact.</a:t>
            </a:r>
            <a:endParaRPr sz="2300" b="1" dirty="0">
              <a:solidFill>
                <a:schemeClr val="dk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C617633D9DA1429FD18118B9918E27" ma:contentTypeVersion="17" ma:contentTypeDescription="Create a new document." ma:contentTypeScope="" ma:versionID="8385da5c039aa5cb581c6b48a956774e">
  <xsd:schema xmlns:xsd="http://www.w3.org/2001/XMLSchema" xmlns:xs="http://www.w3.org/2001/XMLSchema" xmlns:p="http://schemas.microsoft.com/office/2006/metadata/properties" xmlns:ns2="deb8fe03-0a70-457d-be20-bb98c727e22e" xmlns:ns3="375af5b2-8cea-45d5-b184-d6c522a311ad" targetNamespace="http://schemas.microsoft.com/office/2006/metadata/properties" ma:root="true" ma:fieldsID="e0f0042c10f867d66c9765bd21bf56ea" ns2:_="" ns3:_="">
    <xsd:import namespace="deb8fe03-0a70-457d-be20-bb98c727e22e"/>
    <xsd:import namespace="375af5b2-8cea-45d5-b184-d6c522a311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b8fe03-0a70-457d-be20-bb98c727e2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ae0f924-55cd-4741-8fd0-29141ff024c8"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5af5b2-8cea-45d5-b184-d6c522a311a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ce5c2b9-6574-42c6-8602-888743f17b97}" ma:internalName="TaxCatchAll" ma:showField="CatchAllData" ma:web="375af5b2-8cea-45d5-b184-d6c522a311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11A264-F6B3-4C2D-9DF5-925FA574AA88}"/>
</file>

<file path=customXml/itemProps2.xml><?xml version="1.0" encoding="utf-8"?>
<ds:datastoreItem xmlns:ds="http://schemas.openxmlformats.org/officeDocument/2006/customXml" ds:itemID="{2B04AAD3-1CA3-4986-9791-6FC0E6E4192F}"/>
</file>

<file path=docProps/app.xml><?xml version="1.0" encoding="utf-8"?>
<Properties xmlns="http://schemas.openxmlformats.org/officeDocument/2006/extended-properties" xmlns:vt="http://schemas.openxmlformats.org/officeDocument/2006/docPropsVTypes">
  <TotalTime>0</TotalTime>
  <Words>1640</Words>
  <Application>Microsoft Macintosh PowerPoint</Application>
  <PresentationFormat>On-screen Show (16:9)</PresentationFormat>
  <Paragraphs>160</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Times New Roman</vt:lpstr>
      <vt:lpstr>Calibri</vt:lpstr>
      <vt:lpstr>Arial</vt:lpstr>
      <vt:lpstr>Roboto</vt:lpstr>
      <vt:lpstr>Simple Light</vt:lpstr>
      <vt:lpstr>Addressing social norms to prevent child marriage and empower adolescent girls:  A systematic review </vt:lpstr>
      <vt:lpstr>PowerPoint Presentation</vt:lpstr>
      <vt:lpstr>PowerPoint Presentation</vt:lpstr>
      <vt:lpstr>PowerPoint Presentation</vt:lpstr>
      <vt:lpstr>Table 2: Results from evaluated interventions shifting norms to prevent/delay child marriage (N=12) </vt:lpstr>
      <vt:lpstr>PowerPoint Presentation</vt:lpstr>
      <vt:lpstr>PowerPoint Presentation</vt:lpstr>
      <vt:lpstr>PowerPoint Presentation</vt:lpstr>
      <vt:lpstr>PowerPoint Presentation</vt:lpstr>
      <vt:lpstr>PowerPoint Presentation</vt:lpstr>
      <vt:lpstr>Call to Action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social norms to prevent child marriage and empower adolescent girls:  A systematic review </dc:title>
  <cp:lastModifiedBy>Margaret Greene</cp:lastModifiedBy>
  <cp:revision>1</cp:revision>
  <dcterms:modified xsi:type="dcterms:W3CDTF">2023-03-22T18:21:24Z</dcterms:modified>
</cp:coreProperties>
</file>