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  <p:sldMasterId id="2147483660" r:id="rId4"/>
  </p:sldMasterIdLst>
  <p:notesMasterIdLst>
    <p:notesMasterId r:id="rId15"/>
  </p:notesMasterIdLst>
  <p:sldIdLst>
    <p:sldId id="260" r:id="rId5"/>
    <p:sldId id="262" r:id="rId6"/>
    <p:sldId id="265" r:id="rId7"/>
    <p:sldId id="267" r:id="rId8"/>
    <p:sldId id="257" r:id="rId9"/>
    <p:sldId id="278" r:id="rId10"/>
    <p:sldId id="276" r:id="rId11"/>
    <p:sldId id="273" r:id="rId12"/>
    <p:sldId id="275" r:id="rId13"/>
    <p:sldId id="277" r:id="rId14"/>
  </p:sldIdLst>
  <p:sldSz cx="9144000" cy="5143500" type="screen16x9"/>
  <p:notesSz cx="6858000" cy="9144000"/>
  <p:embeddedFontLst>
    <p:embeddedFont>
      <p:font typeface="Archivo" panose="020B0604020202020204" charset="0"/>
      <p:regular r:id="rId16"/>
      <p:bold r:id="rId17"/>
      <p:italic r:id="rId18"/>
      <p:boldItalic r:id="rId19"/>
    </p:embeddedFont>
    <p:embeddedFont>
      <p:font typeface="Archivo Medium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600DD1-22D7-4352-B0A7-9C86D1A08688}">
  <a:tblStyle styleId="{C0600DD1-22D7-4352-B0A7-9C86D1A086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6744e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e6744e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6744e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e6744e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GB"/>
              <a:t>Illustration of what can be found in the report for more details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555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chivo"/>
              <a:buChar char="●"/>
            </a:pPr>
            <a:r>
              <a:rPr lang="en" sz="1700">
                <a:latin typeface="Archivo"/>
                <a:ea typeface="Archivo"/>
                <a:cs typeface="Archivo"/>
                <a:sym typeface="Archivo"/>
              </a:rPr>
              <a:t>This is not a systematic review, as it does not assess the evaluation methodology from a statistical perspective</a:t>
            </a:r>
            <a:endParaRPr sz="1700"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3E5"/>
              </a:buClr>
              <a:buSzPts val="2000"/>
              <a:buFont typeface="Archivo"/>
              <a:buChar char="●"/>
            </a:pPr>
            <a:r>
              <a:rPr lang="en" sz="2000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rPr>
              <a:t>Gender-transformative programs since 2015 that worked with boys and young men </a:t>
            </a:r>
            <a:endParaRPr sz="2000">
              <a:solidFill>
                <a:srgbClr val="11007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3E5"/>
              </a:buClr>
              <a:buSzPts val="2000"/>
              <a:buFont typeface="Archivo"/>
              <a:buChar char="●"/>
            </a:pPr>
            <a:r>
              <a:rPr lang="en" sz="2000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rPr>
              <a:t>Showed results on gender inequality or CEFMU </a:t>
            </a:r>
            <a:endParaRPr sz="2000">
              <a:solidFill>
                <a:srgbClr val="11007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3E5"/>
              </a:buClr>
              <a:buSzPts val="2000"/>
              <a:buFont typeface="Archivo"/>
              <a:buChar char="●"/>
            </a:pPr>
            <a:r>
              <a:rPr lang="en" sz="2000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rPr>
              <a:t>Documented in English or French</a:t>
            </a:r>
            <a:endParaRPr sz="2000">
              <a:solidFill>
                <a:srgbClr val="110079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3E5"/>
              </a:buClr>
              <a:buSzPts val="2000"/>
              <a:buFont typeface="Archivo"/>
              <a:buChar char="●"/>
            </a:pPr>
            <a:r>
              <a:rPr lang="en" sz="2000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rPr>
              <a:t>Work across more than one level of socioecological framework</a:t>
            </a:r>
            <a:endParaRPr sz="1700"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0563bc58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0563bc58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Few programs target boys with strong gender equality emphasis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---------------------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Existing programs concentrated in South Asia and Sub-Saharan Africa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---------------------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No program that works to prevent CEFMU among boys and support child grooms emerged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---------------------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Most programs focus on individual and family or community levels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endParaRPr lang="en-US" noProof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551e32d4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5551e32d4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200"/>
              <a:buChar char="●"/>
            </a:pPr>
            <a:r>
              <a:rPr lang="en-US" sz="1100">
                <a:solidFill>
                  <a:schemeClr val="bg1"/>
                </a:solidFill>
                <a:latin typeface="+mj-lt"/>
              </a:rPr>
              <a:t>Create opportunities for introspection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200"/>
              <a:buChar char="●"/>
            </a:pPr>
            <a:r>
              <a:rPr lang="en-US" sz="1100">
                <a:solidFill>
                  <a:schemeClr val="bg1"/>
                </a:solidFill>
                <a:latin typeface="+mj-lt"/>
              </a:rPr>
              <a:t>Favor participatory methodologies that engage participants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200"/>
              <a:buChar char="●"/>
            </a:pPr>
            <a:r>
              <a:rPr lang="en-US" sz="1100">
                <a:solidFill>
                  <a:schemeClr val="bg1"/>
                </a:solidFill>
                <a:latin typeface="+mj-lt"/>
              </a:rPr>
              <a:t>Gender-transformative training for 3+ months to facilitators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200"/>
              <a:buChar char="●"/>
            </a:pPr>
            <a:r>
              <a:rPr lang="en-US" sz="1100">
                <a:solidFill>
                  <a:schemeClr val="bg1"/>
                </a:solidFill>
                <a:latin typeface="+mj-lt"/>
              </a:rPr>
              <a:t>Sustain efforts across levels of socioecological model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200"/>
              <a:buChar char="●"/>
            </a:pPr>
            <a:r>
              <a:rPr lang="en-US" sz="1100">
                <a:solidFill>
                  <a:schemeClr val="bg1"/>
                </a:solidFill>
                <a:latin typeface="+mj-lt"/>
              </a:rPr>
              <a:t>Structure curriculum so that boys and girls have opportunity to meet separately and together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200"/>
              <a:buChar char="●"/>
            </a:pPr>
            <a:r>
              <a:rPr lang="en-US" sz="1100">
                <a:solidFill>
                  <a:schemeClr val="bg1"/>
                </a:solidFill>
                <a:latin typeface="+mj-lt"/>
              </a:rPr>
              <a:t>Learn more from Southeast Asia, Latin America, Middle East and the Global North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200"/>
              <a:buChar char="●"/>
            </a:pPr>
            <a:r>
              <a:rPr lang="en-US" sz="1100">
                <a:solidFill>
                  <a:schemeClr val="bg1"/>
                </a:solidFill>
                <a:latin typeface="+mj-lt"/>
              </a:rPr>
              <a:t>Review of broader interventions that do not make an explicit connection with CEFMU could also challenge restrictive masculinities among adolescent boys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6744e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e6744e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GB"/>
              <a:t>Illustration of what can be found in the report for more details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754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6744e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e6744e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GB"/>
              <a:t>Illustration of what can be found in the report for more details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29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6744e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e6744e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Illustration of what can be found in the report for more details - programs across the ecological model</a:t>
            </a:r>
          </a:p>
        </p:txBody>
      </p:sp>
    </p:spTree>
    <p:extLst>
      <p:ext uri="{BB962C8B-B14F-4D97-AF65-F5344CB8AC3E}">
        <p14:creationId xmlns:p14="http://schemas.microsoft.com/office/powerpoint/2010/main" val="920344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6744e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e6744e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GB"/>
              <a:t>Illustration of what can be found in the report for more details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556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F4F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9550" y="781525"/>
            <a:ext cx="866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5200"/>
              <a:buFont typeface="Archivo SemiBold"/>
              <a:buNone/>
              <a:defRPr sz="5200">
                <a:solidFill>
                  <a:srgbClr val="110079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2800"/>
              <a:buFont typeface="Archivo"/>
              <a:buNone/>
              <a:defRPr sz="2800">
                <a:solidFill>
                  <a:srgbClr val="F15A2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70875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88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 hasCustomPrompt="1"/>
          </p:nvPr>
        </p:nvSpPr>
        <p:spPr>
          <a:xfrm>
            <a:off x="893750" y="607225"/>
            <a:ext cx="31212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10000"/>
              <a:buNone/>
              <a:defRPr sz="10000" b="1">
                <a:solidFill>
                  <a:srgbClr val="F15A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311700" y="2475150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692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1089" y="1596725"/>
            <a:ext cx="3141874" cy="1950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492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02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83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" type="twoColTx">
  <p:cSld name="TITLE_AND_TWO_COLUMNS">
    <p:bg>
      <p:bgPr>
        <a:solidFill>
          <a:srgbClr val="F4F4F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rchivo Medium"/>
              <a:buNone/>
              <a:defRPr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90EBF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3948050" y="969975"/>
            <a:ext cx="7510349" cy="75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Archivo SemiBold"/>
              <a:buNone/>
              <a:defRPr sz="4200"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rgbClr val="F15A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4F4F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ctrTitle"/>
          </p:nvPr>
        </p:nvSpPr>
        <p:spPr>
          <a:xfrm>
            <a:off x="239550" y="781525"/>
            <a:ext cx="8664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5200"/>
              <a:buFont typeface="Archivo SemiBold"/>
              <a:buNone/>
              <a:defRPr sz="5200">
                <a:solidFill>
                  <a:srgbClr val="110079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2800"/>
              <a:buFont typeface="Archivo"/>
              <a:buNone/>
              <a:defRPr sz="2800">
                <a:solidFill>
                  <a:srgbClr val="F15A22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pic>
        <p:nvPicPr>
          <p:cNvPr id="12" name="Google Shape;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90EBF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 amt="28000"/>
          </a:blip>
          <a:srcRect/>
          <a:stretch/>
        </p:blipFill>
        <p:spPr>
          <a:xfrm>
            <a:off x="3948050" y="969975"/>
            <a:ext cx="7510349" cy="75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70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" type="twoColTx">
  <p:cSld name="new">
    <p:bg>
      <p:bgPr>
        <a:solidFill>
          <a:srgbClr val="F4F4F4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Medium"/>
              <a:buNone/>
              <a:defRPr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42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2800"/>
              <a:buFont typeface="Archivo"/>
              <a:buNone/>
              <a:defRPr sz="2800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1800"/>
              <a:buFont typeface="Archivo"/>
              <a:buChar char="●"/>
              <a:defRPr sz="1800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3E5"/>
              </a:buClr>
              <a:buSzPts val="1400"/>
              <a:buFont typeface="Archivo"/>
              <a:buChar char="○"/>
              <a:defRPr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F24"/>
              </a:buClr>
              <a:buSzPts val="1400"/>
              <a:buFont typeface="Archivo"/>
              <a:buChar char="■"/>
              <a:defRPr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EBF3"/>
              </a:buClr>
              <a:buSzPts val="1400"/>
              <a:buFont typeface="Archivo"/>
              <a:buChar char="●"/>
              <a:defRPr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1400"/>
              <a:buFont typeface="Archivo"/>
              <a:buChar char="○"/>
              <a:defRPr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1400"/>
              <a:buFont typeface="Archivo"/>
              <a:buChar char="■"/>
              <a:defRPr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1400"/>
              <a:buFont typeface="Archivo"/>
              <a:buChar char="●"/>
              <a:defRPr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1400"/>
              <a:buFont typeface="Archivo"/>
              <a:buChar char="○"/>
              <a:defRPr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1400"/>
              <a:buFont typeface="Archivo"/>
              <a:buChar char="■"/>
              <a:defRPr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2800"/>
              <a:buFont typeface="Archivo"/>
              <a:buNone/>
              <a:defRPr sz="2800" b="0" i="0" u="none" strike="noStrike" cap="none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"/>
              <a:buNone/>
              <a:defRPr sz="28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A22"/>
              </a:buClr>
              <a:buSzPts val="1800"/>
              <a:buFont typeface="Archivo"/>
              <a:buChar char="●"/>
              <a:defRPr sz="1800" b="0" i="0" u="none" strike="noStrike" cap="none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3E5"/>
              </a:buClr>
              <a:buSzPts val="1400"/>
              <a:buFont typeface="Archivo"/>
              <a:buChar char="○"/>
              <a:defRPr sz="1400" b="0" i="0" u="none" strike="noStrike" cap="none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F24"/>
              </a:buClr>
              <a:buSzPts val="1400"/>
              <a:buFont typeface="Archivo"/>
              <a:buChar char="■"/>
              <a:defRPr sz="1400" b="0" i="0" u="none" strike="noStrike" cap="none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EBF3"/>
              </a:buClr>
              <a:buSzPts val="1400"/>
              <a:buFont typeface="Archivo"/>
              <a:buChar char="●"/>
              <a:defRPr sz="1400" b="0" i="0" u="none" strike="noStrike" cap="none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1400"/>
              <a:buFont typeface="Archivo"/>
              <a:buChar char="○"/>
              <a:defRPr sz="1400" b="0" i="0" u="none" strike="noStrike" cap="none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1400"/>
              <a:buFont typeface="Archivo"/>
              <a:buChar char="■"/>
              <a:defRPr sz="1400" b="0" i="0" u="none" strike="noStrike" cap="none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1400"/>
              <a:buFont typeface="Archivo"/>
              <a:buChar char="●"/>
              <a:defRPr sz="1400" b="0" i="0" u="none" strike="noStrike" cap="none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1400"/>
              <a:buFont typeface="Archivo"/>
              <a:buChar char="○"/>
              <a:defRPr sz="1400" b="0" i="0" u="none" strike="noStrike" cap="none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0079"/>
              </a:buClr>
              <a:buSzPts val="1400"/>
              <a:buFont typeface="Archivo"/>
              <a:buChar char="■"/>
              <a:defRPr sz="1400" b="0" i="0" u="none" strike="noStrike" cap="none">
                <a:solidFill>
                  <a:srgbClr val="110079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4641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53EAAB-4094-C33E-8DD5-FDB335749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15" y="385661"/>
            <a:ext cx="8054635" cy="43660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46D73F-874F-34E3-EA67-D8F73DD17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424"/>
            <a:ext cx="3551068" cy="11446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3A8EE05-A011-E2C7-4031-D3BE1AC97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5" t="45962"/>
          <a:stretch/>
        </p:blipFill>
        <p:spPr>
          <a:xfrm>
            <a:off x="193962" y="1052945"/>
            <a:ext cx="4437225" cy="30958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427731-49E2-5AFC-8B5F-902F056F0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282" y="1052945"/>
            <a:ext cx="4168756" cy="31524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DF6A89-861E-2B4C-8CE9-15775F265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281" y="4205390"/>
            <a:ext cx="4168757" cy="7360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E9F4778-F04C-EAC0-245C-4A863F0F76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393" b="1720"/>
          <a:stretch/>
        </p:blipFill>
        <p:spPr>
          <a:xfrm>
            <a:off x="193962" y="355600"/>
            <a:ext cx="2992583" cy="4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4825" y="2109600"/>
            <a:ext cx="5426251" cy="54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2300" y="-1744800"/>
            <a:ext cx="5426251" cy="54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/>
          <p:nvPr/>
        </p:nvSpPr>
        <p:spPr>
          <a:xfrm>
            <a:off x="435025" y="1151525"/>
            <a:ext cx="2746500" cy="3416400"/>
          </a:xfrm>
          <a:prstGeom prst="roundRect">
            <a:avLst>
              <a:gd name="adj" fmla="val 8988"/>
            </a:avLst>
          </a:prstGeom>
          <a:solidFill>
            <a:srgbClr val="1100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90EBF3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DATABASE CREATION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1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0" i="1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Programs working with boys on gender inequality via approaches and topics relevant to child marriage </a:t>
            </a:r>
            <a:endParaRPr kumimoji="0" sz="1500" b="0" i="1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342900" marR="0" lvl="0" indent="-3238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500"/>
              <a:buFont typeface="Archivo"/>
              <a:buChar char="●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Interviews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342900" marR="0" lvl="0" indent="-3238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500"/>
              <a:buFont typeface="Archivo"/>
              <a:buChar char="●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Database searches 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342900" marR="0" lvl="0" indent="-3238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500"/>
              <a:buFont typeface="Archivo"/>
              <a:buChar char="●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Screened key organizational websites and relevant bibliographies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3404025" y="1151525"/>
            <a:ext cx="2746500" cy="3416400"/>
          </a:xfrm>
          <a:prstGeom prst="roundRect">
            <a:avLst>
              <a:gd name="adj" fmla="val 6407"/>
            </a:avLst>
          </a:prstGeom>
          <a:solidFill>
            <a:srgbClr val="1100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90EBF3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CRITERIA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1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0" i="1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Programs included in our analysis had to:</a:t>
            </a:r>
            <a:endParaRPr kumimoji="0" sz="1500" b="0" i="1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1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342900" marR="0" lvl="0" indent="-3238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500"/>
              <a:buFont typeface="Archivo"/>
              <a:buChar char="●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Work to delay child marriage or support individuals married as children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0" i="0" u="sng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AND</a:t>
            </a:r>
            <a:endParaRPr kumimoji="0" sz="1500" b="0" i="0" u="sng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342900" marR="0" lvl="0" indent="-3238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500"/>
              <a:buFont typeface="Archivo"/>
              <a:buChar char="●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Engage boys and men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0" name="Google Shape;9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b="1">
                <a:latin typeface="Archivo"/>
                <a:ea typeface="Archivo"/>
                <a:cs typeface="Archivo"/>
                <a:sym typeface="Archivo"/>
              </a:rPr>
              <a:t>METHODOLOGY</a:t>
            </a:r>
            <a:endParaRPr sz="2820" b="1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1" name="Google Shape;91;p9"/>
          <p:cNvSpPr/>
          <p:nvPr/>
        </p:nvSpPr>
        <p:spPr>
          <a:xfrm>
            <a:off x="6373025" y="1151525"/>
            <a:ext cx="2523900" cy="3416400"/>
          </a:xfrm>
          <a:prstGeom prst="roundRect">
            <a:avLst>
              <a:gd name="adj" fmla="val 8988"/>
            </a:avLst>
          </a:prstGeom>
          <a:solidFill>
            <a:srgbClr val="1100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90EBF3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DATA EXTRACTED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90EBF3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90EBF3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Archivo"/>
              <a:buChar char="●"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Target group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Archivo"/>
              <a:buChar char="●"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Program information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Archivo"/>
              <a:buChar char="●"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GT &amp; intersectional aspects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Archivo"/>
              <a:buChar char="●"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Engagement processes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Archivo"/>
              <a:buChar char="●"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Socioecological level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Archivo"/>
              <a:buChar char="●"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CEFMU &amp; SRHR links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400"/>
              <a:buFont typeface="Archivo"/>
              <a:buChar char="●"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Program results, determinants of success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/>
          <p:nvPr/>
        </p:nvSpPr>
        <p:spPr>
          <a:xfrm>
            <a:off x="3175283" y="678449"/>
            <a:ext cx="5747027" cy="519487"/>
          </a:xfrm>
          <a:prstGeom prst="roundRect">
            <a:avLst>
              <a:gd name="adj" fmla="val 8988"/>
            </a:avLst>
          </a:prstGeom>
          <a:solidFill>
            <a:srgbClr val="0F017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700"/>
            </a:pPr>
            <a:r>
              <a:rPr lang="fr-FR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There are interventions to </a:t>
            </a:r>
            <a:r>
              <a:rPr lang="fr-FR" sz="1500" err="1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learn</a:t>
            </a:r>
            <a:r>
              <a:rPr lang="fr-FR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fr-FR" sz="1500" err="1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from</a:t>
            </a:r>
            <a:r>
              <a:rPr lang="fr-FR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!</a:t>
            </a:r>
            <a:endParaRPr sz="1500">
              <a:solidFill>
                <a:srgbClr val="F4F4F4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4F4F4"/>
                </a:solidFill>
              </a:rPr>
              <a:t> </a:t>
            </a:r>
            <a:endParaRPr b="1">
              <a:solidFill>
                <a:srgbClr val="F4F4F4"/>
              </a:solidFill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3175272" y="1325224"/>
            <a:ext cx="5747038" cy="551418"/>
          </a:xfrm>
          <a:prstGeom prst="roundRect">
            <a:avLst>
              <a:gd name="adj" fmla="val 6407"/>
            </a:avLst>
          </a:prstGeom>
          <a:solidFill>
            <a:srgbClr val="1100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700"/>
            </a:pPr>
            <a:r>
              <a:rPr lang="en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Institutional level investment is limited</a:t>
            </a:r>
            <a:endParaRPr sz="1500">
              <a:solidFill>
                <a:srgbClr val="F4F4F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7199" y="2846502"/>
            <a:ext cx="2768151" cy="27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3190025" y="10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b="1">
                <a:latin typeface="Archivo"/>
                <a:ea typeface="Archivo"/>
                <a:cs typeface="Archivo"/>
                <a:sym typeface="Archivo"/>
              </a:rPr>
              <a:t>Program review: key themes</a:t>
            </a:r>
            <a:endParaRPr sz="2820" b="1"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148" name="Google Shape;148;p22"/>
          <p:cNvCxnSpPr>
            <a:cxnSpLocks/>
          </p:cNvCxnSpPr>
          <p:nvPr/>
        </p:nvCxnSpPr>
        <p:spPr>
          <a:xfrm>
            <a:off x="2971532" y="678449"/>
            <a:ext cx="0" cy="1837106"/>
          </a:xfrm>
          <a:prstGeom prst="straightConnector1">
            <a:avLst/>
          </a:prstGeom>
          <a:noFill/>
          <a:ln w="38100" cap="flat" cmpd="sng">
            <a:solidFill>
              <a:srgbClr val="FFCF2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9" name="Google Shape;149;p22"/>
          <p:cNvSpPr/>
          <p:nvPr/>
        </p:nvSpPr>
        <p:spPr>
          <a:xfrm>
            <a:off x="3175272" y="2020829"/>
            <a:ext cx="5747032" cy="519487"/>
          </a:xfrm>
          <a:prstGeom prst="roundRect">
            <a:avLst>
              <a:gd name="adj" fmla="val 6407"/>
            </a:avLst>
          </a:prstGeom>
          <a:solidFill>
            <a:srgbClr val="1100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700"/>
            </a:pPr>
            <a:r>
              <a:rPr lang="en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Major topics for gender-transformation get covered but..</a:t>
            </a:r>
            <a:endParaRPr sz="1500">
              <a:solidFill>
                <a:srgbClr val="F4F4F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150" name="Google Shape;150;p22"/>
          <p:cNvCxnSpPr>
            <a:cxnSpLocks/>
          </p:cNvCxnSpPr>
          <p:nvPr/>
        </p:nvCxnSpPr>
        <p:spPr>
          <a:xfrm>
            <a:off x="2971532" y="2453924"/>
            <a:ext cx="0" cy="2380508"/>
          </a:xfrm>
          <a:prstGeom prst="straightConnector1">
            <a:avLst/>
          </a:prstGeom>
          <a:noFill/>
          <a:ln w="38100" cap="flat" cmpd="sng">
            <a:solidFill>
              <a:srgbClr val="FFCF24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r="7706"/>
          <a:stretch/>
        </p:blipFill>
        <p:spPr>
          <a:xfrm>
            <a:off x="-396100" y="0"/>
            <a:ext cx="31638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-819325" y="-106050"/>
            <a:ext cx="3587100" cy="53556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27060"/>
                </a:srgbClr>
              </a:gs>
              <a:gs pos="19000">
                <a:srgbClr val="FFFFFF">
                  <a:alpha val="0"/>
                  <a:alpha val="27060"/>
                </a:srgbClr>
              </a:gs>
              <a:gs pos="70000">
                <a:srgbClr val="4B4197">
                  <a:alpha val="52941"/>
                  <a:alpha val="27060"/>
                </a:srgbClr>
              </a:gs>
              <a:gs pos="100000">
                <a:srgbClr val="0F0174">
                  <a:alpha val="270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49;p22">
            <a:extLst>
              <a:ext uri="{FF2B5EF4-FFF2-40B4-BE49-F238E27FC236}">
                <a16:creationId xmlns:a16="http://schemas.microsoft.com/office/drawing/2014/main" id="{94E86088-45B9-F966-09CE-8EEB9703DCE2}"/>
              </a:ext>
            </a:extLst>
          </p:cNvPr>
          <p:cNvSpPr/>
          <p:nvPr/>
        </p:nvSpPr>
        <p:spPr>
          <a:xfrm>
            <a:off x="3175272" y="3401024"/>
            <a:ext cx="5747032" cy="572700"/>
          </a:xfrm>
          <a:prstGeom prst="roundRect">
            <a:avLst>
              <a:gd name="adj" fmla="val 6407"/>
            </a:avLst>
          </a:prstGeom>
          <a:solidFill>
            <a:srgbClr val="1100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700"/>
            </a:pPr>
            <a:r>
              <a:rPr lang="en-US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Longer-term and deeper engagement, including for staff, is key </a:t>
            </a:r>
          </a:p>
        </p:txBody>
      </p:sp>
      <p:sp>
        <p:nvSpPr>
          <p:cNvPr id="3" name="Google Shape;149;p22">
            <a:extLst>
              <a:ext uri="{FF2B5EF4-FFF2-40B4-BE49-F238E27FC236}">
                <a16:creationId xmlns:a16="http://schemas.microsoft.com/office/drawing/2014/main" id="{BFD0E3BA-BD74-C19C-652D-01EFF9DB34E8}"/>
              </a:ext>
            </a:extLst>
          </p:cNvPr>
          <p:cNvSpPr/>
          <p:nvPr/>
        </p:nvSpPr>
        <p:spPr>
          <a:xfrm>
            <a:off x="3175272" y="4120256"/>
            <a:ext cx="5747032" cy="917494"/>
          </a:xfrm>
          <a:prstGeom prst="roundRect">
            <a:avLst>
              <a:gd name="adj" fmla="val 6407"/>
            </a:avLst>
          </a:prstGeom>
          <a:solidFill>
            <a:srgbClr val="1100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700"/>
            </a:pPr>
            <a:r>
              <a:rPr lang="en-US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Investing in contextual program design and quality evaluation remains crucial </a:t>
            </a:r>
          </a:p>
        </p:txBody>
      </p:sp>
      <p:sp>
        <p:nvSpPr>
          <p:cNvPr id="4" name="Google Shape;149;p22">
            <a:extLst>
              <a:ext uri="{FF2B5EF4-FFF2-40B4-BE49-F238E27FC236}">
                <a16:creationId xmlns:a16="http://schemas.microsoft.com/office/drawing/2014/main" id="{FF6C89C2-92EF-8F78-F97E-A8C6EBB09870}"/>
              </a:ext>
            </a:extLst>
          </p:cNvPr>
          <p:cNvSpPr/>
          <p:nvPr/>
        </p:nvSpPr>
        <p:spPr>
          <a:xfrm>
            <a:off x="3190025" y="2692136"/>
            <a:ext cx="5747032" cy="519487"/>
          </a:xfrm>
          <a:prstGeom prst="roundRect">
            <a:avLst>
              <a:gd name="adj" fmla="val 6407"/>
            </a:avLst>
          </a:prstGeom>
          <a:solidFill>
            <a:srgbClr val="1100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65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700"/>
            </a:pPr>
            <a:r>
              <a:rPr lang="en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More to do </a:t>
            </a:r>
            <a:r>
              <a:rPr lang="en" sz="1500" err="1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aroun</a:t>
            </a:r>
            <a:r>
              <a:rPr lang="fr-FR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d</a:t>
            </a:r>
            <a:r>
              <a:rPr lang="en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  sexuality a</a:t>
            </a:r>
            <a:r>
              <a:rPr lang="fr-FR" sz="1500" err="1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nd</a:t>
            </a:r>
            <a:r>
              <a:rPr lang="en" sz="1500">
                <a:solidFill>
                  <a:srgbClr val="F4F4F4"/>
                </a:solidFill>
                <a:latin typeface="Archivo"/>
                <a:ea typeface="Archivo"/>
                <a:cs typeface="Archivo"/>
                <a:sym typeface="Archivo"/>
              </a:rPr>
              <a:t> reaching consensus </a:t>
            </a:r>
            <a:endParaRPr sz="1500">
              <a:solidFill>
                <a:srgbClr val="F4F4F4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9" grpId="0" animBg="1"/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15551e32d42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94825" y="2109600"/>
            <a:ext cx="5426251" cy="54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5551e32d42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2300" y="-1744800"/>
            <a:ext cx="5426251" cy="54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5551e32d42_0_29"/>
          <p:cNvSpPr/>
          <p:nvPr/>
        </p:nvSpPr>
        <p:spPr>
          <a:xfrm>
            <a:off x="435025" y="1151525"/>
            <a:ext cx="3999900" cy="3416400"/>
          </a:xfrm>
          <a:prstGeom prst="roundRect">
            <a:avLst>
              <a:gd name="adj" fmla="val 8988"/>
            </a:avLst>
          </a:prstGeom>
          <a:solidFill>
            <a:srgbClr val="0073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700" b="1" i="0" u="none" strike="noStrike" kern="0" cap="none" spc="0" normalizeH="0" baseline="0" noProof="0">
                <a:ln>
                  <a:noFill/>
                </a:ln>
                <a:solidFill>
                  <a:srgbClr val="90EBF3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Promoting gender-equitable attitudes at scale</a:t>
            </a:r>
            <a:endParaRPr kumimoji="0" sz="1700" b="1" i="0" u="none" strike="noStrike" kern="0" cap="none" spc="0" normalizeH="0" baseline="0" noProof="0">
              <a:ln>
                <a:noFill/>
              </a:ln>
              <a:solidFill>
                <a:srgbClr val="90EBF3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700"/>
              <a:buFont typeface="Archivo"/>
              <a:buChar char="●"/>
              <a:tabLst/>
              <a:defRPr/>
            </a:pPr>
            <a:r>
              <a:rPr kumimoji="0" lang="en" sz="17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Gender Equity Movement in Schools (GEMS); Taaron ki Toli (TKT)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700" b="1" i="0" u="none" strike="noStrike" kern="0" cap="none" spc="0" normalizeH="0" baseline="0" noProof="0">
                <a:ln>
                  <a:noFill/>
                </a:ln>
                <a:solidFill>
                  <a:srgbClr val="90EBF3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Tailoring programs to boys</a:t>
            </a:r>
            <a:endParaRPr kumimoji="0" sz="17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700"/>
              <a:buFont typeface="Archivo"/>
              <a:buChar char="●"/>
              <a:tabLst/>
              <a:defRPr/>
            </a:pPr>
            <a:r>
              <a:rPr kumimoji="0" lang="en" sz="17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Action for Equality; Kishor Varta; Nisikilise Tujengane (NISITU)</a:t>
            </a:r>
            <a:endParaRPr kumimoji="0" sz="1700" b="1" i="0" u="none" strike="noStrike" kern="0" cap="none" spc="0" normalizeH="0" baseline="0" noProof="0">
              <a:ln>
                <a:noFill/>
              </a:ln>
              <a:solidFill>
                <a:srgbClr val="90EBF3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g15551e32d42_0_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b="1">
                <a:latin typeface="Archivo"/>
                <a:ea typeface="Archivo"/>
                <a:cs typeface="Archivo"/>
                <a:sym typeface="Archivo"/>
              </a:rPr>
              <a:t>Promising approaches </a:t>
            </a:r>
            <a:endParaRPr sz="2820" b="1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9" name="Google Shape;129;g15551e32d42_0_29"/>
          <p:cNvSpPr/>
          <p:nvPr/>
        </p:nvSpPr>
        <p:spPr>
          <a:xfrm>
            <a:off x="4832400" y="1151525"/>
            <a:ext cx="3999900" cy="3416400"/>
          </a:xfrm>
          <a:prstGeom prst="roundRect">
            <a:avLst>
              <a:gd name="adj" fmla="val 8988"/>
            </a:avLst>
          </a:prstGeom>
          <a:solidFill>
            <a:srgbClr val="0073E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700" b="1" i="0" u="none" strike="noStrike" kern="0" cap="none" spc="0" normalizeH="0" baseline="0" noProof="0">
                <a:ln>
                  <a:noFill/>
                </a:ln>
                <a:solidFill>
                  <a:srgbClr val="90EBF3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Addressing consequences of CEFMU by targeting husbands</a:t>
            </a:r>
            <a:endParaRPr kumimoji="0" sz="1700" b="1" i="0" u="none" strike="noStrike" kern="0" cap="none" spc="0" normalizeH="0" baseline="0" noProof="0">
              <a:ln>
                <a:noFill/>
              </a:ln>
              <a:solidFill>
                <a:srgbClr val="90EBF3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0EBF3"/>
              </a:buClr>
              <a:buSzPts val="1700"/>
              <a:buFont typeface="Archivo"/>
              <a:buChar char="●"/>
              <a:tabLst/>
              <a:defRPr/>
            </a:pPr>
            <a:r>
              <a:rPr kumimoji="0" lang="en" sz="17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REAL Responsible, Engaged and Loving Fathers; Men as Caring Fathers and Partners; Clubs des Maris et des Futurs Maris</a:t>
            </a:r>
            <a:endParaRPr kumimoji="0" sz="1700" b="1" i="0" u="none" strike="noStrike" kern="0" cap="none" spc="0" normalizeH="0" baseline="0" noProof="0">
              <a:ln>
                <a:noFill/>
              </a:ln>
              <a:solidFill>
                <a:srgbClr val="90EBF3"/>
              </a:solidFill>
              <a:effectLst/>
              <a:uLnTx/>
              <a:uFillTx/>
              <a:latin typeface="Archivo"/>
              <a:ea typeface="Archivo"/>
              <a:cs typeface="Archivo"/>
              <a:sym typeface="Archiv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7578" y="0"/>
            <a:ext cx="411630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-89871" y="0"/>
            <a:ext cx="40986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27060"/>
                </a:srgbClr>
              </a:gs>
              <a:gs pos="19000">
                <a:srgbClr val="FFFFFF">
                  <a:alpha val="0"/>
                  <a:alpha val="27060"/>
                </a:srgbClr>
              </a:gs>
              <a:gs pos="70000">
                <a:srgbClr val="4B4197">
                  <a:alpha val="52941"/>
                  <a:alpha val="27060"/>
                </a:srgbClr>
              </a:gs>
              <a:gs pos="100000">
                <a:srgbClr val="0F0174">
                  <a:alpha val="270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35575" y="243238"/>
            <a:ext cx="1835908" cy="1800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0459" y="4007036"/>
            <a:ext cx="1076032" cy="10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3E42582-00A3-152A-C994-7C26BB710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705"/>
            <a:ext cx="2445534" cy="124094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03FC227-C7D5-5883-953D-E3A48D2944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0036" y="124725"/>
            <a:ext cx="4592264" cy="49970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755DAF3-8035-B889-27D6-EDBE8DEFF8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0036" y="685047"/>
            <a:ext cx="4592264" cy="46175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F117504-3D67-D088-CF6B-04EF27DE2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0036" y="1216244"/>
            <a:ext cx="4592264" cy="4610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E42EB79-C816-4721-81F7-FBBB8141CD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0036" y="1771580"/>
            <a:ext cx="4592264" cy="49158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0F113EC-323E-4F56-2C25-3BF55F4D55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0036" y="3705665"/>
            <a:ext cx="4676458" cy="44262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4C75A3D-0D93-0631-7D64-97D368B396F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6093" b="6334"/>
          <a:stretch/>
        </p:blipFill>
        <p:spPr>
          <a:xfrm>
            <a:off x="4240036" y="2340353"/>
            <a:ext cx="4592264" cy="31687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D749A52-7739-DED0-ACB3-06808E1494C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20698"/>
          <a:stretch/>
        </p:blipFill>
        <p:spPr>
          <a:xfrm>
            <a:off x="4240036" y="3299604"/>
            <a:ext cx="4592264" cy="316874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2ED5CF8-1422-9864-2F6C-213CB3FAF0E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9959" b="4936"/>
          <a:stretch/>
        </p:blipFill>
        <p:spPr>
          <a:xfrm>
            <a:off x="4240036" y="2776118"/>
            <a:ext cx="4592264" cy="467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C1D4312-A3BF-C645-80CB-57BC61314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22" y="91786"/>
            <a:ext cx="7100722" cy="465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4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ABAEE7C-544D-BA49-5472-4D99DA51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52" y="323774"/>
            <a:ext cx="7242127" cy="44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8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3948050" y="969975"/>
            <a:ext cx="7510349" cy="756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A13E31-EF88-170F-F0D2-4E5947594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5" y="160965"/>
            <a:ext cx="7298066" cy="46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0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282" y="4148800"/>
            <a:ext cx="127701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1B87800-F70B-07C1-CCF5-9F2484C6B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23"/>
          <a:stretch/>
        </p:blipFill>
        <p:spPr>
          <a:xfrm>
            <a:off x="-69176" y="34479"/>
            <a:ext cx="7335390" cy="50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49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617633D9DA1429FD18118B9918E27" ma:contentTypeVersion="17" ma:contentTypeDescription="Create a new document." ma:contentTypeScope="" ma:versionID="8385da5c039aa5cb581c6b48a956774e">
  <xsd:schema xmlns:xsd="http://www.w3.org/2001/XMLSchema" xmlns:xs="http://www.w3.org/2001/XMLSchema" xmlns:p="http://schemas.microsoft.com/office/2006/metadata/properties" xmlns:ns2="deb8fe03-0a70-457d-be20-bb98c727e22e" xmlns:ns3="375af5b2-8cea-45d5-b184-d6c522a311ad" targetNamespace="http://schemas.microsoft.com/office/2006/metadata/properties" ma:root="true" ma:fieldsID="e0f0042c10f867d66c9765bd21bf56ea" ns2:_="" ns3:_="">
    <xsd:import namespace="deb8fe03-0a70-457d-be20-bb98c727e22e"/>
    <xsd:import namespace="375af5b2-8cea-45d5-b184-d6c522a31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8fe03-0a70-457d-be20-bb98c727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e0f924-55cd-4741-8fd0-29141ff024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f5b2-8cea-45d5-b184-d6c522a31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ce5c2b9-6574-42c6-8602-888743f17b97}" ma:internalName="TaxCatchAll" ma:showField="CatchAllData" ma:web="375af5b2-8cea-45d5-b184-d6c522a311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EA286E-BE33-4031-A587-E1EE9FA3BC66}">
  <ds:schemaRefs>
    <ds:schemaRef ds:uri="375af5b2-8cea-45d5-b184-d6c522a311ad"/>
    <ds:schemaRef ds:uri="deb8fe03-0a70-457d-be20-bb98c727e2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FD287E-4194-4079-B47E-2C718355D2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Archivo</vt:lpstr>
      <vt:lpstr>Archivo Medium</vt:lpstr>
      <vt:lpstr>Simple Light</vt:lpstr>
      <vt:lpstr>1_Simple Light</vt:lpstr>
      <vt:lpstr>PowerPoint Presentation</vt:lpstr>
      <vt:lpstr>METHODOLOGY</vt:lpstr>
      <vt:lpstr>Program review: key themes</vt:lpstr>
      <vt:lpstr>Promising approaches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COPY THIS TEMPLATE BEFORE YOU BEGIN EDITING  File &gt; Make a copy &gt; Entire Presentation</dc:title>
  <cp:lastModifiedBy>Jean Casey</cp:lastModifiedBy>
  <cp:revision>1</cp:revision>
  <dcterms:modified xsi:type="dcterms:W3CDTF">2023-03-23T11:54:01Z</dcterms:modified>
</cp:coreProperties>
</file>