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82" r:id="rId7"/>
    <p:sldMasterId id="2147483694" r:id="rId8"/>
    <p:sldMasterId id="2147483707" r:id="rId9"/>
  </p:sldMasterIdLst>
  <p:notesMasterIdLst>
    <p:notesMasterId r:id="rId84"/>
  </p:notesMasterIdLst>
  <p:sldIdLst>
    <p:sldId id="257" r:id="rId10"/>
    <p:sldId id="268" r:id="rId11"/>
    <p:sldId id="269" r:id="rId12"/>
    <p:sldId id="1135" r:id="rId13"/>
    <p:sldId id="1136" r:id="rId14"/>
    <p:sldId id="1137" r:id="rId15"/>
    <p:sldId id="259" r:id="rId16"/>
    <p:sldId id="260" r:id="rId17"/>
    <p:sldId id="262" r:id="rId18"/>
    <p:sldId id="264" r:id="rId19"/>
    <p:sldId id="265" r:id="rId20"/>
    <p:sldId id="266" r:id="rId21"/>
    <p:sldId id="267" r:id="rId22"/>
    <p:sldId id="1138" r:id="rId23"/>
    <p:sldId id="1139" r:id="rId24"/>
    <p:sldId id="270" r:id="rId25"/>
    <p:sldId id="1121" r:id="rId26"/>
    <p:sldId id="1126" r:id="rId27"/>
    <p:sldId id="295" r:id="rId28"/>
    <p:sldId id="1127" r:id="rId29"/>
    <p:sldId id="1128" r:id="rId30"/>
    <p:sldId id="1129" r:id="rId31"/>
    <p:sldId id="271" r:id="rId32"/>
    <p:sldId id="299" r:id="rId33"/>
    <p:sldId id="1130" r:id="rId34"/>
    <p:sldId id="274" r:id="rId35"/>
    <p:sldId id="301" r:id="rId36"/>
    <p:sldId id="1111" r:id="rId37"/>
    <p:sldId id="1107" r:id="rId38"/>
    <p:sldId id="1109" r:id="rId39"/>
    <p:sldId id="1124" r:id="rId40"/>
    <p:sldId id="1125" r:id="rId41"/>
    <p:sldId id="1108" r:id="rId42"/>
    <p:sldId id="1104" r:id="rId43"/>
    <p:sldId id="1095" r:id="rId44"/>
    <p:sldId id="1101" r:id="rId45"/>
    <p:sldId id="1066" r:id="rId46"/>
    <p:sldId id="1096" r:id="rId47"/>
    <p:sldId id="1097" r:id="rId48"/>
    <p:sldId id="1102" r:id="rId49"/>
    <p:sldId id="1100" r:id="rId50"/>
    <p:sldId id="1103" r:id="rId51"/>
    <p:sldId id="1106" r:id="rId52"/>
    <p:sldId id="1067" r:id="rId53"/>
    <p:sldId id="1099" r:id="rId54"/>
    <p:sldId id="1098" r:id="rId55"/>
    <p:sldId id="1105" r:id="rId56"/>
    <p:sldId id="1110" r:id="rId57"/>
    <p:sldId id="1131" r:id="rId58"/>
    <p:sldId id="314" r:id="rId59"/>
    <p:sldId id="315" r:id="rId60"/>
    <p:sldId id="303" r:id="rId61"/>
    <p:sldId id="288" r:id="rId62"/>
    <p:sldId id="289" r:id="rId63"/>
    <p:sldId id="1132" r:id="rId64"/>
    <p:sldId id="1133" r:id="rId65"/>
    <p:sldId id="281" r:id="rId66"/>
    <p:sldId id="1134" r:id="rId67"/>
    <p:sldId id="305" r:id="rId68"/>
    <p:sldId id="306" r:id="rId69"/>
    <p:sldId id="290" r:id="rId70"/>
    <p:sldId id="297" r:id="rId71"/>
    <p:sldId id="293" r:id="rId72"/>
    <p:sldId id="294" r:id="rId73"/>
    <p:sldId id="1123" r:id="rId74"/>
    <p:sldId id="256" r:id="rId75"/>
    <p:sldId id="346" r:id="rId76"/>
    <p:sldId id="258" r:id="rId77"/>
    <p:sldId id="351" r:id="rId78"/>
    <p:sldId id="350" r:id="rId79"/>
    <p:sldId id="352" r:id="rId80"/>
    <p:sldId id="353" r:id="rId81"/>
    <p:sldId id="354" r:id="rId82"/>
    <p:sldId id="114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048"/>
    <a:srgbClr val="E2231A"/>
    <a:srgbClr val="66CBE1"/>
    <a:srgbClr val="000000"/>
    <a:srgbClr val="F0F0F0"/>
    <a:srgbClr val="111111"/>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45B75-0C77-47C9-93EA-E8151DBE5B7F}" v="4" dt="2023-06-20T13:07:09.284"/>
    <p1510:client id="{CEB59738-1D8C-47C0-8F47-791D7EB535B0}" v="1" vWet="5" dt="2023-06-20T10:46:36.208"/>
    <p1510:client id="{CFECE47A-77C0-4ACB-B706-069E65A10E26}" v="170" dt="2023-06-20T12:24:32.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Casey" userId="ca3e6f81-b95c-489e-8428-96e80cada072" providerId="ADAL" clId="{CEB59738-1D8C-47C0-8F47-791D7EB535B0}"/>
    <pc:docChg chg="custSel addSld delSld modSld">
      <pc:chgData name="Jean Casey" userId="ca3e6f81-b95c-489e-8428-96e80cada072" providerId="ADAL" clId="{CEB59738-1D8C-47C0-8F47-791D7EB535B0}" dt="2023-06-20T06:16:05.322" v="8" actId="20577"/>
      <pc:docMkLst>
        <pc:docMk/>
      </pc:docMkLst>
      <pc:sldChg chg="modSp mod">
        <pc:chgData name="Jean Casey" userId="ca3e6f81-b95c-489e-8428-96e80cada072" providerId="ADAL" clId="{CEB59738-1D8C-47C0-8F47-791D7EB535B0}" dt="2023-06-20T06:16:05.322" v="8" actId="20577"/>
        <pc:sldMkLst>
          <pc:docMk/>
          <pc:sldMk cId="2726072306" sldId="269"/>
        </pc:sldMkLst>
        <pc:graphicFrameChg chg="modGraphic">
          <ac:chgData name="Jean Casey" userId="ca3e6f81-b95c-489e-8428-96e80cada072" providerId="ADAL" clId="{CEB59738-1D8C-47C0-8F47-791D7EB535B0}" dt="2023-06-20T06:16:05.322" v="8" actId="20577"/>
          <ac:graphicFrameMkLst>
            <pc:docMk/>
            <pc:sldMk cId="2726072306" sldId="269"/>
            <ac:graphicFrameMk id="5" creationId="{2B05E879-41C3-4839-B953-B80E58897C7C}"/>
          </ac:graphicFrameMkLst>
        </pc:graphicFrameChg>
      </pc:sldChg>
      <pc:sldChg chg="del">
        <pc:chgData name="Jean Casey" userId="ca3e6f81-b95c-489e-8428-96e80cada072" providerId="ADAL" clId="{CEB59738-1D8C-47C0-8F47-791D7EB535B0}" dt="2023-06-20T06:15:16.090" v="0" actId="2696"/>
        <pc:sldMkLst>
          <pc:docMk/>
          <pc:sldMk cId="1515171413" sldId="272"/>
        </pc:sldMkLst>
      </pc:sldChg>
      <pc:sldChg chg="modSp add mod">
        <pc:chgData name="Jean Casey" userId="ca3e6f81-b95c-489e-8428-96e80cada072" providerId="ADAL" clId="{CEB59738-1D8C-47C0-8F47-791D7EB535B0}" dt="2023-06-20T06:15:31.169" v="2" actId="27636"/>
        <pc:sldMkLst>
          <pc:docMk/>
          <pc:sldMk cId="2500014297" sldId="272"/>
        </pc:sldMkLst>
        <pc:spChg chg="mod">
          <ac:chgData name="Jean Casey" userId="ca3e6f81-b95c-489e-8428-96e80cada072" providerId="ADAL" clId="{CEB59738-1D8C-47C0-8F47-791D7EB535B0}" dt="2023-06-20T06:15:31.169" v="2" actId="27636"/>
          <ac:spMkLst>
            <pc:docMk/>
            <pc:sldMk cId="2500014297" sldId="272"/>
            <ac:spMk id="3" creationId="{78AAACA7-EE7B-0D6D-64C1-BAEC83E46184}"/>
          </ac:spMkLst>
        </pc:spChg>
      </pc:sldChg>
      <pc:sldChg chg="del">
        <pc:chgData name="Jean Casey" userId="ca3e6f81-b95c-489e-8428-96e80cada072" providerId="ADAL" clId="{CEB59738-1D8C-47C0-8F47-791D7EB535B0}" dt="2023-06-20T06:15:16.090" v="0" actId="2696"/>
        <pc:sldMkLst>
          <pc:docMk/>
          <pc:sldMk cId="859656237" sldId="273"/>
        </pc:sldMkLst>
      </pc:sldChg>
      <pc:sldChg chg="add">
        <pc:chgData name="Jean Casey" userId="ca3e6f81-b95c-489e-8428-96e80cada072" providerId="ADAL" clId="{CEB59738-1D8C-47C0-8F47-791D7EB535B0}" dt="2023-06-20T06:15:31.103" v="1"/>
        <pc:sldMkLst>
          <pc:docMk/>
          <pc:sldMk cId="2730316699" sldId="273"/>
        </pc:sldMkLst>
      </pc:sldChg>
    </pc:docChg>
  </pc:docChgLst>
  <pc:docChgLst>
    <pc:chgData name="Laia Surralles Solsona" userId="5b079a50-c30e-426c-81c1-9a1baf43d982" providerId="ADAL" clId="{CFECE47A-77C0-4ACB-B706-069E65A10E26}"/>
    <pc:docChg chg="undo custSel addSld delSld modSld sldOrd delMainMaster">
      <pc:chgData name="Laia Surralles Solsona" userId="5b079a50-c30e-426c-81c1-9a1baf43d982" providerId="ADAL" clId="{CFECE47A-77C0-4ACB-B706-069E65A10E26}" dt="2023-06-20T12:24:32.880" v="881" actId="1036"/>
      <pc:docMkLst>
        <pc:docMk/>
      </pc:docMkLst>
      <pc:sldChg chg="del">
        <pc:chgData name="Laia Surralles Solsona" userId="5b079a50-c30e-426c-81c1-9a1baf43d982" providerId="ADAL" clId="{CFECE47A-77C0-4ACB-B706-069E65A10E26}" dt="2023-06-19T09:49:54.091" v="92"/>
        <pc:sldMkLst>
          <pc:docMk/>
          <pc:sldMk cId="0" sldId="256"/>
        </pc:sldMkLst>
      </pc:sldChg>
      <pc:sldChg chg="del">
        <pc:chgData name="Laia Surralles Solsona" userId="5b079a50-c30e-426c-81c1-9a1baf43d982" providerId="ADAL" clId="{CFECE47A-77C0-4ACB-B706-069E65A10E26}" dt="2023-06-19T09:49:54.091" v="92"/>
        <pc:sldMkLst>
          <pc:docMk/>
          <pc:sldMk cId="0" sldId="258"/>
        </pc:sldMkLst>
      </pc:sldChg>
      <pc:sldChg chg="add del">
        <pc:chgData name="Laia Surralles Solsona" userId="5b079a50-c30e-426c-81c1-9a1baf43d982" providerId="ADAL" clId="{CFECE47A-77C0-4ACB-B706-069E65A10E26}" dt="2023-06-20T11:09:59.037" v="866"/>
        <pc:sldMkLst>
          <pc:docMk/>
          <pc:sldMk cId="0" sldId="259"/>
        </pc:sldMkLst>
      </pc:sldChg>
      <pc:sldChg chg="add del">
        <pc:chgData name="Laia Surralles Solsona" userId="5b079a50-c30e-426c-81c1-9a1baf43d982" providerId="ADAL" clId="{CFECE47A-77C0-4ACB-B706-069E65A10E26}" dt="2023-06-20T11:09:59.037" v="866"/>
        <pc:sldMkLst>
          <pc:docMk/>
          <pc:sldMk cId="0" sldId="260"/>
        </pc:sldMkLst>
      </pc:sldChg>
      <pc:sldChg chg="del">
        <pc:chgData name="Laia Surralles Solsona" userId="5b079a50-c30e-426c-81c1-9a1baf43d982" providerId="ADAL" clId="{CFECE47A-77C0-4ACB-B706-069E65A10E26}" dt="2023-06-20T11:09:44.727" v="865" actId="47"/>
        <pc:sldMkLst>
          <pc:docMk/>
          <pc:sldMk cId="0" sldId="261"/>
        </pc:sldMkLst>
      </pc:sldChg>
      <pc:sldChg chg="add del">
        <pc:chgData name="Laia Surralles Solsona" userId="5b079a50-c30e-426c-81c1-9a1baf43d982" providerId="ADAL" clId="{CFECE47A-77C0-4ACB-B706-069E65A10E26}" dt="2023-06-20T11:09:59.037" v="866"/>
        <pc:sldMkLst>
          <pc:docMk/>
          <pc:sldMk cId="0" sldId="262"/>
        </pc:sldMkLst>
      </pc:sldChg>
      <pc:sldChg chg="del">
        <pc:chgData name="Laia Surralles Solsona" userId="5b079a50-c30e-426c-81c1-9a1baf43d982" providerId="ADAL" clId="{CFECE47A-77C0-4ACB-B706-069E65A10E26}" dt="2023-06-20T11:09:44.727" v="865" actId="47"/>
        <pc:sldMkLst>
          <pc:docMk/>
          <pc:sldMk cId="0" sldId="263"/>
        </pc:sldMkLst>
      </pc:sldChg>
      <pc:sldChg chg="add del">
        <pc:chgData name="Laia Surralles Solsona" userId="5b079a50-c30e-426c-81c1-9a1baf43d982" providerId="ADAL" clId="{CFECE47A-77C0-4ACB-B706-069E65A10E26}" dt="2023-06-20T11:09:59.037" v="866"/>
        <pc:sldMkLst>
          <pc:docMk/>
          <pc:sldMk cId="0" sldId="264"/>
        </pc:sldMkLst>
      </pc:sldChg>
      <pc:sldChg chg="add del">
        <pc:chgData name="Laia Surralles Solsona" userId="5b079a50-c30e-426c-81c1-9a1baf43d982" providerId="ADAL" clId="{CFECE47A-77C0-4ACB-B706-069E65A10E26}" dt="2023-06-20T11:09:59.037" v="866"/>
        <pc:sldMkLst>
          <pc:docMk/>
          <pc:sldMk cId="0" sldId="265"/>
        </pc:sldMkLst>
      </pc:sldChg>
      <pc:sldChg chg="add del">
        <pc:chgData name="Laia Surralles Solsona" userId="5b079a50-c30e-426c-81c1-9a1baf43d982" providerId="ADAL" clId="{CFECE47A-77C0-4ACB-B706-069E65A10E26}" dt="2023-06-20T11:09:59.037" v="866"/>
        <pc:sldMkLst>
          <pc:docMk/>
          <pc:sldMk cId="0" sldId="266"/>
        </pc:sldMkLst>
      </pc:sldChg>
      <pc:sldChg chg="add del">
        <pc:chgData name="Laia Surralles Solsona" userId="5b079a50-c30e-426c-81c1-9a1baf43d982" providerId="ADAL" clId="{CFECE47A-77C0-4ACB-B706-069E65A10E26}" dt="2023-06-20T11:09:59.037" v="866"/>
        <pc:sldMkLst>
          <pc:docMk/>
          <pc:sldMk cId="0" sldId="267"/>
        </pc:sldMkLst>
      </pc:sldChg>
      <pc:sldChg chg="add del">
        <pc:chgData name="Laia Surralles Solsona" userId="5b079a50-c30e-426c-81c1-9a1baf43d982" providerId="ADAL" clId="{CFECE47A-77C0-4ACB-B706-069E65A10E26}" dt="2023-06-20T11:09:59.037" v="866"/>
        <pc:sldMkLst>
          <pc:docMk/>
          <pc:sldMk cId="0" sldId="270"/>
        </pc:sldMkLst>
      </pc:sldChg>
      <pc:sldChg chg="add">
        <pc:chgData name="Laia Surralles Solsona" userId="5b079a50-c30e-426c-81c1-9a1baf43d982" providerId="ADAL" clId="{CFECE47A-77C0-4ACB-B706-069E65A10E26}" dt="2023-06-20T10:50:39.529" v="861"/>
        <pc:sldMkLst>
          <pc:docMk/>
          <pc:sldMk cId="1497813189" sldId="271"/>
        </pc:sldMkLst>
      </pc:sldChg>
      <pc:sldChg chg="addSp delSp modSp mod">
        <pc:chgData name="Laia Surralles Solsona" userId="5b079a50-c30e-426c-81c1-9a1baf43d982" providerId="ADAL" clId="{CFECE47A-77C0-4ACB-B706-069E65A10E26}" dt="2023-06-19T10:22:24.843" v="251" actId="1076"/>
        <pc:sldMkLst>
          <pc:docMk/>
          <pc:sldMk cId="1515171413" sldId="272"/>
        </pc:sldMkLst>
        <pc:spChg chg="mod">
          <ac:chgData name="Laia Surralles Solsona" userId="5b079a50-c30e-426c-81c1-9a1baf43d982" providerId="ADAL" clId="{CFECE47A-77C0-4ACB-B706-069E65A10E26}" dt="2023-06-19T10:22:24.843" v="251" actId="1076"/>
          <ac:spMkLst>
            <pc:docMk/>
            <pc:sldMk cId="1515171413" sldId="272"/>
            <ac:spMk id="2" creationId="{48ADAD40-CEE2-7454-AA61-93BE43CBE7A0}"/>
          </ac:spMkLst>
        </pc:spChg>
        <pc:spChg chg="mod">
          <ac:chgData name="Laia Surralles Solsona" userId="5b079a50-c30e-426c-81c1-9a1baf43d982" providerId="ADAL" clId="{CFECE47A-77C0-4ACB-B706-069E65A10E26}" dt="2023-06-19T10:06:26.094" v="174" actId="1036"/>
          <ac:spMkLst>
            <pc:docMk/>
            <pc:sldMk cId="1515171413" sldId="272"/>
            <ac:spMk id="3" creationId="{78AAACA7-EE7B-0D6D-64C1-BAEC83E46184}"/>
          </ac:spMkLst>
        </pc:spChg>
        <pc:spChg chg="mod">
          <ac:chgData name="Laia Surralles Solsona" userId="5b079a50-c30e-426c-81c1-9a1baf43d982" providerId="ADAL" clId="{CFECE47A-77C0-4ACB-B706-069E65A10E26}" dt="2023-06-19T10:06:29.520" v="177" actId="1035"/>
          <ac:spMkLst>
            <pc:docMk/>
            <pc:sldMk cId="1515171413" sldId="272"/>
            <ac:spMk id="4" creationId="{19305A0D-8B48-EF07-BE22-35CE466C6647}"/>
          </ac:spMkLst>
        </pc:spChg>
        <pc:spChg chg="mod">
          <ac:chgData name="Laia Surralles Solsona" userId="5b079a50-c30e-426c-81c1-9a1baf43d982" providerId="ADAL" clId="{CFECE47A-77C0-4ACB-B706-069E65A10E26}" dt="2023-06-19T10:06:45.802" v="182" actId="1076"/>
          <ac:spMkLst>
            <pc:docMk/>
            <pc:sldMk cId="1515171413" sldId="272"/>
            <ac:spMk id="5" creationId="{D1C8AF5E-73AD-38AA-5F14-C380BC0A8D40}"/>
          </ac:spMkLst>
        </pc:spChg>
        <pc:picChg chg="add mod">
          <ac:chgData name="Laia Surralles Solsona" userId="5b079a50-c30e-426c-81c1-9a1baf43d982" providerId="ADAL" clId="{CFECE47A-77C0-4ACB-B706-069E65A10E26}" dt="2023-06-19T10:06:17.191" v="167" actId="1076"/>
          <ac:picMkLst>
            <pc:docMk/>
            <pc:sldMk cId="1515171413" sldId="272"/>
            <ac:picMk id="2050" creationId="{AE8D5ABA-F69B-F4F8-ED58-3D5CA00577F6}"/>
          </ac:picMkLst>
        </pc:picChg>
        <pc:picChg chg="add mod">
          <ac:chgData name="Laia Surralles Solsona" userId="5b079a50-c30e-426c-81c1-9a1baf43d982" providerId="ADAL" clId="{CFECE47A-77C0-4ACB-B706-069E65A10E26}" dt="2023-06-19T10:06:43.626" v="181" actId="1076"/>
          <ac:picMkLst>
            <pc:docMk/>
            <pc:sldMk cId="1515171413" sldId="272"/>
            <ac:picMk id="2052" creationId="{6C56230F-FC1C-786B-66FC-5104625F69CD}"/>
          </ac:picMkLst>
        </pc:picChg>
        <pc:cxnChg chg="add mod">
          <ac:chgData name="Laia Surralles Solsona" userId="5b079a50-c30e-426c-81c1-9a1baf43d982" providerId="ADAL" clId="{CFECE47A-77C0-4ACB-B706-069E65A10E26}" dt="2023-06-19T10:06:05.509" v="163" actId="1076"/>
          <ac:cxnSpMkLst>
            <pc:docMk/>
            <pc:sldMk cId="1515171413" sldId="272"/>
            <ac:cxnSpMk id="6" creationId="{FF47B0A7-F7F8-FF91-F3C6-CFC1BDDC25E9}"/>
          </ac:cxnSpMkLst>
        </pc:cxnChg>
        <pc:cxnChg chg="add mod">
          <ac:chgData name="Laia Surralles Solsona" userId="5b079a50-c30e-426c-81c1-9a1baf43d982" providerId="ADAL" clId="{CFECE47A-77C0-4ACB-B706-069E65A10E26}" dt="2023-06-19T10:06:49.939" v="187" actId="1036"/>
          <ac:cxnSpMkLst>
            <pc:docMk/>
            <pc:sldMk cId="1515171413" sldId="272"/>
            <ac:cxnSpMk id="7" creationId="{9D0855EB-15CB-BD3B-588F-87AFEB7EE45D}"/>
          </ac:cxnSpMkLst>
        </pc:cxnChg>
        <pc:cxnChg chg="del">
          <ac:chgData name="Laia Surralles Solsona" userId="5b079a50-c30e-426c-81c1-9a1baf43d982" providerId="ADAL" clId="{CFECE47A-77C0-4ACB-B706-069E65A10E26}" dt="2023-06-19T10:05:32.037" v="153" actId="478"/>
          <ac:cxnSpMkLst>
            <pc:docMk/>
            <pc:sldMk cId="1515171413" sldId="272"/>
            <ac:cxnSpMk id="8" creationId="{1DB7F086-782A-3318-61EA-0E877CF43442}"/>
          </ac:cxnSpMkLst>
        </pc:cxnChg>
        <pc:cxnChg chg="del mod">
          <ac:chgData name="Laia Surralles Solsona" userId="5b079a50-c30e-426c-81c1-9a1baf43d982" providerId="ADAL" clId="{CFECE47A-77C0-4ACB-B706-069E65A10E26}" dt="2023-06-19T10:05:33.980" v="154" actId="478"/>
          <ac:cxnSpMkLst>
            <pc:docMk/>
            <pc:sldMk cId="1515171413" sldId="272"/>
            <ac:cxnSpMk id="9" creationId="{122EF91C-4A9E-5463-DC40-096E2E397BC2}"/>
          </ac:cxnSpMkLst>
        </pc:cxnChg>
        <pc:cxnChg chg="mod">
          <ac:chgData name="Laia Surralles Solsona" userId="5b079a50-c30e-426c-81c1-9a1baf43d982" providerId="ADAL" clId="{CFECE47A-77C0-4ACB-B706-069E65A10E26}" dt="2023-06-19T10:06:02.309" v="162" actId="1076"/>
          <ac:cxnSpMkLst>
            <pc:docMk/>
            <pc:sldMk cId="1515171413" sldId="272"/>
            <ac:cxnSpMk id="10" creationId="{92536521-30B3-6C4F-4A8D-12D7EDF0951E}"/>
          </ac:cxnSpMkLst>
        </pc:cxnChg>
        <pc:cxnChg chg="del">
          <ac:chgData name="Laia Surralles Solsona" userId="5b079a50-c30e-426c-81c1-9a1baf43d982" providerId="ADAL" clId="{CFECE47A-77C0-4ACB-B706-069E65A10E26}" dt="2023-06-19T10:05:35.730" v="155" actId="478"/>
          <ac:cxnSpMkLst>
            <pc:docMk/>
            <pc:sldMk cId="1515171413" sldId="272"/>
            <ac:cxnSpMk id="11" creationId="{63CD0F33-BE46-7100-16F0-10C635744146}"/>
          </ac:cxnSpMkLst>
        </pc:cxnChg>
        <pc:cxnChg chg="add mod">
          <ac:chgData name="Laia Surralles Solsona" userId="5b079a50-c30e-426c-81c1-9a1baf43d982" providerId="ADAL" clId="{CFECE47A-77C0-4ACB-B706-069E65A10E26}" dt="2023-06-19T10:06:10.623" v="165" actId="1076"/>
          <ac:cxnSpMkLst>
            <pc:docMk/>
            <pc:sldMk cId="1515171413" sldId="272"/>
            <ac:cxnSpMk id="12" creationId="{D78E6940-1ED3-9A5E-ADDA-CA839497D49B}"/>
          </ac:cxnSpMkLst>
        </pc:cxnChg>
      </pc:sldChg>
      <pc:sldChg chg="del">
        <pc:chgData name="Laia Surralles Solsona" userId="5b079a50-c30e-426c-81c1-9a1baf43d982" providerId="ADAL" clId="{CFECE47A-77C0-4ACB-B706-069E65A10E26}" dt="2023-06-20T10:45:33.826" v="850" actId="47"/>
        <pc:sldMkLst>
          <pc:docMk/>
          <pc:sldMk cId="2500014297" sldId="272"/>
        </pc:sldMkLst>
      </pc:sldChg>
      <pc:sldChg chg="addSp delSp modSp mod">
        <pc:chgData name="Laia Surralles Solsona" userId="5b079a50-c30e-426c-81c1-9a1baf43d982" providerId="ADAL" clId="{CFECE47A-77C0-4ACB-B706-069E65A10E26}" dt="2023-06-19T10:22:16.616" v="250" actId="1076"/>
        <pc:sldMkLst>
          <pc:docMk/>
          <pc:sldMk cId="859656237" sldId="273"/>
        </pc:sldMkLst>
        <pc:spChg chg="mod">
          <ac:chgData name="Laia Surralles Solsona" userId="5b079a50-c30e-426c-81c1-9a1baf43d982" providerId="ADAL" clId="{CFECE47A-77C0-4ACB-B706-069E65A10E26}" dt="2023-06-19T10:22:16.616" v="250" actId="1076"/>
          <ac:spMkLst>
            <pc:docMk/>
            <pc:sldMk cId="859656237" sldId="273"/>
            <ac:spMk id="2" creationId="{48ADAD40-CEE2-7454-AA61-93BE43CBE7A0}"/>
          </ac:spMkLst>
        </pc:spChg>
        <pc:spChg chg="mod">
          <ac:chgData name="Laia Surralles Solsona" userId="5b079a50-c30e-426c-81c1-9a1baf43d982" providerId="ADAL" clId="{CFECE47A-77C0-4ACB-B706-069E65A10E26}" dt="2023-06-19T10:21:55.238" v="247" actId="1076"/>
          <ac:spMkLst>
            <pc:docMk/>
            <pc:sldMk cId="859656237" sldId="273"/>
            <ac:spMk id="15" creationId="{6381C352-5923-241B-A2A5-5B482BA3140D}"/>
          </ac:spMkLst>
        </pc:spChg>
        <pc:spChg chg="mod">
          <ac:chgData name="Laia Surralles Solsona" userId="5b079a50-c30e-426c-81c1-9a1baf43d982" providerId="ADAL" clId="{CFECE47A-77C0-4ACB-B706-069E65A10E26}" dt="2023-06-19T10:22:09.767" v="249" actId="1076"/>
          <ac:spMkLst>
            <pc:docMk/>
            <pc:sldMk cId="859656237" sldId="273"/>
            <ac:spMk id="16" creationId="{25D05FBD-F0CB-6393-0A67-292927A090A4}"/>
          </ac:spMkLst>
        </pc:spChg>
        <pc:spChg chg="mod">
          <ac:chgData name="Laia Surralles Solsona" userId="5b079a50-c30e-426c-81c1-9a1baf43d982" providerId="ADAL" clId="{CFECE47A-77C0-4ACB-B706-069E65A10E26}" dt="2023-06-19T10:08:34.143" v="220" actId="27636"/>
          <ac:spMkLst>
            <pc:docMk/>
            <pc:sldMk cId="859656237" sldId="273"/>
            <ac:spMk id="17" creationId="{DDA4C97B-23FE-FC79-9A43-07412D9207F7}"/>
          </ac:spMkLst>
        </pc:spChg>
        <pc:picChg chg="mod">
          <ac:chgData name="Laia Surralles Solsona" userId="5b079a50-c30e-426c-81c1-9a1baf43d982" providerId="ADAL" clId="{CFECE47A-77C0-4ACB-B706-069E65A10E26}" dt="2023-06-19T10:21:28.891" v="236" actId="1076"/>
          <ac:picMkLst>
            <pc:docMk/>
            <pc:sldMk cId="859656237" sldId="273"/>
            <ac:picMk id="1026" creationId="{C269A67E-BA2B-1CE3-AA81-F7234211FFC1}"/>
          </ac:picMkLst>
        </pc:picChg>
        <pc:picChg chg="add mod">
          <ac:chgData name="Laia Surralles Solsona" userId="5b079a50-c30e-426c-81c1-9a1baf43d982" providerId="ADAL" clId="{CFECE47A-77C0-4ACB-B706-069E65A10E26}" dt="2023-06-19T10:22:03.769" v="248" actId="732"/>
          <ac:picMkLst>
            <pc:docMk/>
            <pc:sldMk cId="859656237" sldId="273"/>
            <ac:picMk id="1028" creationId="{8DD9F264-754F-3A1A-AFFB-32DF6D21E54C}"/>
          </ac:picMkLst>
        </pc:picChg>
        <pc:picChg chg="add mod">
          <ac:chgData name="Laia Surralles Solsona" userId="5b079a50-c30e-426c-81c1-9a1baf43d982" providerId="ADAL" clId="{CFECE47A-77C0-4ACB-B706-069E65A10E26}" dt="2023-06-19T10:21:33.082" v="237" actId="1076"/>
          <ac:picMkLst>
            <pc:docMk/>
            <pc:sldMk cId="859656237" sldId="273"/>
            <ac:picMk id="1030" creationId="{6387393D-F3E8-1C34-4658-1B4B727D0B95}"/>
          </ac:picMkLst>
        </pc:picChg>
        <pc:cxnChg chg="add mod">
          <ac:chgData name="Laia Surralles Solsona" userId="5b079a50-c30e-426c-81c1-9a1baf43d982" providerId="ADAL" clId="{CFECE47A-77C0-4ACB-B706-069E65A10E26}" dt="2023-06-19T10:07:33.797" v="200" actId="1076"/>
          <ac:cxnSpMkLst>
            <pc:docMk/>
            <pc:sldMk cId="859656237" sldId="273"/>
            <ac:cxnSpMk id="3" creationId="{4B690BCB-8A3C-6AE0-7FA0-180206B27EE6}"/>
          </ac:cxnSpMkLst>
        </pc:cxnChg>
        <pc:cxnChg chg="add mod">
          <ac:chgData name="Laia Surralles Solsona" userId="5b079a50-c30e-426c-81c1-9a1baf43d982" providerId="ADAL" clId="{CFECE47A-77C0-4ACB-B706-069E65A10E26}" dt="2023-06-19T10:07:47.174" v="206" actId="1076"/>
          <ac:cxnSpMkLst>
            <pc:docMk/>
            <pc:sldMk cId="859656237" sldId="273"/>
            <ac:cxnSpMk id="4" creationId="{CA9A741A-C231-4B01-656C-6D683CF1BD11}"/>
          </ac:cxnSpMkLst>
        </pc:cxnChg>
        <pc:cxnChg chg="add mod">
          <ac:chgData name="Laia Surralles Solsona" userId="5b079a50-c30e-426c-81c1-9a1baf43d982" providerId="ADAL" clId="{CFECE47A-77C0-4ACB-B706-069E65A10E26}" dt="2023-06-19T10:07:44.694" v="205" actId="1076"/>
          <ac:cxnSpMkLst>
            <pc:docMk/>
            <pc:sldMk cId="859656237" sldId="273"/>
            <ac:cxnSpMk id="5" creationId="{35DE8361-25C2-14FB-AFC0-752FCAC4012A}"/>
          </ac:cxnSpMkLst>
        </pc:cxnChg>
        <pc:cxnChg chg="add mod">
          <ac:chgData name="Laia Surralles Solsona" userId="5b079a50-c30e-426c-81c1-9a1baf43d982" providerId="ADAL" clId="{CFECE47A-77C0-4ACB-B706-069E65A10E26}" dt="2023-06-19T10:21:44.815" v="245" actId="1036"/>
          <ac:cxnSpMkLst>
            <pc:docMk/>
            <pc:sldMk cId="859656237" sldId="273"/>
            <ac:cxnSpMk id="6" creationId="{80D1E92E-31D7-EB8C-2847-10421413D738}"/>
          </ac:cxnSpMkLst>
        </pc:cxnChg>
        <pc:cxnChg chg="del mod">
          <ac:chgData name="Laia Surralles Solsona" userId="5b079a50-c30e-426c-81c1-9a1baf43d982" providerId="ADAL" clId="{CFECE47A-77C0-4ACB-B706-069E65A10E26}" dt="2023-06-19T10:07:13.435" v="191" actId="478"/>
          <ac:cxnSpMkLst>
            <pc:docMk/>
            <pc:sldMk cId="859656237" sldId="273"/>
            <ac:cxnSpMk id="8" creationId="{1DB7F086-782A-3318-61EA-0E877CF43442}"/>
          </ac:cxnSpMkLst>
        </pc:cxnChg>
        <pc:cxnChg chg="del mod">
          <ac:chgData name="Laia Surralles Solsona" userId="5b079a50-c30e-426c-81c1-9a1baf43d982" providerId="ADAL" clId="{CFECE47A-77C0-4ACB-B706-069E65A10E26}" dt="2023-06-19T10:07:15.409" v="192" actId="478"/>
          <ac:cxnSpMkLst>
            <pc:docMk/>
            <pc:sldMk cId="859656237" sldId="273"/>
            <ac:cxnSpMk id="9" creationId="{122EF91C-4A9E-5463-DC40-096E2E397BC2}"/>
          </ac:cxnSpMkLst>
        </pc:cxnChg>
        <pc:cxnChg chg="del mod">
          <ac:chgData name="Laia Surralles Solsona" userId="5b079a50-c30e-426c-81c1-9a1baf43d982" providerId="ADAL" clId="{CFECE47A-77C0-4ACB-B706-069E65A10E26}" dt="2023-06-19T10:07:11.543" v="190" actId="478"/>
          <ac:cxnSpMkLst>
            <pc:docMk/>
            <pc:sldMk cId="859656237" sldId="273"/>
            <ac:cxnSpMk id="10" creationId="{92536521-30B3-6C4F-4A8D-12D7EDF0951E}"/>
          </ac:cxnSpMkLst>
        </pc:cxnChg>
        <pc:cxnChg chg="del mod">
          <ac:chgData name="Laia Surralles Solsona" userId="5b079a50-c30e-426c-81c1-9a1baf43d982" providerId="ADAL" clId="{CFECE47A-77C0-4ACB-B706-069E65A10E26}" dt="2023-06-19T10:07:17.606" v="194" actId="478"/>
          <ac:cxnSpMkLst>
            <pc:docMk/>
            <pc:sldMk cId="859656237" sldId="273"/>
            <ac:cxnSpMk id="11" creationId="{63CD0F33-BE46-7100-16F0-10C635744146}"/>
          </ac:cxnSpMkLst>
        </pc:cxnChg>
      </pc:sldChg>
      <pc:sldChg chg="del">
        <pc:chgData name="Laia Surralles Solsona" userId="5b079a50-c30e-426c-81c1-9a1baf43d982" providerId="ADAL" clId="{CFECE47A-77C0-4ACB-B706-069E65A10E26}" dt="2023-06-20T10:45:37.180" v="851" actId="47"/>
        <pc:sldMkLst>
          <pc:docMk/>
          <pc:sldMk cId="2730316699" sldId="273"/>
        </pc:sldMkLst>
      </pc:sldChg>
      <pc:sldChg chg="add">
        <pc:chgData name="Laia Surralles Solsona" userId="5b079a50-c30e-426c-81c1-9a1baf43d982" providerId="ADAL" clId="{CFECE47A-77C0-4ACB-B706-069E65A10E26}" dt="2023-06-20T10:50:39.529" v="861"/>
        <pc:sldMkLst>
          <pc:docMk/>
          <pc:sldMk cId="1173687087" sldId="274"/>
        </pc:sldMkLst>
      </pc:sldChg>
      <pc:sldChg chg="modSp new del mod">
        <pc:chgData name="Laia Surralles Solsona" userId="5b079a50-c30e-426c-81c1-9a1baf43d982" providerId="ADAL" clId="{CFECE47A-77C0-4ACB-B706-069E65A10E26}" dt="2023-06-19T10:25:18.988" v="252" actId="47"/>
        <pc:sldMkLst>
          <pc:docMk/>
          <pc:sldMk cId="1327052240" sldId="274"/>
        </pc:sldMkLst>
        <pc:spChg chg="mod">
          <ac:chgData name="Laia Surralles Solsona" userId="5b079a50-c30e-426c-81c1-9a1baf43d982" providerId="ADAL" clId="{CFECE47A-77C0-4ACB-B706-069E65A10E26}" dt="2023-06-19T09:48:19.257" v="25" actId="20577"/>
          <ac:spMkLst>
            <pc:docMk/>
            <pc:sldMk cId="1327052240" sldId="274"/>
            <ac:spMk id="2" creationId="{B989D13B-B421-1987-C101-9C14864263FB}"/>
          </ac:spMkLst>
        </pc:spChg>
      </pc:sldChg>
      <pc:sldChg chg="modSp new del mod">
        <pc:chgData name="Laia Surralles Solsona" userId="5b079a50-c30e-426c-81c1-9a1baf43d982" providerId="ADAL" clId="{CFECE47A-77C0-4ACB-B706-069E65A10E26}" dt="2023-06-20T10:50:44.590" v="862" actId="47"/>
        <pc:sldMkLst>
          <pc:docMk/>
          <pc:sldMk cId="3427963425" sldId="275"/>
        </pc:sldMkLst>
        <pc:spChg chg="mod">
          <ac:chgData name="Laia Surralles Solsona" userId="5b079a50-c30e-426c-81c1-9a1baf43d982" providerId="ADAL" clId="{CFECE47A-77C0-4ACB-B706-069E65A10E26}" dt="2023-06-19T10:47:04.391" v="293" actId="13926"/>
          <ac:spMkLst>
            <pc:docMk/>
            <pc:sldMk cId="3427963425" sldId="275"/>
            <ac:spMk id="2" creationId="{0F330975-832B-B204-5D0C-3218A7999750}"/>
          </ac:spMkLst>
        </pc:spChg>
      </pc:sldChg>
      <pc:sldChg chg="modSp new del mod">
        <pc:chgData name="Laia Surralles Solsona" userId="5b079a50-c30e-426c-81c1-9a1baf43d982" providerId="ADAL" clId="{CFECE47A-77C0-4ACB-B706-069E65A10E26}" dt="2023-06-20T10:48:20.838" v="859" actId="47"/>
        <pc:sldMkLst>
          <pc:docMk/>
          <pc:sldMk cId="1341750776" sldId="276"/>
        </pc:sldMkLst>
        <pc:spChg chg="mod">
          <ac:chgData name="Laia Surralles Solsona" userId="5b079a50-c30e-426c-81c1-9a1baf43d982" providerId="ADAL" clId="{CFECE47A-77C0-4ACB-B706-069E65A10E26}" dt="2023-06-19T10:46:54.962" v="282" actId="13926"/>
          <ac:spMkLst>
            <pc:docMk/>
            <pc:sldMk cId="1341750776" sldId="276"/>
            <ac:spMk id="2" creationId="{F5B981C2-D389-EEF0-7415-E3B618B1D275}"/>
          </ac:spMkLst>
        </pc:spChg>
      </pc:sldChg>
      <pc:sldChg chg="modSp new del mod">
        <pc:chgData name="Laia Surralles Solsona" userId="5b079a50-c30e-426c-81c1-9a1baf43d982" providerId="ADAL" clId="{CFECE47A-77C0-4ACB-B706-069E65A10E26}" dt="2023-06-20T10:48:25.915" v="860" actId="47"/>
        <pc:sldMkLst>
          <pc:docMk/>
          <pc:sldMk cId="3730937306" sldId="277"/>
        </pc:sldMkLst>
        <pc:spChg chg="mod">
          <ac:chgData name="Laia Surralles Solsona" userId="5b079a50-c30e-426c-81c1-9a1baf43d982" providerId="ADAL" clId="{CFECE47A-77C0-4ACB-B706-069E65A10E26}" dt="2023-06-19T11:06:18.890" v="315" actId="13926"/>
          <ac:spMkLst>
            <pc:docMk/>
            <pc:sldMk cId="3730937306" sldId="277"/>
            <ac:spMk id="2" creationId="{F285A460-0ACD-4FBA-0ED6-BDCD48342820}"/>
          </ac:spMkLst>
        </pc:spChg>
      </pc:sldChg>
      <pc:sldChg chg="modSp new del mod">
        <pc:chgData name="Laia Surralles Solsona" userId="5b079a50-c30e-426c-81c1-9a1baf43d982" providerId="ADAL" clId="{CFECE47A-77C0-4ACB-B706-069E65A10E26}" dt="2023-06-19T09:50:14.113" v="95" actId="47"/>
        <pc:sldMkLst>
          <pc:docMk/>
          <pc:sldMk cId="1347861204" sldId="278"/>
        </pc:sldMkLst>
        <pc:spChg chg="mod">
          <ac:chgData name="Laia Surralles Solsona" userId="5b079a50-c30e-426c-81c1-9a1baf43d982" providerId="ADAL" clId="{CFECE47A-77C0-4ACB-B706-069E65A10E26}" dt="2023-06-19T09:48:48.877" v="66" actId="20577"/>
          <ac:spMkLst>
            <pc:docMk/>
            <pc:sldMk cId="1347861204" sldId="278"/>
            <ac:spMk id="2" creationId="{9A7D94E1-6184-B4B2-5139-0E9F81753BF5}"/>
          </ac:spMkLst>
        </pc:spChg>
      </pc:sldChg>
      <pc:sldChg chg="modSp new del mod ord">
        <pc:chgData name="Laia Surralles Solsona" userId="5b079a50-c30e-426c-81c1-9a1baf43d982" providerId="ADAL" clId="{CFECE47A-77C0-4ACB-B706-069E65A10E26}" dt="2023-06-20T11:30:06.857" v="868" actId="47"/>
        <pc:sldMkLst>
          <pc:docMk/>
          <pc:sldMk cId="1011099963" sldId="279"/>
        </pc:sldMkLst>
        <pc:spChg chg="mod">
          <ac:chgData name="Laia Surralles Solsona" userId="5b079a50-c30e-426c-81c1-9a1baf43d982" providerId="ADAL" clId="{CFECE47A-77C0-4ACB-B706-069E65A10E26}" dt="2023-06-19T09:48:57.294" v="91" actId="20577"/>
          <ac:spMkLst>
            <pc:docMk/>
            <pc:sldMk cId="1011099963" sldId="279"/>
            <ac:spMk id="2" creationId="{0DE0FD40-CB3C-8590-C681-687B7C8F7A13}"/>
          </ac:spMkLst>
        </pc:spChg>
      </pc:sldChg>
      <pc:sldChg chg="add del">
        <pc:chgData name="Laia Surralles Solsona" userId="5b079a50-c30e-426c-81c1-9a1baf43d982" providerId="ADAL" clId="{CFECE47A-77C0-4ACB-B706-069E65A10E26}" dt="2023-06-20T10:52:44.676" v="864"/>
        <pc:sldMkLst>
          <pc:docMk/>
          <pc:sldMk cId="3140989583" sldId="281"/>
        </pc:sldMkLst>
      </pc:sldChg>
      <pc:sldChg chg="del">
        <pc:chgData name="Laia Surralles Solsona" userId="5b079a50-c30e-426c-81c1-9a1baf43d982" providerId="ADAL" clId="{CFECE47A-77C0-4ACB-B706-069E65A10E26}" dt="2023-06-20T10:52:33.269" v="863" actId="2696"/>
        <pc:sldMkLst>
          <pc:docMk/>
          <pc:sldMk cId="36904936" sldId="287"/>
        </pc:sldMkLst>
      </pc:sldChg>
      <pc:sldChg chg="add del">
        <pc:chgData name="Laia Surralles Solsona" userId="5b079a50-c30e-426c-81c1-9a1baf43d982" providerId="ADAL" clId="{CFECE47A-77C0-4ACB-B706-069E65A10E26}" dt="2023-06-20T10:52:44.676" v="864"/>
        <pc:sldMkLst>
          <pc:docMk/>
          <pc:sldMk cId="3092054382" sldId="288"/>
        </pc:sldMkLst>
      </pc:sldChg>
      <pc:sldChg chg="add del">
        <pc:chgData name="Laia Surralles Solsona" userId="5b079a50-c30e-426c-81c1-9a1baf43d982" providerId="ADAL" clId="{CFECE47A-77C0-4ACB-B706-069E65A10E26}" dt="2023-06-20T10:52:44.676" v="864"/>
        <pc:sldMkLst>
          <pc:docMk/>
          <pc:sldMk cId="3945674119" sldId="289"/>
        </pc:sldMkLst>
      </pc:sldChg>
      <pc:sldChg chg="add del">
        <pc:chgData name="Laia Surralles Solsona" userId="5b079a50-c30e-426c-81c1-9a1baf43d982" providerId="ADAL" clId="{CFECE47A-77C0-4ACB-B706-069E65A10E26}" dt="2023-06-20T10:52:44.676" v="864"/>
        <pc:sldMkLst>
          <pc:docMk/>
          <pc:sldMk cId="464751988" sldId="290"/>
        </pc:sldMkLst>
      </pc:sldChg>
      <pc:sldChg chg="del">
        <pc:chgData name="Laia Surralles Solsona" userId="5b079a50-c30e-426c-81c1-9a1baf43d982" providerId="ADAL" clId="{CFECE47A-77C0-4ACB-B706-069E65A10E26}" dt="2023-06-20T10:52:33.269" v="863" actId="2696"/>
        <pc:sldMkLst>
          <pc:docMk/>
          <pc:sldMk cId="1933130241" sldId="292"/>
        </pc:sldMkLst>
      </pc:sldChg>
      <pc:sldChg chg="add del">
        <pc:chgData name="Laia Surralles Solsona" userId="5b079a50-c30e-426c-81c1-9a1baf43d982" providerId="ADAL" clId="{CFECE47A-77C0-4ACB-B706-069E65A10E26}" dt="2023-06-20T10:52:44.676" v="864"/>
        <pc:sldMkLst>
          <pc:docMk/>
          <pc:sldMk cId="4160245435" sldId="293"/>
        </pc:sldMkLst>
      </pc:sldChg>
      <pc:sldChg chg="add del">
        <pc:chgData name="Laia Surralles Solsona" userId="5b079a50-c30e-426c-81c1-9a1baf43d982" providerId="ADAL" clId="{CFECE47A-77C0-4ACB-B706-069E65A10E26}" dt="2023-06-20T10:52:44.676" v="864"/>
        <pc:sldMkLst>
          <pc:docMk/>
          <pc:sldMk cId="3210732553" sldId="294"/>
        </pc:sldMkLst>
      </pc:sldChg>
      <pc:sldChg chg="add">
        <pc:chgData name="Laia Surralles Solsona" userId="5b079a50-c30e-426c-81c1-9a1baf43d982" providerId="ADAL" clId="{CFECE47A-77C0-4ACB-B706-069E65A10E26}" dt="2023-06-20T10:50:39.529" v="861"/>
        <pc:sldMkLst>
          <pc:docMk/>
          <pc:sldMk cId="3569806240" sldId="295"/>
        </pc:sldMkLst>
      </pc:sldChg>
      <pc:sldChg chg="modSp del mod">
        <pc:chgData name="Laia Surralles Solsona" userId="5b079a50-c30e-426c-81c1-9a1baf43d982" providerId="ADAL" clId="{CFECE47A-77C0-4ACB-B706-069E65A10E26}" dt="2023-06-20T10:52:33.269" v="863" actId="2696"/>
        <pc:sldMkLst>
          <pc:docMk/>
          <pc:sldMk cId="1020973736" sldId="296"/>
        </pc:sldMkLst>
        <pc:spChg chg="mod">
          <ac:chgData name="Laia Surralles Solsona" userId="5b079a50-c30e-426c-81c1-9a1baf43d982" providerId="ADAL" clId="{CFECE47A-77C0-4ACB-B706-069E65A10E26}" dt="2023-06-19T11:05:38.905" v="294" actId="27636"/>
          <ac:spMkLst>
            <pc:docMk/>
            <pc:sldMk cId="1020973736" sldId="296"/>
            <ac:spMk id="3" creationId="{954FFADA-1BBA-40F3-DCA9-F20B21BBBDFF}"/>
          </ac:spMkLst>
        </pc:spChg>
      </pc:sldChg>
      <pc:sldChg chg="add del">
        <pc:chgData name="Laia Surralles Solsona" userId="5b079a50-c30e-426c-81c1-9a1baf43d982" providerId="ADAL" clId="{CFECE47A-77C0-4ACB-B706-069E65A10E26}" dt="2023-06-20T10:52:44.676" v="864"/>
        <pc:sldMkLst>
          <pc:docMk/>
          <pc:sldMk cId="3305829747" sldId="297"/>
        </pc:sldMkLst>
      </pc:sldChg>
      <pc:sldChg chg="del">
        <pc:chgData name="Laia Surralles Solsona" userId="5b079a50-c30e-426c-81c1-9a1baf43d982" providerId="ADAL" clId="{CFECE47A-77C0-4ACB-B706-069E65A10E26}" dt="2023-06-20T10:52:33.269" v="863" actId="2696"/>
        <pc:sldMkLst>
          <pc:docMk/>
          <pc:sldMk cId="1175440101" sldId="298"/>
        </pc:sldMkLst>
      </pc:sldChg>
      <pc:sldChg chg="add">
        <pc:chgData name="Laia Surralles Solsona" userId="5b079a50-c30e-426c-81c1-9a1baf43d982" providerId="ADAL" clId="{CFECE47A-77C0-4ACB-B706-069E65A10E26}" dt="2023-06-20T10:50:39.529" v="861"/>
        <pc:sldMkLst>
          <pc:docMk/>
          <pc:sldMk cId="2810658762" sldId="299"/>
        </pc:sldMkLst>
      </pc:sldChg>
      <pc:sldChg chg="del">
        <pc:chgData name="Laia Surralles Solsona" userId="5b079a50-c30e-426c-81c1-9a1baf43d982" providerId="ADAL" clId="{CFECE47A-77C0-4ACB-B706-069E65A10E26}" dt="2023-06-20T10:52:33.269" v="863" actId="2696"/>
        <pc:sldMkLst>
          <pc:docMk/>
          <pc:sldMk cId="1815793526" sldId="300"/>
        </pc:sldMkLst>
      </pc:sldChg>
      <pc:sldChg chg="add">
        <pc:chgData name="Laia Surralles Solsona" userId="5b079a50-c30e-426c-81c1-9a1baf43d982" providerId="ADAL" clId="{CFECE47A-77C0-4ACB-B706-069E65A10E26}" dt="2023-06-20T10:50:39.529" v="861"/>
        <pc:sldMkLst>
          <pc:docMk/>
          <pc:sldMk cId="569926583" sldId="301"/>
        </pc:sldMkLst>
      </pc:sldChg>
      <pc:sldChg chg="del">
        <pc:chgData name="Laia Surralles Solsona" userId="5b079a50-c30e-426c-81c1-9a1baf43d982" providerId="ADAL" clId="{CFECE47A-77C0-4ACB-B706-069E65A10E26}" dt="2023-06-20T10:52:33.269" v="863" actId="2696"/>
        <pc:sldMkLst>
          <pc:docMk/>
          <pc:sldMk cId="1263621735" sldId="302"/>
        </pc:sldMkLst>
      </pc:sldChg>
      <pc:sldChg chg="add del">
        <pc:chgData name="Laia Surralles Solsona" userId="5b079a50-c30e-426c-81c1-9a1baf43d982" providerId="ADAL" clId="{CFECE47A-77C0-4ACB-B706-069E65A10E26}" dt="2023-06-20T10:52:44.676" v="864"/>
        <pc:sldMkLst>
          <pc:docMk/>
          <pc:sldMk cId="3039779949" sldId="303"/>
        </pc:sldMkLst>
      </pc:sldChg>
      <pc:sldChg chg="add del">
        <pc:chgData name="Laia Surralles Solsona" userId="5b079a50-c30e-426c-81c1-9a1baf43d982" providerId="ADAL" clId="{CFECE47A-77C0-4ACB-B706-069E65A10E26}" dt="2023-06-20T10:52:44.676" v="864"/>
        <pc:sldMkLst>
          <pc:docMk/>
          <pc:sldMk cId="3047558367" sldId="305"/>
        </pc:sldMkLst>
      </pc:sldChg>
      <pc:sldChg chg="add del">
        <pc:chgData name="Laia Surralles Solsona" userId="5b079a50-c30e-426c-81c1-9a1baf43d982" providerId="ADAL" clId="{CFECE47A-77C0-4ACB-B706-069E65A10E26}" dt="2023-06-20T10:52:44.676" v="864"/>
        <pc:sldMkLst>
          <pc:docMk/>
          <pc:sldMk cId="2754134488" sldId="306"/>
        </pc:sldMkLst>
      </pc:sldChg>
      <pc:sldChg chg="del">
        <pc:chgData name="Laia Surralles Solsona" userId="5b079a50-c30e-426c-81c1-9a1baf43d982" providerId="ADAL" clId="{CFECE47A-77C0-4ACB-B706-069E65A10E26}" dt="2023-06-20T10:52:33.269" v="863" actId="2696"/>
        <pc:sldMkLst>
          <pc:docMk/>
          <pc:sldMk cId="230220017" sldId="307"/>
        </pc:sldMkLst>
      </pc:sldChg>
      <pc:sldChg chg="del">
        <pc:chgData name="Laia Surralles Solsona" userId="5b079a50-c30e-426c-81c1-9a1baf43d982" providerId="ADAL" clId="{CFECE47A-77C0-4ACB-B706-069E65A10E26}" dt="2023-06-20T10:52:33.269" v="863" actId="2696"/>
        <pc:sldMkLst>
          <pc:docMk/>
          <pc:sldMk cId="851482131" sldId="308"/>
        </pc:sldMkLst>
      </pc:sldChg>
      <pc:sldChg chg="del">
        <pc:chgData name="Laia Surralles Solsona" userId="5b079a50-c30e-426c-81c1-9a1baf43d982" providerId="ADAL" clId="{CFECE47A-77C0-4ACB-B706-069E65A10E26}" dt="2023-06-20T10:52:33.269" v="863" actId="2696"/>
        <pc:sldMkLst>
          <pc:docMk/>
          <pc:sldMk cId="3142798946" sldId="309"/>
        </pc:sldMkLst>
      </pc:sldChg>
      <pc:sldChg chg="del">
        <pc:chgData name="Laia Surralles Solsona" userId="5b079a50-c30e-426c-81c1-9a1baf43d982" providerId="ADAL" clId="{CFECE47A-77C0-4ACB-B706-069E65A10E26}" dt="2023-06-20T10:52:33.269" v="863" actId="2696"/>
        <pc:sldMkLst>
          <pc:docMk/>
          <pc:sldMk cId="3597088776" sldId="311"/>
        </pc:sldMkLst>
      </pc:sldChg>
      <pc:sldChg chg="add del">
        <pc:chgData name="Laia Surralles Solsona" userId="5b079a50-c30e-426c-81c1-9a1baf43d982" providerId="ADAL" clId="{CFECE47A-77C0-4ACB-B706-069E65A10E26}" dt="2023-06-20T10:52:44.676" v="864"/>
        <pc:sldMkLst>
          <pc:docMk/>
          <pc:sldMk cId="1688510583" sldId="314"/>
        </pc:sldMkLst>
      </pc:sldChg>
      <pc:sldChg chg="add del">
        <pc:chgData name="Laia Surralles Solsona" userId="5b079a50-c30e-426c-81c1-9a1baf43d982" providerId="ADAL" clId="{CFECE47A-77C0-4ACB-B706-069E65A10E26}" dt="2023-06-20T10:52:44.676" v="864"/>
        <pc:sldMkLst>
          <pc:docMk/>
          <pc:sldMk cId="1881103466" sldId="315"/>
        </pc:sldMkLst>
      </pc:sldChg>
      <pc:sldChg chg="del">
        <pc:chgData name="Laia Surralles Solsona" userId="5b079a50-c30e-426c-81c1-9a1baf43d982" providerId="ADAL" clId="{CFECE47A-77C0-4ACB-B706-069E65A10E26}" dt="2023-06-20T10:52:33.269" v="863" actId="2696"/>
        <pc:sldMkLst>
          <pc:docMk/>
          <pc:sldMk cId="3371936406" sldId="316"/>
        </pc:sldMkLst>
      </pc:sldChg>
      <pc:sldChg chg="del">
        <pc:chgData name="Laia Surralles Solsona" userId="5b079a50-c30e-426c-81c1-9a1baf43d982" providerId="ADAL" clId="{CFECE47A-77C0-4ACB-B706-069E65A10E26}" dt="2023-06-19T09:49:54.091" v="92"/>
        <pc:sldMkLst>
          <pc:docMk/>
          <pc:sldMk cId="476913230" sldId="346"/>
        </pc:sldMkLst>
      </pc:sldChg>
      <pc:sldChg chg="del">
        <pc:chgData name="Laia Surralles Solsona" userId="5b079a50-c30e-426c-81c1-9a1baf43d982" providerId="ADAL" clId="{CFECE47A-77C0-4ACB-B706-069E65A10E26}" dt="2023-06-19T09:49:54.091" v="92"/>
        <pc:sldMkLst>
          <pc:docMk/>
          <pc:sldMk cId="2494181916" sldId="350"/>
        </pc:sldMkLst>
      </pc:sldChg>
      <pc:sldChg chg="del">
        <pc:chgData name="Laia Surralles Solsona" userId="5b079a50-c30e-426c-81c1-9a1baf43d982" providerId="ADAL" clId="{CFECE47A-77C0-4ACB-B706-069E65A10E26}" dt="2023-06-19T09:49:54.091" v="92"/>
        <pc:sldMkLst>
          <pc:docMk/>
          <pc:sldMk cId="2806597478" sldId="351"/>
        </pc:sldMkLst>
      </pc:sldChg>
      <pc:sldChg chg="del">
        <pc:chgData name="Laia Surralles Solsona" userId="5b079a50-c30e-426c-81c1-9a1baf43d982" providerId="ADAL" clId="{CFECE47A-77C0-4ACB-B706-069E65A10E26}" dt="2023-06-19T09:49:54.091" v="92"/>
        <pc:sldMkLst>
          <pc:docMk/>
          <pc:sldMk cId="1730977563" sldId="352"/>
        </pc:sldMkLst>
      </pc:sldChg>
      <pc:sldChg chg="del">
        <pc:chgData name="Laia Surralles Solsona" userId="5b079a50-c30e-426c-81c1-9a1baf43d982" providerId="ADAL" clId="{CFECE47A-77C0-4ACB-B706-069E65A10E26}" dt="2023-06-19T09:49:54.091" v="92"/>
        <pc:sldMkLst>
          <pc:docMk/>
          <pc:sldMk cId="804859940" sldId="353"/>
        </pc:sldMkLst>
      </pc:sldChg>
      <pc:sldChg chg="del">
        <pc:chgData name="Laia Surralles Solsona" userId="5b079a50-c30e-426c-81c1-9a1baf43d982" providerId="ADAL" clId="{CFECE47A-77C0-4ACB-B706-069E65A10E26}" dt="2023-06-19T09:49:54.091" v="92"/>
        <pc:sldMkLst>
          <pc:docMk/>
          <pc:sldMk cId="648665501" sldId="354"/>
        </pc:sldMkLst>
      </pc:sldChg>
      <pc:sldChg chg="del">
        <pc:chgData name="Laia Surralles Solsona" userId="5b079a50-c30e-426c-81c1-9a1baf43d982" providerId="ADAL" clId="{CFECE47A-77C0-4ACB-B706-069E65A10E26}" dt="2023-06-20T11:09:44.727" v="865" actId="47"/>
        <pc:sldMkLst>
          <pc:docMk/>
          <pc:sldMk cId="0" sldId="355"/>
        </pc:sldMkLst>
      </pc:sldChg>
      <pc:sldChg chg="del">
        <pc:chgData name="Laia Surralles Solsona" userId="5b079a50-c30e-426c-81c1-9a1baf43d982" providerId="ADAL" clId="{CFECE47A-77C0-4ACB-B706-069E65A10E26}" dt="2023-06-20T11:09:44.727" v="865" actId="47"/>
        <pc:sldMkLst>
          <pc:docMk/>
          <pc:sldMk cId="0" sldId="356"/>
        </pc:sldMkLst>
      </pc:sldChg>
      <pc:sldChg chg="del">
        <pc:chgData name="Laia Surralles Solsona" userId="5b079a50-c30e-426c-81c1-9a1baf43d982" providerId="ADAL" clId="{CFECE47A-77C0-4ACB-B706-069E65A10E26}" dt="2023-06-20T11:09:44.727" v="865" actId="47"/>
        <pc:sldMkLst>
          <pc:docMk/>
          <pc:sldMk cId="0" sldId="357"/>
        </pc:sldMkLst>
      </pc:sldChg>
      <pc:sldChg chg="del">
        <pc:chgData name="Laia Surralles Solsona" userId="5b079a50-c30e-426c-81c1-9a1baf43d982" providerId="ADAL" clId="{CFECE47A-77C0-4ACB-B706-069E65A10E26}" dt="2023-06-20T11:09:44.727" v="865" actId="47"/>
        <pc:sldMkLst>
          <pc:docMk/>
          <pc:sldMk cId="0" sldId="358"/>
        </pc:sldMkLst>
      </pc:sldChg>
      <pc:sldChg chg="del">
        <pc:chgData name="Laia Surralles Solsona" userId="5b079a50-c30e-426c-81c1-9a1baf43d982" providerId="ADAL" clId="{CFECE47A-77C0-4ACB-B706-069E65A10E26}" dt="2023-06-20T11:09:44.727" v="865" actId="47"/>
        <pc:sldMkLst>
          <pc:docMk/>
          <pc:sldMk cId="0" sldId="359"/>
        </pc:sldMkLst>
      </pc:sldChg>
      <pc:sldChg chg="del">
        <pc:chgData name="Laia Surralles Solsona" userId="5b079a50-c30e-426c-81c1-9a1baf43d982" providerId="ADAL" clId="{CFECE47A-77C0-4ACB-B706-069E65A10E26}" dt="2023-06-20T10:47:54.617" v="855" actId="47"/>
        <pc:sldMkLst>
          <pc:docMk/>
          <pc:sldMk cId="4179782680" sldId="870"/>
        </pc:sldMkLst>
      </pc:sldChg>
      <pc:sldChg chg="add del">
        <pc:chgData name="Laia Surralles Solsona" userId="5b079a50-c30e-426c-81c1-9a1baf43d982" providerId="ADAL" clId="{CFECE47A-77C0-4ACB-B706-069E65A10E26}" dt="2023-06-20T10:48:17.918" v="858"/>
        <pc:sldMkLst>
          <pc:docMk/>
          <pc:sldMk cId="275306747" sldId="1066"/>
        </pc:sldMkLst>
      </pc:sldChg>
      <pc:sldChg chg="add del">
        <pc:chgData name="Laia Surralles Solsona" userId="5b079a50-c30e-426c-81c1-9a1baf43d982" providerId="ADAL" clId="{CFECE47A-77C0-4ACB-B706-069E65A10E26}" dt="2023-06-20T10:48:17.918" v="858"/>
        <pc:sldMkLst>
          <pc:docMk/>
          <pc:sldMk cId="3489394963" sldId="1067"/>
        </pc:sldMkLst>
      </pc:sldChg>
      <pc:sldChg chg="add del">
        <pc:chgData name="Laia Surralles Solsona" userId="5b079a50-c30e-426c-81c1-9a1baf43d982" providerId="ADAL" clId="{CFECE47A-77C0-4ACB-B706-069E65A10E26}" dt="2023-06-20T10:48:17.918" v="858"/>
        <pc:sldMkLst>
          <pc:docMk/>
          <pc:sldMk cId="1416558615" sldId="1095"/>
        </pc:sldMkLst>
      </pc:sldChg>
      <pc:sldChg chg="add del">
        <pc:chgData name="Laia Surralles Solsona" userId="5b079a50-c30e-426c-81c1-9a1baf43d982" providerId="ADAL" clId="{CFECE47A-77C0-4ACB-B706-069E65A10E26}" dt="2023-06-20T10:48:17.918" v="858"/>
        <pc:sldMkLst>
          <pc:docMk/>
          <pc:sldMk cId="2325752528" sldId="1096"/>
        </pc:sldMkLst>
      </pc:sldChg>
      <pc:sldChg chg="add del">
        <pc:chgData name="Laia Surralles Solsona" userId="5b079a50-c30e-426c-81c1-9a1baf43d982" providerId="ADAL" clId="{CFECE47A-77C0-4ACB-B706-069E65A10E26}" dt="2023-06-20T10:48:17.918" v="858"/>
        <pc:sldMkLst>
          <pc:docMk/>
          <pc:sldMk cId="2465082846" sldId="1097"/>
        </pc:sldMkLst>
      </pc:sldChg>
      <pc:sldChg chg="add del">
        <pc:chgData name="Laia Surralles Solsona" userId="5b079a50-c30e-426c-81c1-9a1baf43d982" providerId="ADAL" clId="{CFECE47A-77C0-4ACB-B706-069E65A10E26}" dt="2023-06-20T10:48:17.918" v="858"/>
        <pc:sldMkLst>
          <pc:docMk/>
          <pc:sldMk cId="1360261000" sldId="1098"/>
        </pc:sldMkLst>
      </pc:sldChg>
      <pc:sldChg chg="add del">
        <pc:chgData name="Laia Surralles Solsona" userId="5b079a50-c30e-426c-81c1-9a1baf43d982" providerId="ADAL" clId="{CFECE47A-77C0-4ACB-B706-069E65A10E26}" dt="2023-06-20T10:48:17.918" v="858"/>
        <pc:sldMkLst>
          <pc:docMk/>
          <pc:sldMk cId="528703288" sldId="1099"/>
        </pc:sldMkLst>
      </pc:sldChg>
      <pc:sldChg chg="add del">
        <pc:chgData name="Laia Surralles Solsona" userId="5b079a50-c30e-426c-81c1-9a1baf43d982" providerId="ADAL" clId="{CFECE47A-77C0-4ACB-B706-069E65A10E26}" dt="2023-06-20T10:48:17.918" v="858"/>
        <pc:sldMkLst>
          <pc:docMk/>
          <pc:sldMk cId="2492634713" sldId="1100"/>
        </pc:sldMkLst>
      </pc:sldChg>
      <pc:sldChg chg="add del">
        <pc:chgData name="Laia Surralles Solsona" userId="5b079a50-c30e-426c-81c1-9a1baf43d982" providerId="ADAL" clId="{CFECE47A-77C0-4ACB-B706-069E65A10E26}" dt="2023-06-20T10:48:17.918" v="858"/>
        <pc:sldMkLst>
          <pc:docMk/>
          <pc:sldMk cId="1167612312" sldId="1101"/>
        </pc:sldMkLst>
      </pc:sldChg>
      <pc:sldChg chg="add del">
        <pc:chgData name="Laia Surralles Solsona" userId="5b079a50-c30e-426c-81c1-9a1baf43d982" providerId="ADAL" clId="{CFECE47A-77C0-4ACB-B706-069E65A10E26}" dt="2023-06-20T10:48:17.918" v="858"/>
        <pc:sldMkLst>
          <pc:docMk/>
          <pc:sldMk cId="3310135313" sldId="1102"/>
        </pc:sldMkLst>
      </pc:sldChg>
      <pc:sldChg chg="add del">
        <pc:chgData name="Laia Surralles Solsona" userId="5b079a50-c30e-426c-81c1-9a1baf43d982" providerId="ADAL" clId="{CFECE47A-77C0-4ACB-B706-069E65A10E26}" dt="2023-06-20T10:48:17.918" v="858"/>
        <pc:sldMkLst>
          <pc:docMk/>
          <pc:sldMk cId="498309090" sldId="1103"/>
        </pc:sldMkLst>
      </pc:sldChg>
      <pc:sldChg chg="add del">
        <pc:chgData name="Laia Surralles Solsona" userId="5b079a50-c30e-426c-81c1-9a1baf43d982" providerId="ADAL" clId="{CFECE47A-77C0-4ACB-B706-069E65A10E26}" dt="2023-06-20T10:48:17.918" v="858"/>
        <pc:sldMkLst>
          <pc:docMk/>
          <pc:sldMk cId="2766820246" sldId="1104"/>
        </pc:sldMkLst>
      </pc:sldChg>
      <pc:sldChg chg="add del">
        <pc:chgData name="Laia Surralles Solsona" userId="5b079a50-c30e-426c-81c1-9a1baf43d982" providerId="ADAL" clId="{CFECE47A-77C0-4ACB-B706-069E65A10E26}" dt="2023-06-20T10:48:17.918" v="858"/>
        <pc:sldMkLst>
          <pc:docMk/>
          <pc:sldMk cId="4187081015" sldId="1105"/>
        </pc:sldMkLst>
      </pc:sldChg>
      <pc:sldChg chg="add del">
        <pc:chgData name="Laia Surralles Solsona" userId="5b079a50-c30e-426c-81c1-9a1baf43d982" providerId="ADAL" clId="{CFECE47A-77C0-4ACB-B706-069E65A10E26}" dt="2023-06-20T10:48:17.918" v="858"/>
        <pc:sldMkLst>
          <pc:docMk/>
          <pc:sldMk cId="2088806845" sldId="1106"/>
        </pc:sldMkLst>
      </pc:sldChg>
      <pc:sldChg chg="add del">
        <pc:chgData name="Laia Surralles Solsona" userId="5b079a50-c30e-426c-81c1-9a1baf43d982" providerId="ADAL" clId="{CFECE47A-77C0-4ACB-B706-069E65A10E26}" dt="2023-06-20T10:48:17.918" v="858"/>
        <pc:sldMkLst>
          <pc:docMk/>
          <pc:sldMk cId="1505321692" sldId="1107"/>
        </pc:sldMkLst>
      </pc:sldChg>
      <pc:sldChg chg="add del">
        <pc:chgData name="Laia Surralles Solsona" userId="5b079a50-c30e-426c-81c1-9a1baf43d982" providerId="ADAL" clId="{CFECE47A-77C0-4ACB-B706-069E65A10E26}" dt="2023-06-20T10:48:17.918" v="858"/>
        <pc:sldMkLst>
          <pc:docMk/>
          <pc:sldMk cId="1701794907" sldId="1108"/>
        </pc:sldMkLst>
      </pc:sldChg>
      <pc:sldChg chg="add del">
        <pc:chgData name="Laia Surralles Solsona" userId="5b079a50-c30e-426c-81c1-9a1baf43d982" providerId="ADAL" clId="{CFECE47A-77C0-4ACB-B706-069E65A10E26}" dt="2023-06-20T10:48:17.918" v="858"/>
        <pc:sldMkLst>
          <pc:docMk/>
          <pc:sldMk cId="2643786706" sldId="1109"/>
        </pc:sldMkLst>
      </pc:sldChg>
      <pc:sldChg chg="add del">
        <pc:chgData name="Laia Surralles Solsona" userId="5b079a50-c30e-426c-81c1-9a1baf43d982" providerId="ADAL" clId="{CFECE47A-77C0-4ACB-B706-069E65A10E26}" dt="2023-06-20T10:48:17.918" v="858"/>
        <pc:sldMkLst>
          <pc:docMk/>
          <pc:sldMk cId="3778879854" sldId="1110"/>
        </pc:sldMkLst>
      </pc:sldChg>
      <pc:sldChg chg="add del">
        <pc:chgData name="Laia Surralles Solsona" userId="5b079a50-c30e-426c-81c1-9a1baf43d982" providerId="ADAL" clId="{CFECE47A-77C0-4ACB-B706-069E65A10E26}" dt="2023-06-20T10:48:17.918" v="858"/>
        <pc:sldMkLst>
          <pc:docMk/>
          <pc:sldMk cId="3483069897" sldId="1111"/>
        </pc:sldMkLst>
      </pc:sldChg>
      <pc:sldChg chg="del">
        <pc:chgData name="Laia Surralles Solsona" userId="5b079a50-c30e-426c-81c1-9a1baf43d982" providerId="ADAL" clId="{CFECE47A-77C0-4ACB-B706-069E65A10E26}" dt="2023-06-20T10:47:54.617" v="855" actId="47"/>
        <pc:sldMkLst>
          <pc:docMk/>
          <pc:sldMk cId="0" sldId="1112"/>
        </pc:sldMkLst>
      </pc:sldChg>
      <pc:sldChg chg="del">
        <pc:chgData name="Laia Surralles Solsona" userId="5b079a50-c30e-426c-81c1-9a1baf43d982" providerId="ADAL" clId="{CFECE47A-77C0-4ACB-B706-069E65A10E26}" dt="2023-06-20T10:47:54.617" v="855" actId="47"/>
        <pc:sldMkLst>
          <pc:docMk/>
          <pc:sldMk cId="682251676" sldId="1113"/>
        </pc:sldMkLst>
      </pc:sldChg>
      <pc:sldChg chg="del">
        <pc:chgData name="Laia Surralles Solsona" userId="5b079a50-c30e-426c-81c1-9a1baf43d982" providerId="ADAL" clId="{CFECE47A-77C0-4ACB-B706-069E65A10E26}" dt="2023-06-20T10:52:33.269" v="863" actId="2696"/>
        <pc:sldMkLst>
          <pc:docMk/>
          <pc:sldMk cId="0" sldId="1114"/>
        </pc:sldMkLst>
      </pc:sldChg>
      <pc:sldChg chg="del">
        <pc:chgData name="Laia Surralles Solsona" userId="5b079a50-c30e-426c-81c1-9a1baf43d982" providerId="ADAL" clId="{CFECE47A-77C0-4ACB-B706-069E65A10E26}" dt="2023-06-20T10:52:33.269" v="863" actId="2696"/>
        <pc:sldMkLst>
          <pc:docMk/>
          <pc:sldMk cId="0" sldId="1115"/>
        </pc:sldMkLst>
      </pc:sldChg>
      <pc:sldChg chg="del">
        <pc:chgData name="Laia Surralles Solsona" userId="5b079a50-c30e-426c-81c1-9a1baf43d982" providerId="ADAL" clId="{CFECE47A-77C0-4ACB-B706-069E65A10E26}" dt="2023-06-20T10:52:33.269" v="863" actId="2696"/>
        <pc:sldMkLst>
          <pc:docMk/>
          <pc:sldMk cId="0" sldId="1116"/>
        </pc:sldMkLst>
      </pc:sldChg>
      <pc:sldChg chg="del">
        <pc:chgData name="Laia Surralles Solsona" userId="5b079a50-c30e-426c-81c1-9a1baf43d982" providerId="ADAL" clId="{CFECE47A-77C0-4ACB-B706-069E65A10E26}" dt="2023-06-20T10:52:33.269" v="863" actId="2696"/>
        <pc:sldMkLst>
          <pc:docMk/>
          <pc:sldMk cId="1732595709" sldId="1117"/>
        </pc:sldMkLst>
      </pc:sldChg>
      <pc:sldChg chg="del">
        <pc:chgData name="Laia Surralles Solsona" userId="5b079a50-c30e-426c-81c1-9a1baf43d982" providerId="ADAL" clId="{CFECE47A-77C0-4ACB-B706-069E65A10E26}" dt="2023-06-20T10:52:33.269" v="863" actId="2696"/>
        <pc:sldMkLst>
          <pc:docMk/>
          <pc:sldMk cId="0" sldId="1118"/>
        </pc:sldMkLst>
      </pc:sldChg>
      <pc:sldChg chg="del">
        <pc:chgData name="Laia Surralles Solsona" userId="5b079a50-c30e-426c-81c1-9a1baf43d982" providerId="ADAL" clId="{CFECE47A-77C0-4ACB-B706-069E65A10E26}" dt="2023-06-20T10:52:33.269" v="863" actId="2696"/>
        <pc:sldMkLst>
          <pc:docMk/>
          <pc:sldMk cId="2690495923" sldId="1119"/>
        </pc:sldMkLst>
      </pc:sldChg>
      <pc:sldChg chg="del">
        <pc:chgData name="Laia Surralles Solsona" userId="5b079a50-c30e-426c-81c1-9a1baf43d982" providerId="ADAL" clId="{CFECE47A-77C0-4ACB-B706-069E65A10E26}" dt="2023-06-20T10:52:33.269" v="863" actId="2696"/>
        <pc:sldMkLst>
          <pc:docMk/>
          <pc:sldMk cId="0" sldId="1120"/>
        </pc:sldMkLst>
      </pc:sldChg>
      <pc:sldChg chg="addSp delSp modSp add mod">
        <pc:chgData name="Laia Surralles Solsona" userId="5b079a50-c30e-426c-81c1-9a1baf43d982" providerId="ADAL" clId="{CFECE47A-77C0-4ACB-B706-069E65A10E26}" dt="2023-06-20T12:24:32.880" v="881" actId="1036"/>
        <pc:sldMkLst>
          <pc:docMk/>
          <pc:sldMk cId="1407600440" sldId="1121"/>
        </pc:sldMkLst>
        <pc:spChg chg="mod">
          <ac:chgData name="Laia Surralles Solsona" userId="5b079a50-c30e-426c-81c1-9a1baf43d982" providerId="ADAL" clId="{CFECE47A-77C0-4ACB-B706-069E65A10E26}" dt="2023-06-20T10:44:03.931" v="833" actId="1076"/>
          <ac:spMkLst>
            <pc:docMk/>
            <pc:sldMk cId="1407600440" sldId="1121"/>
            <ac:spMk id="3" creationId="{78AAACA7-EE7B-0D6D-64C1-BAEC83E46184}"/>
          </ac:spMkLst>
        </pc:spChg>
        <pc:spChg chg="del">
          <ac:chgData name="Laia Surralles Solsona" userId="5b079a50-c30e-426c-81c1-9a1baf43d982" providerId="ADAL" clId="{CFECE47A-77C0-4ACB-B706-069E65A10E26}" dt="2023-06-20T10:07:21.891" v="317" actId="478"/>
          <ac:spMkLst>
            <pc:docMk/>
            <pc:sldMk cId="1407600440" sldId="1121"/>
            <ac:spMk id="4" creationId="{19305A0D-8B48-EF07-BE22-35CE466C6647}"/>
          </ac:spMkLst>
        </pc:spChg>
        <pc:spChg chg="del mod">
          <ac:chgData name="Laia Surralles Solsona" userId="5b079a50-c30e-426c-81c1-9a1baf43d982" providerId="ADAL" clId="{CFECE47A-77C0-4ACB-B706-069E65A10E26}" dt="2023-06-20T10:41:43.910" v="748" actId="478"/>
          <ac:spMkLst>
            <pc:docMk/>
            <pc:sldMk cId="1407600440" sldId="1121"/>
            <ac:spMk id="5" creationId="{D1C8AF5E-73AD-38AA-5F14-C380BC0A8D40}"/>
          </ac:spMkLst>
        </pc:spChg>
        <pc:spChg chg="add del mod">
          <ac:chgData name="Laia Surralles Solsona" userId="5b079a50-c30e-426c-81c1-9a1baf43d982" providerId="ADAL" clId="{CFECE47A-77C0-4ACB-B706-069E65A10E26}" dt="2023-06-20T10:40:44.705" v="730" actId="478"/>
          <ac:spMkLst>
            <pc:docMk/>
            <pc:sldMk cId="1407600440" sldId="1121"/>
            <ac:spMk id="8" creationId="{339173AA-546A-D3C0-AD99-588C19E22C65}"/>
          </ac:spMkLst>
        </pc:spChg>
        <pc:spChg chg="add mod">
          <ac:chgData name="Laia Surralles Solsona" userId="5b079a50-c30e-426c-81c1-9a1baf43d982" providerId="ADAL" clId="{CFECE47A-77C0-4ACB-B706-069E65A10E26}" dt="2023-06-20T10:45:21.309" v="849" actId="1076"/>
          <ac:spMkLst>
            <pc:docMk/>
            <pc:sldMk cId="1407600440" sldId="1121"/>
            <ac:spMk id="9" creationId="{57EA9EE9-C2CA-627C-E210-E07FFEDB5CD0}"/>
          </ac:spMkLst>
        </pc:spChg>
        <pc:spChg chg="add mod">
          <ac:chgData name="Laia Surralles Solsona" userId="5b079a50-c30e-426c-81c1-9a1baf43d982" providerId="ADAL" clId="{CFECE47A-77C0-4ACB-B706-069E65A10E26}" dt="2023-06-20T10:44:57.410" v="845" actId="1076"/>
          <ac:spMkLst>
            <pc:docMk/>
            <pc:sldMk cId="1407600440" sldId="1121"/>
            <ac:spMk id="14" creationId="{16F39A39-171B-B2E4-3424-12F998682B43}"/>
          </ac:spMkLst>
        </pc:spChg>
        <pc:spChg chg="add del mod">
          <ac:chgData name="Laia Surralles Solsona" userId="5b079a50-c30e-426c-81c1-9a1baf43d982" providerId="ADAL" clId="{CFECE47A-77C0-4ACB-B706-069E65A10E26}" dt="2023-06-20T10:31:37.767" v="561" actId="478"/>
          <ac:spMkLst>
            <pc:docMk/>
            <pc:sldMk cId="1407600440" sldId="1121"/>
            <ac:spMk id="15" creationId="{5624CAC5-D992-8606-A24A-E47C1769D8BB}"/>
          </ac:spMkLst>
        </pc:spChg>
        <pc:spChg chg="add mod">
          <ac:chgData name="Laia Surralles Solsona" userId="5b079a50-c30e-426c-81c1-9a1baf43d982" providerId="ADAL" clId="{CFECE47A-77C0-4ACB-B706-069E65A10E26}" dt="2023-06-20T10:45:01.541" v="846" actId="1076"/>
          <ac:spMkLst>
            <pc:docMk/>
            <pc:sldMk cId="1407600440" sldId="1121"/>
            <ac:spMk id="16" creationId="{7E5C25CB-593E-ABA5-792A-8B10332B4170}"/>
          </ac:spMkLst>
        </pc:spChg>
        <pc:picChg chg="add mod">
          <ac:chgData name="Laia Surralles Solsona" userId="5b079a50-c30e-426c-81c1-9a1baf43d982" providerId="ADAL" clId="{CFECE47A-77C0-4ACB-B706-069E65A10E26}" dt="2023-06-20T10:45:14.601" v="848" actId="1076"/>
          <ac:picMkLst>
            <pc:docMk/>
            <pc:sldMk cId="1407600440" sldId="1121"/>
            <ac:picMk id="11" creationId="{8F02B9A6-54C9-6C1F-E091-63E78D3C8C02}"/>
          </ac:picMkLst>
        </pc:picChg>
        <pc:picChg chg="add mod">
          <ac:chgData name="Laia Surralles Solsona" userId="5b079a50-c30e-426c-81c1-9a1baf43d982" providerId="ADAL" clId="{CFECE47A-77C0-4ACB-B706-069E65A10E26}" dt="2023-06-20T10:41:13.806" v="739" actId="1076"/>
          <ac:picMkLst>
            <pc:docMk/>
            <pc:sldMk cId="1407600440" sldId="1121"/>
            <ac:picMk id="13" creationId="{36D7D847-6705-D485-E4E4-A3A16049BEDA}"/>
          </ac:picMkLst>
        </pc:picChg>
        <pc:picChg chg="mod">
          <ac:chgData name="Laia Surralles Solsona" userId="5b079a50-c30e-426c-81c1-9a1baf43d982" providerId="ADAL" clId="{CFECE47A-77C0-4ACB-B706-069E65A10E26}" dt="2023-06-20T12:24:32.880" v="881" actId="1036"/>
          <ac:picMkLst>
            <pc:docMk/>
            <pc:sldMk cId="1407600440" sldId="1121"/>
            <ac:picMk id="2050" creationId="{AE8D5ABA-F69B-F4F8-ED58-3D5CA00577F6}"/>
          </ac:picMkLst>
        </pc:picChg>
        <pc:picChg chg="mod">
          <ac:chgData name="Laia Surralles Solsona" userId="5b079a50-c30e-426c-81c1-9a1baf43d982" providerId="ADAL" clId="{CFECE47A-77C0-4ACB-B706-069E65A10E26}" dt="2023-06-20T10:43:23.394" v="818" actId="1076"/>
          <ac:picMkLst>
            <pc:docMk/>
            <pc:sldMk cId="1407600440" sldId="1121"/>
            <ac:picMk id="2052" creationId="{6C56230F-FC1C-786B-66FC-5104625F69CD}"/>
          </ac:picMkLst>
        </pc:picChg>
        <pc:cxnChg chg="mod">
          <ac:chgData name="Laia Surralles Solsona" userId="5b079a50-c30e-426c-81c1-9a1baf43d982" providerId="ADAL" clId="{CFECE47A-77C0-4ACB-B706-069E65A10E26}" dt="2023-06-20T10:43:45.469" v="827" actId="1036"/>
          <ac:cxnSpMkLst>
            <pc:docMk/>
            <pc:sldMk cId="1407600440" sldId="1121"/>
            <ac:cxnSpMk id="6" creationId="{FF47B0A7-F7F8-FF91-F3C6-CFC1BDDC25E9}"/>
          </ac:cxnSpMkLst>
        </pc:cxnChg>
        <pc:cxnChg chg="mod">
          <ac:chgData name="Laia Surralles Solsona" userId="5b079a50-c30e-426c-81c1-9a1baf43d982" providerId="ADAL" clId="{CFECE47A-77C0-4ACB-B706-069E65A10E26}" dt="2023-06-20T10:42:27.849" v="804" actId="1076"/>
          <ac:cxnSpMkLst>
            <pc:docMk/>
            <pc:sldMk cId="1407600440" sldId="1121"/>
            <ac:cxnSpMk id="7" creationId="{9D0855EB-15CB-BD3B-588F-87AFEB7EE45D}"/>
          </ac:cxnSpMkLst>
        </pc:cxnChg>
        <pc:cxnChg chg="mod">
          <ac:chgData name="Laia Surralles Solsona" userId="5b079a50-c30e-426c-81c1-9a1baf43d982" providerId="ADAL" clId="{CFECE47A-77C0-4ACB-B706-069E65A10E26}" dt="2023-06-20T10:43:59.851" v="832" actId="1035"/>
          <ac:cxnSpMkLst>
            <pc:docMk/>
            <pc:sldMk cId="1407600440" sldId="1121"/>
            <ac:cxnSpMk id="10" creationId="{92536521-30B3-6C4F-4A8D-12D7EDF0951E}"/>
          </ac:cxnSpMkLst>
        </pc:cxnChg>
        <pc:cxnChg chg="mod">
          <ac:chgData name="Laia Surralles Solsona" userId="5b079a50-c30e-426c-81c1-9a1baf43d982" providerId="ADAL" clId="{CFECE47A-77C0-4ACB-B706-069E65A10E26}" dt="2023-06-20T10:42:43.620" v="809" actId="1076"/>
          <ac:cxnSpMkLst>
            <pc:docMk/>
            <pc:sldMk cId="1407600440" sldId="1121"/>
            <ac:cxnSpMk id="12" creationId="{D78E6940-1ED3-9A5E-ADDA-CA839497D49B}"/>
          </ac:cxnSpMkLst>
        </pc:cxnChg>
        <pc:cxnChg chg="add mod">
          <ac:chgData name="Laia Surralles Solsona" userId="5b079a50-c30e-426c-81c1-9a1baf43d982" providerId="ADAL" clId="{CFECE47A-77C0-4ACB-B706-069E65A10E26}" dt="2023-06-20T10:42:21.423" v="802" actId="1076"/>
          <ac:cxnSpMkLst>
            <pc:docMk/>
            <pc:sldMk cId="1407600440" sldId="1121"/>
            <ac:cxnSpMk id="17" creationId="{B3636834-735B-0B6C-E467-73999A745834}"/>
          </ac:cxnSpMkLst>
        </pc:cxnChg>
      </pc:sldChg>
      <pc:sldChg chg="new del">
        <pc:chgData name="Laia Surralles Solsona" userId="5b079a50-c30e-426c-81c1-9a1baf43d982" providerId="ADAL" clId="{CFECE47A-77C0-4ACB-B706-069E65A10E26}" dt="2023-06-20T10:09:24.226" v="343" actId="47"/>
        <pc:sldMkLst>
          <pc:docMk/>
          <pc:sldMk cId="3988921259" sldId="1122"/>
        </pc:sldMkLst>
      </pc:sldChg>
      <pc:sldChg chg="delSp modSp add mod">
        <pc:chgData name="Laia Surralles Solsona" userId="5b079a50-c30e-426c-81c1-9a1baf43d982" providerId="ADAL" clId="{CFECE47A-77C0-4ACB-B706-069E65A10E26}" dt="2023-06-20T10:45:55.550" v="854" actId="1076"/>
        <pc:sldMkLst>
          <pc:docMk/>
          <pc:sldMk cId="3833300311" sldId="1123"/>
        </pc:sldMkLst>
        <pc:spChg chg="mod">
          <ac:chgData name="Laia Surralles Solsona" userId="5b079a50-c30e-426c-81c1-9a1baf43d982" providerId="ADAL" clId="{CFECE47A-77C0-4ACB-B706-069E65A10E26}" dt="2023-06-20T10:09:52.060" v="351" actId="1076"/>
          <ac:spMkLst>
            <pc:docMk/>
            <pc:sldMk cId="3833300311" sldId="1123"/>
            <ac:spMk id="2" creationId="{48ADAD40-CEE2-7454-AA61-93BE43CBE7A0}"/>
          </ac:spMkLst>
        </pc:spChg>
        <pc:spChg chg="mod">
          <ac:chgData name="Laia Surralles Solsona" userId="5b079a50-c30e-426c-81c1-9a1baf43d982" providerId="ADAL" clId="{CFECE47A-77C0-4ACB-B706-069E65A10E26}" dt="2023-06-20T10:45:52.310" v="853" actId="1076"/>
          <ac:spMkLst>
            <pc:docMk/>
            <pc:sldMk cId="3833300311" sldId="1123"/>
            <ac:spMk id="15" creationId="{6381C352-5923-241B-A2A5-5B482BA3140D}"/>
          </ac:spMkLst>
        </pc:spChg>
        <pc:spChg chg="del">
          <ac:chgData name="Laia Surralles Solsona" userId="5b079a50-c30e-426c-81c1-9a1baf43d982" providerId="ADAL" clId="{CFECE47A-77C0-4ACB-B706-069E65A10E26}" dt="2023-06-20T10:09:30.178" v="344" actId="478"/>
          <ac:spMkLst>
            <pc:docMk/>
            <pc:sldMk cId="3833300311" sldId="1123"/>
            <ac:spMk id="16" creationId="{25D05FBD-F0CB-6393-0A67-292927A090A4}"/>
          </ac:spMkLst>
        </pc:spChg>
        <pc:spChg chg="del">
          <ac:chgData name="Laia Surralles Solsona" userId="5b079a50-c30e-426c-81c1-9a1baf43d982" providerId="ADAL" clId="{CFECE47A-77C0-4ACB-B706-069E65A10E26}" dt="2023-06-20T10:09:30.178" v="344" actId="478"/>
          <ac:spMkLst>
            <pc:docMk/>
            <pc:sldMk cId="3833300311" sldId="1123"/>
            <ac:spMk id="17" creationId="{DDA4C97B-23FE-FC79-9A43-07412D9207F7}"/>
          </ac:spMkLst>
        </pc:spChg>
        <pc:picChg chg="del">
          <ac:chgData name="Laia Surralles Solsona" userId="5b079a50-c30e-426c-81c1-9a1baf43d982" providerId="ADAL" clId="{CFECE47A-77C0-4ACB-B706-069E65A10E26}" dt="2023-06-20T10:09:30.178" v="344" actId="478"/>
          <ac:picMkLst>
            <pc:docMk/>
            <pc:sldMk cId="3833300311" sldId="1123"/>
            <ac:picMk id="1026" creationId="{C269A67E-BA2B-1CE3-AA81-F7234211FFC1}"/>
          </ac:picMkLst>
        </pc:picChg>
        <pc:picChg chg="del">
          <ac:chgData name="Laia Surralles Solsona" userId="5b079a50-c30e-426c-81c1-9a1baf43d982" providerId="ADAL" clId="{CFECE47A-77C0-4ACB-B706-069E65A10E26}" dt="2023-06-20T10:09:30.178" v="344" actId="478"/>
          <ac:picMkLst>
            <pc:docMk/>
            <pc:sldMk cId="3833300311" sldId="1123"/>
            <ac:picMk id="1028" creationId="{8DD9F264-754F-3A1A-AFFB-32DF6D21E54C}"/>
          </ac:picMkLst>
        </pc:picChg>
        <pc:picChg chg="mod">
          <ac:chgData name="Laia Surralles Solsona" userId="5b079a50-c30e-426c-81c1-9a1baf43d982" providerId="ADAL" clId="{CFECE47A-77C0-4ACB-B706-069E65A10E26}" dt="2023-06-20T10:45:49.197" v="852" actId="1076"/>
          <ac:picMkLst>
            <pc:docMk/>
            <pc:sldMk cId="3833300311" sldId="1123"/>
            <ac:picMk id="1030" creationId="{6387393D-F3E8-1C34-4658-1B4B727D0B95}"/>
          </ac:picMkLst>
        </pc:picChg>
        <pc:cxnChg chg="del">
          <ac:chgData name="Laia Surralles Solsona" userId="5b079a50-c30e-426c-81c1-9a1baf43d982" providerId="ADAL" clId="{CFECE47A-77C0-4ACB-B706-069E65A10E26}" dt="2023-06-20T10:09:30.178" v="344" actId="478"/>
          <ac:cxnSpMkLst>
            <pc:docMk/>
            <pc:sldMk cId="3833300311" sldId="1123"/>
            <ac:cxnSpMk id="3" creationId="{4B690BCB-8A3C-6AE0-7FA0-180206B27EE6}"/>
          </ac:cxnSpMkLst>
        </pc:cxnChg>
        <pc:cxnChg chg="del">
          <ac:chgData name="Laia Surralles Solsona" userId="5b079a50-c30e-426c-81c1-9a1baf43d982" providerId="ADAL" clId="{CFECE47A-77C0-4ACB-B706-069E65A10E26}" dt="2023-06-20T10:09:31.871" v="345" actId="478"/>
          <ac:cxnSpMkLst>
            <pc:docMk/>
            <pc:sldMk cId="3833300311" sldId="1123"/>
            <ac:cxnSpMk id="4" creationId="{CA9A741A-C231-4B01-656C-6D683CF1BD11}"/>
          </ac:cxnSpMkLst>
        </pc:cxnChg>
        <pc:cxnChg chg="mod">
          <ac:chgData name="Laia Surralles Solsona" userId="5b079a50-c30e-426c-81c1-9a1baf43d982" providerId="ADAL" clId="{CFECE47A-77C0-4ACB-B706-069E65A10E26}" dt="2023-06-20T10:09:37.841" v="347" actId="1076"/>
          <ac:cxnSpMkLst>
            <pc:docMk/>
            <pc:sldMk cId="3833300311" sldId="1123"/>
            <ac:cxnSpMk id="5" creationId="{35DE8361-25C2-14FB-AFC0-752FCAC4012A}"/>
          </ac:cxnSpMkLst>
        </pc:cxnChg>
        <pc:cxnChg chg="mod">
          <ac:chgData name="Laia Surralles Solsona" userId="5b079a50-c30e-426c-81c1-9a1baf43d982" providerId="ADAL" clId="{CFECE47A-77C0-4ACB-B706-069E65A10E26}" dt="2023-06-20T10:45:55.550" v="854" actId="1076"/>
          <ac:cxnSpMkLst>
            <pc:docMk/>
            <pc:sldMk cId="3833300311" sldId="1123"/>
            <ac:cxnSpMk id="6" creationId="{80D1E92E-31D7-EB8C-2847-10421413D738}"/>
          </ac:cxnSpMkLst>
        </pc:cxnChg>
      </pc:sldChg>
      <pc:sldChg chg="add del">
        <pc:chgData name="Laia Surralles Solsona" userId="5b079a50-c30e-426c-81c1-9a1baf43d982" providerId="ADAL" clId="{CFECE47A-77C0-4ACB-B706-069E65A10E26}" dt="2023-06-20T10:48:17.918" v="858"/>
        <pc:sldMkLst>
          <pc:docMk/>
          <pc:sldMk cId="0" sldId="1124"/>
        </pc:sldMkLst>
      </pc:sldChg>
      <pc:sldChg chg="add del">
        <pc:chgData name="Laia Surralles Solsona" userId="5b079a50-c30e-426c-81c1-9a1baf43d982" providerId="ADAL" clId="{CFECE47A-77C0-4ACB-B706-069E65A10E26}" dt="2023-06-20T10:48:17.918" v="858"/>
        <pc:sldMkLst>
          <pc:docMk/>
          <pc:sldMk cId="682251676" sldId="1125"/>
        </pc:sldMkLst>
      </pc:sldChg>
      <pc:sldChg chg="add">
        <pc:chgData name="Laia Surralles Solsona" userId="5b079a50-c30e-426c-81c1-9a1baf43d982" providerId="ADAL" clId="{CFECE47A-77C0-4ACB-B706-069E65A10E26}" dt="2023-06-20T10:50:39.529" v="861"/>
        <pc:sldMkLst>
          <pc:docMk/>
          <pc:sldMk cId="4230220084" sldId="1126"/>
        </pc:sldMkLst>
      </pc:sldChg>
      <pc:sldChg chg="add">
        <pc:chgData name="Laia Surralles Solsona" userId="5b079a50-c30e-426c-81c1-9a1baf43d982" providerId="ADAL" clId="{CFECE47A-77C0-4ACB-B706-069E65A10E26}" dt="2023-06-20T10:50:39.529" v="861"/>
        <pc:sldMkLst>
          <pc:docMk/>
          <pc:sldMk cId="2554784134" sldId="1127"/>
        </pc:sldMkLst>
      </pc:sldChg>
      <pc:sldChg chg="add">
        <pc:chgData name="Laia Surralles Solsona" userId="5b079a50-c30e-426c-81c1-9a1baf43d982" providerId="ADAL" clId="{CFECE47A-77C0-4ACB-B706-069E65A10E26}" dt="2023-06-20T10:50:39.529" v="861"/>
        <pc:sldMkLst>
          <pc:docMk/>
          <pc:sldMk cId="1880786164" sldId="1128"/>
        </pc:sldMkLst>
      </pc:sldChg>
      <pc:sldChg chg="add">
        <pc:chgData name="Laia Surralles Solsona" userId="5b079a50-c30e-426c-81c1-9a1baf43d982" providerId="ADAL" clId="{CFECE47A-77C0-4ACB-B706-069E65A10E26}" dt="2023-06-20T10:50:39.529" v="861"/>
        <pc:sldMkLst>
          <pc:docMk/>
          <pc:sldMk cId="940484192" sldId="1129"/>
        </pc:sldMkLst>
      </pc:sldChg>
      <pc:sldChg chg="add">
        <pc:chgData name="Laia Surralles Solsona" userId="5b079a50-c30e-426c-81c1-9a1baf43d982" providerId="ADAL" clId="{CFECE47A-77C0-4ACB-B706-069E65A10E26}" dt="2023-06-20T10:50:39.529" v="861"/>
        <pc:sldMkLst>
          <pc:docMk/>
          <pc:sldMk cId="1012878133" sldId="1130"/>
        </pc:sldMkLst>
      </pc:sldChg>
      <pc:sldChg chg="add">
        <pc:chgData name="Laia Surralles Solsona" userId="5b079a50-c30e-426c-81c1-9a1baf43d982" providerId="ADAL" clId="{CFECE47A-77C0-4ACB-B706-069E65A10E26}" dt="2023-06-20T10:52:44.676" v="864"/>
        <pc:sldMkLst>
          <pc:docMk/>
          <pc:sldMk cId="0" sldId="1131"/>
        </pc:sldMkLst>
      </pc:sldChg>
      <pc:sldChg chg="add">
        <pc:chgData name="Laia Surralles Solsona" userId="5b079a50-c30e-426c-81c1-9a1baf43d982" providerId="ADAL" clId="{CFECE47A-77C0-4ACB-B706-069E65A10E26}" dt="2023-06-20T10:52:44.676" v="864"/>
        <pc:sldMkLst>
          <pc:docMk/>
          <pc:sldMk cId="0" sldId="1132"/>
        </pc:sldMkLst>
      </pc:sldChg>
      <pc:sldChg chg="add">
        <pc:chgData name="Laia Surralles Solsona" userId="5b079a50-c30e-426c-81c1-9a1baf43d982" providerId="ADAL" clId="{CFECE47A-77C0-4ACB-B706-069E65A10E26}" dt="2023-06-20T10:52:44.676" v="864"/>
        <pc:sldMkLst>
          <pc:docMk/>
          <pc:sldMk cId="1732595709" sldId="1133"/>
        </pc:sldMkLst>
      </pc:sldChg>
      <pc:sldChg chg="add">
        <pc:chgData name="Laia Surralles Solsona" userId="5b079a50-c30e-426c-81c1-9a1baf43d982" providerId="ADAL" clId="{CFECE47A-77C0-4ACB-B706-069E65A10E26}" dt="2023-06-20T10:52:44.676" v="864"/>
        <pc:sldMkLst>
          <pc:docMk/>
          <pc:sldMk cId="0" sldId="1134"/>
        </pc:sldMkLst>
      </pc:sldChg>
      <pc:sldChg chg="add">
        <pc:chgData name="Laia Surralles Solsona" userId="5b079a50-c30e-426c-81c1-9a1baf43d982" providerId="ADAL" clId="{CFECE47A-77C0-4ACB-B706-069E65A10E26}" dt="2023-06-20T11:09:59.037" v="866"/>
        <pc:sldMkLst>
          <pc:docMk/>
          <pc:sldMk cId="0" sldId="1135"/>
        </pc:sldMkLst>
      </pc:sldChg>
      <pc:sldChg chg="add">
        <pc:chgData name="Laia Surralles Solsona" userId="5b079a50-c30e-426c-81c1-9a1baf43d982" providerId="ADAL" clId="{CFECE47A-77C0-4ACB-B706-069E65A10E26}" dt="2023-06-20T11:09:59.037" v="866"/>
        <pc:sldMkLst>
          <pc:docMk/>
          <pc:sldMk cId="0" sldId="1136"/>
        </pc:sldMkLst>
      </pc:sldChg>
      <pc:sldChg chg="add">
        <pc:chgData name="Laia Surralles Solsona" userId="5b079a50-c30e-426c-81c1-9a1baf43d982" providerId="ADAL" clId="{CFECE47A-77C0-4ACB-B706-069E65A10E26}" dt="2023-06-20T11:09:59.037" v="866"/>
        <pc:sldMkLst>
          <pc:docMk/>
          <pc:sldMk cId="0" sldId="1137"/>
        </pc:sldMkLst>
      </pc:sldChg>
      <pc:sldChg chg="add">
        <pc:chgData name="Laia Surralles Solsona" userId="5b079a50-c30e-426c-81c1-9a1baf43d982" providerId="ADAL" clId="{CFECE47A-77C0-4ACB-B706-069E65A10E26}" dt="2023-06-20T11:09:59.037" v="866"/>
        <pc:sldMkLst>
          <pc:docMk/>
          <pc:sldMk cId="0" sldId="1138"/>
        </pc:sldMkLst>
      </pc:sldChg>
      <pc:sldChg chg="add">
        <pc:chgData name="Laia Surralles Solsona" userId="5b079a50-c30e-426c-81c1-9a1baf43d982" providerId="ADAL" clId="{CFECE47A-77C0-4ACB-B706-069E65A10E26}" dt="2023-06-20T11:09:59.037" v="866"/>
        <pc:sldMkLst>
          <pc:docMk/>
          <pc:sldMk cId="0" sldId="1139"/>
        </pc:sldMkLst>
      </pc:sldChg>
      <pc:sldChg chg="modSp add del mod">
        <pc:chgData name="Laia Surralles Solsona" userId="5b079a50-c30e-426c-81c1-9a1baf43d982" providerId="ADAL" clId="{CFECE47A-77C0-4ACB-B706-069E65A10E26}" dt="2023-06-20T11:31:09.001" v="874" actId="47"/>
        <pc:sldMkLst>
          <pc:docMk/>
          <pc:sldMk cId="0" sldId="1140"/>
        </pc:sldMkLst>
        <pc:spChg chg="mod">
          <ac:chgData name="Laia Surralles Solsona" userId="5b079a50-c30e-426c-81c1-9a1baf43d982" providerId="ADAL" clId="{CFECE47A-77C0-4ACB-B706-069E65A10E26}" dt="2023-06-20T11:30:27.395" v="871" actId="14100"/>
          <ac:spMkLst>
            <pc:docMk/>
            <pc:sldMk cId="0" sldId="1140"/>
            <ac:spMk id="12" creationId="{00000000-0000-0000-0000-000000000000}"/>
          </ac:spMkLst>
        </pc:spChg>
      </pc:sldChg>
      <pc:sldChg chg="add del setBg">
        <pc:chgData name="Laia Surralles Solsona" userId="5b079a50-c30e-426c-81c1-9a1baf43d982" providerId="ADAL" clId="{CFECE47A-77C0-4ACB-B706-069E65A10E26}" dt="2023-06-20T11:31:22.233" v="879" actId="47"/>
        <pc:sldMkLst>
          <pc:docMk/>
          <pc:sldMk cId="0" sldId="1141"/>
        </pc:sldMkLst>
      </pc:sldChg>
      <pc:sldChg chg="addSp modSp new mod">
        <pc:chgData name="Laia Surralles Solsona" userId="5b079a50-c30e-426c-81c1-9a1baf43d982" providerId="ADAL" clId="{CFECE47A-77C0-4ACB-B706-069E65A10E26}" dt="2023-06-20T11:31:20.484" v="878" actId="14100"/>
        <pc:sldMkLst>
          <pc:docMk/>
          <pc:sldMk cId="1237868853" sldId="1142"/>
        </pc:sldMkLst>
        <pc:picChg chg="add mod">
          <ac:chgData name="Laia Surralles Solsona" userId="5b079a50-c30e-426c-81c1-9a1baf43d982" providerId="ADAL" clId="{CFECE47A-77C0-4ACB-B706-069E65A10E26}" dt="2023-06-20T11:31:20.484" v="878" actId="14100"/>
          <ac:picMkLst>
            <pc:docMk/>
            <pc:sldMk cId="1237868853" sldId="1142"/>
            <ac:picMk id="2" creationId="{F339F944-128D-2259-1995-E53F7BA0362A}"/>
          </ac:picMkLst>
        </pc:picChg>
      </pc:sldChg>
      <pc:sldMasterChg chg="del delSldLayout">
        <pc:chgData name="Laia Surralles Solsona" userId="5b079a50-c30e-426c-81c1-9a1baf43d982" providerId="ADAL" clId="{CFECE47A-77C0-4ACB-B706-069E65A10E26}" dt="2023-06-20T10:47:54.617" v="855" actId="47"/>
        <pc:sldMasterMkLst>
          <pc:docMk/>
          <pc:sldMasterMk cId="1694674731" sldId="2147483669"/>
        </pc:sldMasterMkLst>
        <pc:sldLayoutChg chg="del">
          <pc:chgData name="Laia Surralles Solsona" userId="5b079a50-c30e-426c-81c1-9a1baf43d982" providerId="ADAL" clId="{CFECE47A-77C0-4ACB-B706-069E65A10E26}" dt="2023-06-20T10:47:54.617" v="855" actId="47"/>
          <pc:sldLayoutMkLst>
            <pc:docMk/>
            <pc:sldMasterMk cId="1694674731" sldId="2147483669"/>
            <pc:sldLayoutMk cId="1051192841" sldId="2147483670"/>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694320406" sldId="2147483671"/>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3944359787" sldId="2147483672"/>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3174767227" sldId="2147483673"/>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1110330521" sldId="2147483674"/>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3878031380" sldId="2147483675"/>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4102910395" sldId="2147483676"/>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930851185" sldId="2147483677"/>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623612187" sldId="2147483678"/>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3345443791" sldId="2147483679"/>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931590454" sldId="2147483680"/>
          </pc:sldLayoutMkLst>
        </pc:sldLayoutChg>
        <pc:sldLayoutChg chg="del">
          <pc:chgData name="Laia Surralles Solsona" userId="5b079a50-c30e-426c-81c1-9a1baf43d982" providerId="ADAL" clId="{CFECE47A-77C0-4ACB-B706-069E65A10E26}" dt="2023-06-20T10:47:54.617" v="855" actId="47"/>
          <pc:sldLayoutMkLst>
            <pc:docMk/>
            <pc:sldMasterMk cId="1694674731" sldId="2147483669"/>
            <pc:sldLayoutMk cId="4072144923" sldId="2147483681"/>
          </pc:sldLayoutMkLst>
        </pc:sldLayoutChg>
      </pc:sldMasterChg>
    </pc:docChg>
  </pc:docChgLst>
  <pc:docChgLst>
    <pc:chgData name="Gabriela Zavaley" userId="826315a3-8d82-4a3c-a800-4a6075c7608e" providerId="ADAL" clId="{2CF45B75-0C77-47C9-93EA-E8151DBE5B7F}"/>
    <pc:docChg chg="undo custSel modSld">
      <pc:chgData name="Gabriela Zavaley" userId="826315a3-8d82-4a3c-a800-4a6075c7608e" providerId="ADAL" clId="{2CF45B75-0C77-47C9-93EA-E8151DBE5B7F}" dt="2023-06-20T13:07:09.284" v="3" actId="20577"/>
      <pc:docMkLst>
        <pc:docMk/>
      </pc:docMkLst>
      <pc:sldChg chg="modNotesTx">
        <pc:chgData name="Gabriela Zavaley" userId="826315a3-8d82-4a3c-a800-4a6075c7608e" providerId="ADAL" clId="{2CF45B75-0C77-47C9-93EA-E8151DBE5B7F}" dt="2023-06-20T13:07:09.284" v="3" actId="20577"/>
        <pc:sldMkLst>
          <pc:docMk/>
          <pc:sldMk cId="3454087329"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B90969-80E6-5441-9D8E-99FC0A276215}"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GB"/>
        </a:p>
      </dgm:t>
    </dgm:pt>
    <dgm:pt modelId="{821FDA2A-7502-3843-824E-90C1D6A26E05}">
      <dgm:prSet custT="1"/>
      <dgm:spPr>
        <a:noFill/>
        <a:ln>
          <a:solidFill>
            <a:schemeClr val="accent2"/>
          </a:solidFill>
        </a:ln>
      </dgm:spPr>
      <dgm:t>
        <a:bodyPr/>
        <a:lstStyle/>
        <a:p>
          <a:r>
            <a:rPr lang="en-GB" sz="1800" b="1" i="0">
              <a:solidFill>
                <a:schemeClr val="tx2">
                  <a:lumMod val="75000"/>
                </a:schemeClr>
              </a:solidFill>
            </a:rPr>
            <a:t>Prevention is critical, but support for girls once married needs much greater attention and investment in a multi-sectoral package of support targeting girls, families and communities </a:t>
          </a:r>
          <a:endParaRPr lang="en-US" sz="1800" i="0">
            <a:solidFill>
              <a:schemeClr val="tx2">
                <a:lumMod val="75000"/>
              </a:schemeClr>
            </a:solidFill>
          </a:endParaRPr>
        </a:p>
      </dgm:t>
    </dgm:pt>
    <dgm:pt modelId="{D57867DA-43EF-7241-AA81-0DBDDB38C615}" type="parTrans" cxnId="{CDA0D043-BBC9-4044-8784-DC22B20AA56D}">
      <dgm:prSet/>
      <dgm:spPr/>
      <dgm:t>
        <a:bodyPr/>
        <a:lstStyle/>
        <a:p>
          <a:endParaRPr lang="en-GB"/>
        </a:p>
      </dgm:t>
    </dgm:pt>
    <dgm:pt modelId="{87502179-3EEF-DC4B-9DC0-25193B3E8C8D}" type="sibTrans" cxnId="{CDA0D043-BBC9-4044-8784-DC22B20AA56D}">
      <dgm:prSet/>
      <dgm:spPr/>
      <dgm:t>
        <a:bodyPr/>
        <a:lstStyle/>
        <a:p>
          <a:endParaRPr lang="en-GB"/>
        </a:p>
      </dgm:t>
    </dgm:pt>
    <dgm:pt modelId="{CD89D699-A008-634C-98D3-6F7EDF2E5D9B}">
      <dgm:prSet custT="1"/>
      <dgm:spPr>
        <a:noFill/>
        <a:ln>
          <a:solidFill>
            <a:schemeClr val="accent3"/>
          </a:solidFill>
        </a:ln>
      </dgm:spPr>
      <dgm:t>
        <a:bodyPr/>
        <a:lstStyle/>
        <a:p>
          <a:r>
            <a:rPr lang="en-GB" sz="1800" b="1">
              <a:solidFill>
                <a:schemeClr val="tx2">
                  <a:lumMod val="75000"/>
                </a:schemeClr>
              </a:solidFill>
            </a:rPr>
            <a:t>Prioritise efforts to improve married and divorced girls’ psychosocial well-being</a:t>
          </a:r>
          <a:r>
            <a:rPr lang="en-GB" sz="1800">
              <a:solidFill>
                <a:schemeClr val="tx2">
                  <a:lumMod val="75000"/>
                </a:schemeClr>
              </a:solidFill>
            </a:rPr>
            <a:t> through access to peer networks, supportive adults, improved family communication. </a:t>
          </a:r>
          <a:endParaRPr lang="en-US" sz="1800">
            <a:solidFill>
              <a:schemeClr val="tx2">
                <a:lumMod val="75000"/>
              </a:schemeClr>
            </a:solidFill>
          </a:endParaRPr>
        </a:p>
      </dgm:t>
    </dgm:pt>
    <dgm:pt modelId="{899DC1A6-2CA3-794C-92CD-A1CBCC27E449}" type="parTrans" cxnId="{90A7CE5B-31FE-1347-831C-17AAD5401D90}">
      <dgm:prSet/>
      <dgm:spPr/>
      <dgm:t>
        <a:bodyPr/>
        <a:lstStyle/>
        <a:p>
          <a:endParaRPr lang="en-GB"/>
        </a:p>
      </dgm:t>
    </dgm:pt>
    <dgm:pt modelId="{8BC04234-6CB2-C744-AA19-7F8EBF3B45C2}" type="sibTrans" cxnId="{90A7CE5B-31FE-1347-831C-17AAD5401D90}">
      <dgm:prSet/>
      <dgm:spPr/>
      <dgm:t>
        <a:bodyPr/>
        <a:lstStyle/>
        <a:p>
          <a:endParaRPr lang="en-GB"/>
        </a:p>
      </dgm:t>
    </dgm:pt>
    <dgm:pt modelId="{10CA7BA4-4258-DA4D-8640-91368D612A1C}">
      <dgm:prSet custT="1"/>
      <dgm:spPr>
        <a:noFill/>
        <a:ln>
          <a:solidFill>
            <a:schemeClr val="accent4"/>
          </a:solidFill>
        </a:ln>
      </dgm:spPr>
      <dgm:t>
        <a:bodyPr/>
        <a:lstStyle/>
        <a:p>
          <a:r>
            <a:rPr lang="en-GB" sz="1800" b="1">
              <a:solidFill>
                <a:schemeClr val="tx2">
                  <a:lumMod val="75000"/>
                </a:schemeClr>
              </a:solidFill>
            </a:rPr>
            <a:t>Strengthen married girls’ access to education</a:t>
          </a:r>
          <a:r>
            <a:rPr lang="en-GB" sz="1800">
              <a:solidFill>
                <a:schemeClr val="tx2">
                  <a:lumMod val="75000"/>
                </a:schemeClr>
              </a:solidFill>
            </a:rPr>
            <a:t> by removing barriers to schooling, investing in informal and bridging programmes, providing practical support (transport, childcare) and outreach to families and communities.  </a:t>
          </a:r>
          <a:endParaRPr lang="en-US" sz="1800">
            <a:solidFill>
              <a:schemeClr val="tx2">
                <a:lumMod val="75000"/>
              </a:schemeClr>
            </a:solidFill>
          </a:endParaRPr>
        </a:p>
      </dgm:t>
    </dgm:pt>
    <dgm:pt modelId="{05BE2167-782C-A74A-8B0E-8E63451777D8}" type="parTrans" cxnId="{A5B228DF-C6C0-864E-8978-28D9BF74874D}">
      <dgm:prSet/>
      <dgm:spPr/>
      <dgm:t>
        <a:bodyPr/>
        <a:lstStyle/>
        <a:p>
          <a:endParaRPr lang="en-GB"/>
        </a:p>
      </dgm:t>
    </dgm:pt>
    <dgm:pt modelId="{A2DF734E-A93F-1247-967B-8CD4C5B62B03}" type="sibTrans" cxnId="{A5B228DF-C6C0-864E-8978-28D9BF74874D}">
      <dgm:prSet/>
      <dgm:spPr/>
      <dgm:t>
        <a:bodyPr/>
        <a:lstStyle/>
        <a:p>
          <a:endParaRPr lang="en-GB"/>
        </a:p>
      </dgm:t>
    </dgm:pt>
    <dgm:pt modelId="{586F6223-15DF-4307-A01B-3264BE8072A5}">
      <dgm:prSet custT="1"/>
      <dgm:spPr>
        <a:noFill/>
        <a:ln>
          <a:solidFill>
            <a:schemeClr val="accent5"/>
          </a:solidFill>
        </a:ln>
      </dgm:spPr>
      <dgm:t>
        <a:bodyPr/>
        <a:lstStyle/>
        <a:p>
          <a:r>
            <a:rPr lang="en-GB" sz="1800" b="1">
              <a:solidFill>
                <a:schemeClr val="tx2">
                  <a:lumMod val="75000"/>
                </a:schemeClr>
              </a:solidFill>
            </a:rPr>
            <a:t>Improve married girls’ health</a:t>
          </a:r>
          <a:r>
            <a:rPr lang="en-GB" sz="1800">
              <a:solidFill>
                <a:schemeClr val="tx2">
                  <a:lumMod val="75000"/>
                </a:schemeClr>
              </a:solidFill>
            </a:rPr>
            <a:t> by building support for better spaced pregnancies and  by sensitising health care workers to adolescent girls’ specific vulnerabilities and needs for information and support. </a:t>
          </a:r>
          <a:endParaRPr lang="en-US" sz="1800">
            <a:solidFill>
              <a:schemeClr val="tx2">
                <a:lumMod val="75000"/>
              </a:schemeClr>
            </a:solidFill>
          </a:endParaRPr>
        </a:p>
      </dgm:t>
    </dgm:pt>
    <dgm:pt modelId="{4ED280BD-108E-4827-89AF-4CDB36296A26}" type="parTrans" cxnId="{B0945945-5AE4-4523-9D7F-19E93D17A136}">
      <dgm:prSet/>
      <dgm:spPr/>
      <dgm:t>
        <a:bodyPr/>
        <a:lstStyle/>
        <a:p>
          <a:endParaRPr lang="en-GB"/>
        </a:p>
      </dgm:t>
    </dgm:pt>
    <dgm:pt modelId="{A1069880-BE86-4D51-9A94-1BF0FB1ED95C}" type="sibTrans" cxnId="{B0945945-5AE4-4523-9D7F-19E93D17A136}">
      <dgm:prSet/>
      <dgm:spPr/>
      <dgm:t>
        <a:bodyPr/>
        <a:lstStyle/>
        <a:p>
          <a:endParaRPr lang="en-GB"/>
        </a:p>
      </dgm:t>
    </dgm:pt>
    <dgm:pt modelId="{1DC87EC0-0216-6649-8389-4779A59F17D6}" type="pres">
      <dgm:prSet presAssocID="{B3B90969-80E6-5441-9D8E-99FC0A276215}" presName="Name0" presStyleCnt="0">
        <dgm:presLayoutVars>
          <dgm:chMax val="7"/>
          <dgm:chPref val="7"/>
          <dgm:dir/>
        </dgm:presLayoutVars>
      </dgm:prSet>
      <dgm:spPr/>
    </dgm:pt>
    <dgm:pt modelId="{E4B94FB9-83A9-BE49-A9B9-7BBDEF3F292B}" type="pres">
      <dgm:prSet presAssocID="{B3B90969-80E6-5441-9D8E-99FC0A276215}" presName="Name1" presStyleCnt="0"/>
      <dgm:spPr/>
    </dgm:pt>
    <dgm:pt modelId="{D49DED0C-F5E6-0748-9AE0-2E8CB2A7B449}" type="pres">
      <dgm:prSet presAssocID="{B3B90969-80E6-5441-9D8E-99FC0A276215}" presName="cycle" presStyleCnt="0"/>
      <dgm:spPr/>
    </dgm:pt>
    <dgm:pt modelId="{7342EF2F-FF52-5D48-9BCD-D19429D2E1EB}" type="pres">
      <dgm:prSet presAssocID="{B3B90969-80E6-5441-9D8E-99FC0A276215}" presName="srcNode" presStyleLbl="node1" presStyleIdx="0" presStyleCnt="4"/>
      <dgm:spPr/>
    </dgm:pt>
    <dgm:pt modelId="{F3BEB02C-D754-D34D-BD4D-419F6B9A843A}" type="pres">
      <dgm:prSet presAssocID="{B3B90969-80E6-5441-9D8E-99FC0A276215}" presName="conn" presStyleLbl="parChTrans1D2" presStyleIdx="0" presStyleCnt="1"/>
      <dgm:spPr/>
    </dgm:pt>
    <dgm:pt modelId="{B32ABF90-C2ED-1345-B140-E09CFD48A470}" type="pres">
      <dgm:prSet presAssocID="{B3B90969-80E6-5441-9D8E-99FC0A276215}" presName="extraNode" presStyleLbl="node1" presStyleIdx="0" presStyleCnt="4"/>
      <dgm:spPr/>
    </dgm:pt>
    <dgm:pt modelId="{F5E00B27-75E4-704C-B44F-B058F996EEEF}" type="pres">
      <dgm:prSet presAssocID="{B3B90969-80E6-5441-9D8E-99FC0A276215}" presName="dstNode" presStyleLbl="node1" presStyleIdx="0" presStyleCnt="4"/>
      <dgm:spPr/>
    </dgm:pt>
    <dgm:pt modelId="{D98BFFDC-FD0B-7743-8CF3-7EF7BD1FE552}" type="pres">
      <dgm:prSet presAssocID="{821FDA2A-7502-3843-824E-90C1D6A26E05}" presName="text_1" presStyleLbl="node1" presStyleIdx="0" presStyleCnt="4" custScaleY="154877" custLinFactNeighborX="697" custLinFactNeighborY="-22535">
        <dgm:presLayoutVars>
          <dgm:bulletEnabled val="1"/>
        </dgm:presLayoutVars>
      </dgm:prSet>
      <dgm:spPr/>
    </dgm:pt>
    <dgm:pt modelId="{9FB8B515-AA07-DF40-B4C9-216965EEB243}" type="pres">
      <dgm:prSet presAssocID="{821FDA2A-7502-3843-824E-90C1D6A26E05}" presName="accent_1" presStyleCnt="0"/>
      <dgm:spPr/>
    </dgm:pt>
    <dgm:pt modelId="{3D8558EC-8943-E442-9F80-3266AF139856}" type="pres">
      <dgm:prSet presAssocID="{821FDA2A-7502-3843-824E-90C1D6A26E05}" presName="accentRepeatNode" presStyleLbl="solidFgAcc1" presStyleIdx="0" presStyleCnt="4"/>
      <dgm:spPr>
        <a:solidFill>
          <a:schemeClr val="accent2"/>
        </a:solidFill>
      </dgm:spPr>
    </dgm:pt>
    <dgm:pt modelId="{7B647B4B-B21F-F64F-8DE4-E5C62FF3DBC5}" type="pres">
      <dgm:prSet presAssocID="{CD89D699-A008-634C-98D3-6F7EDF2E5D9B}" presName="text_2" presStyleLbl="node1" presStyleIdx="1" presStyleCnt="4" custScaleX="101448" custScaleY="125881" custLinFactNeighborX="519" custLinFactNeighborY="-20906">
        <dgm:presLayoutVars>
          <dgm:bulletEnabled val="1"/>
        </dgm:presLayoutVars>
      </dgm:prSet>
      <dgm:spPr/>
    </dgm:pt>
    <dgm:pt modelId="{E0E2AD37-A72E-7E40-A5E7-6F1A1ED957CF}" type="pres">
      <dgm:prSet presAssocID="{CD89D699-A008-634C-98D3-6F7EDF2E5D9B}" presName="accent_2" presStyleCnt="0"/>
      <dgm:spPr/>
    </dgm:pt>
    <dgm:pt modelId="{CB5A45AB-6476-274F-806D-BD954195DEE6}" type="pres">
      <dgm:prSet presAssocID="{CD89D699-A008-634C-98D3-6F7EDF2E5D9B}" presName="accentRepeatNode" presStyleLbl="solidFgAcc1" presStyleIdx="1" presStyleCnt="4"/>
      <dgm:spPr>
        <a:solidFill>
          <a:schemeClr val="accent3"/>
        </a:solidFill>
      </dgm:spPr>
    </dgm:pt>
    <dgm:pt modelId="{936CF627-8FA1-474E-A7AF-85EBFF5F2838}" type="pres">
      <dgm:prSet presAssocID="{10CA7BA4-4258-DA4D-8640-91368D612A1C}" presName="text_3" presStyleLbl="node1" presStyleIdx="2" presStyleCnt="4" custScaleX="102289" custScaleY="138852" custLinFactNeighborX="197" custLinFactNeighborY="-5116">
        <dgm:presLayoutVars>
          <dgm:bulletEnabled val="1"/>
        </dgm:presLayoutVars>
      </dgm:prSet>
      <dgm:spPr/>
    </dgm:pt>
    <dgm:pt modelId="{F88E2A1E-C0B3-6C45-8D66-A51443639656}" type="pres">
      <dgm:prSet presAssocID="{10CA7BA4-4258-DA4D-8640-91368D612A1C}" presName="accent_3" presStyleCnt="0"/>
      <dgm:spPr/>
    </dgm:pt>
    <dgm:pt modelId="{EDE73F7D-DB98-E94D-B0F0-149FE222F80D}" type="pres">
      <dgm:prSet presAssocID="{10CA7BA4-4258-DA4D-8640-91368D612A1C}" presName="accentRepeatNode" presStyleLbl="solidFgAcc1" presStyleIdx="2" presStyleCnt="4"/>
      <dgm:spPr>
        <a:solidFill>
          <a:schemeClr val="accent4"/>
        </a:solidFill>
      </dgm:spPr>
    </dgm:pt>
    <dgm:pt modelId="{541C4B26-0A24-4D18-A3CA-DDE3B3C71AE8}" type="pres">
      <dgm:prSet presAssocID="{586F6223-15DF-4307-A01B-3264BE8072A5}" presName="text_4" presStyleLbl="node1" presStyleIdx="3" presStyleCnt="4" custScaleX="102375" custScaleY="120452">
        <dgm:presLayoutVars>
          <dgm:bulletEnabled val="1"/>
        </dgm:presLayoutVars>
      </dgm:prSet>
      <dgm:spPr/>
    </dgm:pt>
    <dgm:pt modelId="{B7DA86DC-10AF-463E-B671-8B100E13ACAC}" type="pres">
      <dgm:prSet presAssocID="{586F6223-15DF-4307-A01B-3264BE8072A5}" presName="accent_4" presStyleCnt="0"/>
      <dgm:spPr/>
    </dgm:pt>
    <dgm:pt modelId="{5976CF7F-A9CF-4034-AB30-25DA4A05CCE0}" type="pres">
      <dgm:prSet presAssocID="{586F6223-15DF-4307-A01B-3264BE8072A5}" presName="accentRepeatNode" presStyleLbl="solidFgAcc1" presStyleIdx="3" presStyleCnt="4"/>
      <dgm:spPr>
        <a:solidFill>
          <a:schemeClr val="accent5"/>
        </a:solidFill>
      </dgm:spPr>
    </dgm:pt>
  </dgm:ptLst>
  <dgm:cxnLst>
    <dgm:cxn modelId="{076F532A-6C72-4A4E-92D8-6343428892F9}" type="presOf" srcId="{10CA7BA4-4258-DA4D-8640-91368D612A1C}" destId="{936CF627-8FA1-474E-A7AF-85EBFF5F2838}" srcOrd="0" destOrd="0" presId="urn:microsoft.com/office/officeart/2008/layout/VerticalCurvedList"/>
    <dgm:cxn modelId="{90A7CE5B-31FE-1347-831C-17AAD5401D90}" srcId="{B3B90969-80E6-5441-9D8E-99FC0A276215}" destId="{CD89D699-A008-634C-98D3-6F7EDF2E5D9B}" srcOrd="1" destOrd="0" parTransId="{899DC1A6-2CA3-794C-92CD-A1CBCC27E449}" sibTransId="{8BC04234-6CB2-C744-AA19-7F8EBF3B45C2}"/>
    <dgm:cxn modelId="{CDA0D043-BBC9-4044-8784-DC22B20AA56D}" srcId="{B3B90969-80E6-5441-9D8E-99FC0A276215}" destId="{821FDA2A-7502-3843-824E-90C1D6A26E05}" srcOrd="0" destOrd="0" parTransId="{D57867DA-43EF-7241-AA81-0DBDDB38C615}" sibTransId="{87502179-3EEF-DC4B-9DC0-25193B3E8C8D}"/>
    <dgm:cxn modelId="{B0945945-5AE4-4523-9D7F-19E93D17A136}" srcId="{B3B90969-80E6-5441-9D8E-99FC0A276215}" destId="{586F6223-15DF-4307-A01B-3264BE8072A5}" srcOrd="3" destOrd="0" parTransId="{4ED280BD-108E-4827-89AF-4CDB36296A26}" sibTransId="{A1069880-BE86-4D51-9A94-1BF0FB1ED95C}"/>
    <dgm:cxn modelId="{2E71CC67-00E9-480C-BC0A-BD24A8BDA2BE}" type="presOf" srcId="{586F6223-15DF-4307-A01B-3264BE8072A5}" destId="{541C4B26-0A24-4D18-A3CA-DDE3B3C71AE8}" srcOrd="0" destOrd="0" presId="urn:microsoft.com/office/officeart/2008/layout/VerticalCurvedList"/>
    <dgm:cxn modelId="{DFAF5E7C-77BB-A247-9C20-8C1A3DA0213B}" type="presOf" srcId="{821FDA2A-7502-3843-824E-90C1D6A26E05}" destId="{D98BFFDC-FD0B-7743-8CF3-7EF7BD1FE552}" srcOrd="0" destOrd="0" presId="urn:microsoft.com/office/officeart/2008/layout/VerticalCurvedList"/>
    <dgm:cxn modelId="{45184692-EFDA-AB46-B965-B6F8FFD9EC11}" type="presOf" srcId="{CD89D699-A008-634C-98D3-6F7EDF2E5D9B}" destId="{7B647B4B-B21F-F64F-8DE4-E5C62FF3DBC5}" srcOrd="0" destOrd="0" presId="urn:microsoft.com/office/officeart/2008/layout/VerticalCurvedList"/>
    <dgm:cxn modelId="{892C6AD8-CC72-D941-BBA8-0913AE387814}" type="presOf" srcId="{B3B90969-80E6-5441-9D8E-99FC0A276215}" destId="{1DC87EC0-0216-6649-8389-4779A59F17D6}" srcOrd="0" destOrd="0" presId="urn:microsoft.com/office/officeart/2008/layout/VerticalCurvedList"/>
    <dgm:cxn modelId="{A5B228DF-C6C0-864E-8978-28D9BF74874D}" srcId="{B3B90969-80E6-5441-9D8E-99FC0A276215}" destId="{10CA7BA4-4258-DA4D-8640-91368D612A1C}" srcOrd="2" destOrd="0" parTransId="{05BE2167-782C-A74A-8B0E-8E63451777D8}" sibTransId="{A2DF734E-A93F-1247-967B-8CD4C5B62B03}"/>
    <dgm:cxn modelId="{E11685F4-B3A6-0149-BA27-A1B78DEA6200}" type="presOf" srcId="{87502179-3EEF-DC4B-9DC0-25193B3E8C8D}" destId="{F3BEB02C-D754-D34D-BD4D-419F6B9A843A}" srcOrd="0" destOrd="0" presId="urn:microsoft.com/office/officeart/2008/layout/VerticalCurvedList"/>
    <dgm:cxn modelId="{036A5C80-F55C-F244-A961-A3EFEEA721DA}" type="presParOf" srcId="{1DC87EC0-0216-6649-8389-4779A59F17D6}" destId="{E4B94FB9-83A9-BE49-A9B9-7BBDEF3F292B}" srcOrd="0" destOrd="0" presId="urn:microsoft.com/office/officeart/2008/layout/VerticalCurvedList"/>
    <dgm:cxn modelId="{2835CF07-E5BB-AA49-A7BF-D6AAB3A2C904}" type="presParOf" srcId="{E4B94FB9-83A9-BE49-A9B9-7BBDEF3F292B}" destId="{D49DED0C-F5E6-0748-9AE0-2E8CB2A7B449}" srcOrd="0" destOrd="0" presId="urn:microsoft.com/office/officeart/2008/layout/VerticalCurvedList"/>
    <dgm:cxn modelId="{8AE127FF-86AD-9E41-8836-00ECFEF0C728}" type="presParOf" srcId="{D49DED0C-F5E6-0748-9AE0-2E8CB2A7B449}" destId="{7342EF2F-FF52-5D48-9BCD-D19429D2E1EB}" srcOrd="0" destOrd="0" presId="urn:microsoft.com/office/officeart/2008/layout/VerticalCurvedList"/>
    <dgm:cxn modelId="{CFE9FD4B-2151-FD44-8FEF-BFB39B2BBCB4}" type="presParOf" srcId="{D49DED0C-F5E6-0748-9AE0-2E8CB2A7B449}" destId="{F3BEB02C-D754-D34D-BD4D-419F6B9A843A}" srcOrd="1" destOrd="0" presId="urn:microsoft.com/office/officeart/2008/layout/VerticalCurvedList"/>
    <dgm:cxn modelId="{002463DC-FDCB-BA49-BA82-2BA7456B2093}" type="presParOf" srcId="{D49DED0C-F5E6-0748-9AE0-2E8CB2A7B449}" destId="{B32ABF90-C2ED-1345-B140-E09CFD48A470}" srcOrd="2" destOrd="0" presId="urn:microsoft.com/office/officeart/2008/layout/VerticalCurvedList"/>
    <dgm:cxn modelId="{B92EC12E-AE86-3341-B0E1-5D4ADAA538BD}" type="presParOf" srcId="{D49DED0C-F5E6-0748-9AE0-2E8CB2A7B449}" destId="{F5E00B27-75E4-704C-B44F-B058F996EEEF}" srcOrd="3" destOrd="0" presId="urn:microsoft.com/office/officeart/2008/layout/VerticalCurvedList"/>
    <dgm:cxn modelId="{0F4BBE25-9795-9946-A1BE-CCAE357E50F1}" type="presParOf" srcId="{E4B94FB9-83A9-BE49-A9B9-7BBDEF3F292B}" destId="{D98BFFDC-FD0B-7743-8CF3-7EF7BD1FE552}" srcOrd="1" destOrd="0" presId="urn:microsoft.com/office/officeart/2008/layout/VerticalCurvedList"/>
    <dgm:cxn modelId="{688D3AF2-5606-8E4C-B0B7-EE38BC30210A}" type="presParOf" srcId="{E4B94FB9-83A9-BE49-A9B9-7BBDEF3F292B}" destId="{9FB8B515-AA07-DF40-B4C9-216965EEB243}" srcOrd="2" destOrd="0" presId="urn:microsoft.com/office/officeart/2008/layout/VerticalCurvedList"/>
    <dgm:cxn modelId="{6BEB2490-E4CE-2849-B114-76EEB8D02D5B}" type="presParOf" srcId="{9FB8B515-AA07-DF40-B4C9-216965EEB243}" destId="{3D8558EC-8943-E442-9F80-3266AF139856}" srcOrd="0" destOrd="0" presId="urn:microsoft.com/office/officeart/2008/layout/VerticalCurvedList"/>
    <dgm:cxn modelId="{A5C80181-BAC0-7B4A-A525-6CCBC55ED96D}" type="presParOf" srcId="{E4B94FB9-83A9-BE49-A9B9-7BBDEF3F292B}" destId="{7B647B4B-B21F-F64F-8DE4-E5C62FF3DBC5}" srcOrd="3" destOrd="0" presId="urn:microsoft.com/office/officeart/2008/layout/VerticalCurvedList"/>
    <dgm:cxn modelId="{9D49FB8F-6224-FA45-AB0F-7447CFB15EE0}" type="presParOf" srcId="{E4B94FB9-83A9-BE49-A9B9-7BBDEF3F292B}" destId="{E0E2AD37-A72E-7E40-A5E7-6F1A1ED957CF}" srcOrd="4" destOrd="0" presId="urn:microsoft.com/office/officeart/2008/layout/VerticalCurvedList"/>
    <dgm:cxn modelId="{F350567A-4EE6-F140-8EDE-68B39811913B}" type="presParOf" srcId="{E0E2AD37-A72E-7E40-A5E7-6F1A1ED957CF}" destId="{CB5A45AB-6476-274F-806D-BD954195DEE6}" srcOrd="0" destOrd="0" presId="urn:microsoft.com/office/officeart/2008/layout/VerticalCurvedList"/>
    <dgm:cxn modelId="{FC158AE5-5A24-074F-BEC3-C1956729E90F}" type="presParOf" srcId="{E4B94FB9-83A9-BE49-A9B9-7BBDEF3F292B}" destId="{936CF627-8FA1-474E-A7AF-85EBFF5F2838}" srcOrd="5" destOrd="0" presId="urn:microsoft.com/office/officeart/2008/layout/VerticalCurvedList"/>
    <dgm:cxn modelId="{9F0C6167-48FE-514B-8C5B-48F49C9AFA17}" type="presParOf" srcId="{E4B94FB9-83A9-BE49-A9B9-7BBDEF3F292B}" destId="{F88E2A1E-C0B3-6C45-8D66-A51443639656}" srcOrd="6" destOrd="0" presId="urn:microsoft.com/office/officeart/2008/layout/VerticalCurvedList"/>
    <dgm:cxn modelId="{8A7623E5-8F7A-584D-835A-5FCCE73B35BB}" type="presParOf" srcId="{F88E2A1E-C0B3-6C45-8D66-A51443639656}" destId="{EDE73F7D-DB98-E94D-B0F0-149FE222F80D}" srcOrd="0" destOrd="0" presId="urn:microsoft.com/office/officeart/2008/layout/VerticalCurvedList"/>
    <dgm:cxn modelId="{D1E79223-83F3-4A86-9B8A-C8D9D64F87B7}" type="presParOf" srcId="{E4B94FB9-83A9-BE49-A9B9-7BBDEF3F292B}" destId="{541C4B26-0A24-4D18-A3CA-DDE3B3C71AE8}" srcOrd="7" destOrd="0" presId="urn:microsoft.com/office/officeart/2008/layout/VerticalCurvedList"/>
    <dgm:cxn modelId="{9030402F-BDE3-4977-9482-7E31B9BFB220}" type="presParOf" srcId="{E4B94FB9-83A9-BE49-A9B9-7BBDEF3F292B}" destId="{B7DA86DC-10AF-463E-B671-8B100E13ACAC}" srcOrd="8" destOrd="0" presId="urn:microsoft.com/office/officeart/2008/layout/VerticalCurvedList"/>
    <dgm:cxn modelId="{5E2D2EAD-9E31-4C86-B3AF-A43641378CFD}" type="presParOf" srcId="{B7DA86DC-10AF-463E-B671-8B100E13ACAC}" destId="{5976CF7F-A9CF-4034-AB30-25DA4A05CC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E7489-CF9C-F64C-BCA3-C7B37832CD10}"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GB"/>
        </a:p>
      </dgm:t>
    </dgm:pt>
    <dgm:pt modelId="{629F5D9B-F501-EF44-8152-0EE3F241792B}">
      <dgm:prSet custT="1"/>
      <dgm:spPr>
        <a:noFill/>
        <a:ln>
          <a:solidFill>
            <a:schemeClr val="accent1"/>
          </a:solidFill>
        </a:ln>
      </dgm:spPr>
      <dgm:t>
        <a:bodyPr/>
        <a:lstStyle/>
        <a:p>
          <a:r>
            <a:rPr lang="en-GB" sz="1600" b="1">
              <a:solidFill>
                <a:schemeClr val="tx2">
                  <a:lumMod val="75000"/>
                </a:schemeClr>
              </a:solidFill>
            </a:rPr>
            <a:t>Reduce married girls’ risks of violence </a:t>
          </a:r>
          <a:r>
            <a:rPr lang="en-GB" sz="1600" b="0">
              <a:solidFill>
                <a:schemeClr val="tx2">
                  <a:lumMod val="75000"/>
                </a:schemeClr>
              </a:solidFill>
            </a:rPr>
            <a:t>by</a:t>
          </a:r>
          <a:r>
            <a:rPr lang="en-GB" sz="1600" b="1">
              <a:solidFill>
                <a:schemeClr val="tx2">
                  <a:lumMod val="75000"/>
                </a:schemeClr>
              </a:solidFill>
            </a:rPr>
            <a:t> </a:t>
          </a:r>
          <a:r>
            <a:rPr lang="en-GB" sz="1600" b="0">
              <a:solidFill>
                <a:schemeClr val="tx2">
                  <a:lumMod val="75000"/>
                </a:schemeClr>
              </a:solidFill>
            </a:rPr>
            <a:t>twinning pr</a:t>
          </a:r>
          <a:r>
            <a:rPr lang="en-GB" sz="1600">
              <a:solidFill>
                <a:schemeClr val="tx2">
                  <a:lumMod val="75000"/>
                </a:schemeClr>
              </a:solidFill>
            </a:rPr>
            <a:t>ogramming on fostering alternative non-violent masculinities with community sensitisation on preventing and reporting IPV and strengthening justice &amp; survivor services. </a:t>
          </a:r>
          <a:endParaRPr lang="en-US" sz="1600">
            <a:solidFill>
              <a:schemeClr val="tx2">
                <a:lumMod val="75000"/>
              </a:schemeClr>
            </a:solidFill>
          </a:endParaRPr>
        </a:p>
      </dgm:t>
    </dgm:pt>
    <dgm:pt modelId="{5E93792A-C5BE-0041-BEB2-6F837378A008}" type="parTrans" cxnId="{6ECC037F-BDD0-0649-8FD9-95D8FA95FFD4}">
      <dgm:prSet/>
      <dgm:spPr/>
      <dgm:t>
        <a:bodyPr/>
        <a:lstStyle/>
        <a:p>
          <a:endParaRPr lang="en-GB"/>
        </a:p>
      </dgm:t>
    </dgm:pt>
    <dgm:pt modelId="{2A47F7CC-1FA8-0241-AB3F-E0C67D4DA3A3}" type="sibTrans" cxnId="{6ECC037F-BDD0-0649-8FD9-95D8FA95FFD4}">
      <dgm:prSet/>
      <dgm:spPr/>
      <dgm:t>
        <a:bodyPr/>
        <a:lstStyle/>
        <a:p>
          <a:endParaRPr lang="en-GB"/>
        </a:p>
      </dgm:t>
    </dgm:pt>
    <dgm:pt modelId="{2088D733-A234-354C-87A1-64C2660845CE}">
      <dgm:prSet custT="1"/>
      <dgm:spPr>
        <a:noFill/>
        <a:ln>
          <a:solidFill>
            <a:schemeClr val="accent2"/>
          </a:solidFill>
        </a:ln>
      </dgm:spPr>
      <dgm:t>
        <a:bodyPr/>
        <a:lstStyle/>
        <a:p>
          <a:r>
            <a:rPr lang="en-GB" sz="1600" b="1">
              <a:solidFill>
                <a:schemeClr val="tx2">
                  <a:lumMod val="75000"/>
                </a:schemeClr>
              </a:solidFill>
            </a:rPr>
            <a:t>Provide married girls more opportunities for economic empowerment via </a:t>
          </a:r>
          <a:r>
            <a:rPr lang="en-GB" sz="1600">
              <a:solidFill>
                <a:schemeClr val="tx2">
                  <a:lumMod val="75000"/>
                </a:schemeClr>
              </a:solidFill>
            </a:rPr>
            <a:t>investing in community-based skills-development and income generation opportunities informed by married girls’ care responsibilities and mobility restrictions; and expanding social protection for newly married </a:t>
          </a:r>
          <a:r>
            <a:rPr lang="en-GB" sz="1600" i="1">
              <a:solidFill>
                <a:schemeClr val="tx2">
                  <a:lumMod val="75000"/>
                </a:schemeClr>
              </a:solidFill>
            </a:rPr>
            <a:t>adult </a:t>
          </a:r>
          <a:r>
            <a:rPr lang="en-GB" sz="1600">
              <a:solidFill>
                <a:schemeClr val="tx2">
                  <a:lumMod val="75000"/>
                </a:schemeClr>
              </a:solidFill>
            </a:rPr>
            <a:t>couples</a:t>
          </a:r>
          <a:endParaRPr lang="en-US" sz="1600">
            <a:solidFill>
              <a:schemeClr val="tx2">
                <a:lumMod val="75000"/>
              </a:schemeClr>
            </a:solidFill>
          </a:endParaRPr>
        </a:p>
      </dgm:t>
    </dgm:pt>
    <dgm:pt modelId="{48EA790B-513C-4448-84F6-43C869F656B4}" type="parTrans" cxnId="{BA00D2CC-00FF-5644-B81F-FB810FC5BEF9}">
      <dgm:prSet/>
      <dgm:spPr/>
      <dgm:t>
        <a:bodyPr/>
        <a:lstStyle/>
        <a:p>
          <a:endParaRPr lang="en-GB"/>
        </a:p>
      </dgm:t>
    </dgm:pt>
    <dgm:pt modelId="{A621FB7B-4442-F049-B98B-C47FF7799E2C}" type="sibTrans" cxnId="{BA00D2CC-00FF-5644-B81F-FB810FC5BEF9}">
      <dgm:prSet/>
      <dgm:spPr/>
      <dgm:t>
        <a:bodyPr/>
        <a:lstStyle/>
        <a:p>
          <a:endParaRPr lang="en-GB"/>
        </a:p>
      </dgm:t>
    </dgm:pt>
    <dgm:pt modelId="{90E64F11-E6B6-4D52-8B6E-669E77AFA305}">
      <dgm:prSet custT="1"/>
      <dgm:spPr>
        <a:noFill/>
        <a:ln>
          <a:solidFill>
            <a:schemeClr val="accent4"/>
          </a:solidFill>
        </a:ln>
      </dgm:spPr>
      <dgm:t>
        <a:bodyPr/>
        <a:lstStyle/>
        <a:p>
          <a:r>
            <a:rPr lang="en-US" sz="1600" b="1">
              <a:solidFill>
                <a:schemeClr val="tx2">
                  <a:lumMod val="75000"/>
                </a:schemeClr>
              </a:solidFill>
            </a:rPr>
            <a:t>Strengthen the visibility of married girls in crisis affected contexts by harnessing opportunities for inclusion in humanitarian strategies and  for better disaggregated data in reporting and evaluations</a:t>
          </a:r>
          <a:r>
            <a:rPr lang="en-US" sz="1600">
              <a:solidFill>
                <a:schemeClr val="tx2">
                  <a:lumMod val="75000"/>
                </a:schemeClr>
              </a:solidFill>
            </a:rPr>
            <a:t> e.g. in UNHCR’s revised Age, Gender and Diversity Policy; Global Compact for Refugee; UNICEF’s new Adolescent Girl strategy </a:t>
          </a:r>
        </a:p>
      </dgm:t>
    </dgm:pt>
    <dgm:pt modelId="{92FB297F-09C8-4B96-8EAE-982C0C469850}" type="parTrans" cxnId="{AC2DB254-89E9-4299-9296-653B272DCBDE}">
      <dgm:prSet/>
      <dgm:spPr/>
      <dgm:t>
        <a:bodyPr/>
        <a:lstStyle/>
        <a:p>
          <a:endParaRPr lang="en-GB"/>
        </a:p>
      </dgm:t>
    </dgm:pt>
    <dgm:pt modelId="{B2F03D0D-2217-4C6E-AC84-5849DFBD3D8E}" type="sibTrans" cxnId="{AC2DB254-89E9-4299-9296-653B272DCBDE}">
      <dgm:prSet/>
      <dgm:spPr/>
      <dgm:t>
        <a:bodyPr/>
        <a:lstStyle/>
        <a:p>
          <a:endParaRPr lang="en-GB"/>
        </a:p>
      </dgm:t>
    </dgm:pt>
    <dgm:pt modelId="{1CB8DE14-3397-1E45-BCD5-375DD857B31D}" type="pres">
      <dgm:prSet presAssocID="{F5CE7489-CF9C-F64C-BCA3-C7B37832CD10}" presName="Name0" presStyleCnt="0">
        <dgm:presLayoutVars>
          <dgm:chMax val="7"/>
          <dgm:chPref val="7"/>
          <dgm:dir/>
        </dgm:presLayoutVars>
      </dgm:prSet>
      <dgm:spPr/>
    </dgm:pt>
    <dgm:pt modelId="{CEFF708E-19A6-0D4D-9817-36A274BDF0C7}" type="pres">
      <dgm:prSet presAssocID="{F5CE7489-CF9C-F64C-BCA3-C7B37832CD10}" presName="Name1" presStyleCnt="0"/>
      <dgm:spPr/>
    </dgm:pt>
    <dgm:pt modelId="{A3DB909C-BA3C-C940-B698-564D6E257BF6}" type="pres">
      <dgm:prSet presAssocID="{F5CE7489-CF9C-F64C-BCA3-C7B37832CD10}" presName="cycle" presStyleCnt="0"/>
      <dgm:spPr/>
    </dgm:pt>
    <dgm:pt modelId="{0E4F5059-E2B9-3C4A-9E26-1CF5123A2396}" type="pres">
      <dgm:prSet presAssocID="{F5CE7489-CF9C-F64C-BCA3-C7B37832CD10}" presName="srcNode" presStyleLbl="node1" presStyleIdx="0" presStyleCnt="3"/>
      <dgm:spPr/>
    </dgm:pt>
    <dgm:pt modelId="{DF983F63-F894-614F-8ADF-2D7F2377F725}" type="pres">
      <dgm:prSet presAssocID="{F5CE7489-CF9C-F64C-BCA3-C7B37832CD10}" presName="conn" presStyleLbl="parChTrans1D2" presStyleIdx="0" presStyleCnt="1"/>
      <dgm:spPr/>
    </dgm:pt>
    <dgm:pt modelId="{7D62F5D3-B174-9C49-93CA-A1A61AFAE34D}" type="pres">
      <dgm:prSet presAssocID="{F5CE7489-CF9C-F64C-BCA3-C7B37832CD10}" presName="extraNode" presStyleLbl="node1" presStyleIdx="0" presStyleCnt="3"/>
      <dgm:spPr/>
    </dgm:pt>
    <dgm:pt modelId="{8C488EA4-4D0B-D549-BC28-D6DC14C4B8ED}" type="pres">
      <dgm:prSet presAssocID="{F5CE7489-CF9C-F64C-BCA3-C7B37832CD10}" presName="dstNode" presStyleLbl="node1" presStyleIdx="0" presStyleCnt="3"/>
      <dgm:spPr/>
    </dgm:pt>
    <dgm:pt modelId="{F26A5572-3CE0-A344-AA96-5116588991B3}" type="pres">
      <dgm:prSet presAssocID="{629F5D9B-F501-EF44-8152-0EE3F241792B}" presName="text_1" presStyleLbl="node1" presStyleIdx="0" presStyleCnt="3" custScaleY="106480">
        <dgm:presLayoutVars>
          <dgm:bulletEnabled val="1"/>
        </dgm:presLayoutVars>
      </dgm:prSet>
      <dgm:spPr/>
    </dgm:pt>
    <dgm:pt modelId="{72A1E973-0EAE-474F-85D6-8FF29DBE8F5E}" type="pres">
      <dgm:prSet presAssocID="{629F5D9B-F501-EF44-8152-0EE3F241792B}" presName="accent_1" presStyleCnt="0"/>
      <dgm:spPr/>
    </dgm:pt>
    <dgm:pt modelId="{22932FB9-BF81-E24F-A0D8-1DD83BC2D176}" type="pres">
      <dgm:prSet presAssocID="{629F5D9B-F501-EF44-8152-0EE3F241792B}" presName="accentRepeatNode" presStyleLbl="solidFgAcc1" presStyleIdx="0" presStyleCnt="3"/>
      <dgm:spPr>
        <a:solidFill>
          <a:schemeClr val="accent1"/>
        </a:solidFill>
        <a:ln>
          <a:solidFill>
            <a:schemeClr val="accent1"/>
          </a:solidFill>
        </a:ln>
      </dgm:spPr>
    </dgm:pt>
    <dgm:pt modelId="{6A4B83DD-2C88-4A40-9A6B-59FFC432219F}" type="pres">
      <dgm:prSet presAssocID="{2088D733-A234-354C-87A1-64C2660845CE}" presName="text_2" presStyleLbl="node1" presStyleIdx="1" presStyleCnt="3" custScaleY="124113" custLinFactNeighborX="762" custLinFactNeighborY="-5784">
        <dgm:presLayoutVars>
          <dgm:bulletEnabled val="1"/>
        </dgm:presLayoutVars>
      </dgm:prSet>
      <dgm:spPr/>
    </dgm:pt>
    <dgm:pt modelId="{74D97F9F-51F5-4C72-A108-130F68529878}" type="pres">
      <dgm:prSet presAssocID="{2088D733-A234-354C-87A1-64C2660845CE}" presName="accent_2" presStyleCnt="0"/>
      <dgm:spPr/>
    </dgm:pt>
    <dgm:pt modelId="{90ADB53D-B957-9C4F-A06B-36DD439176F2}" type="pres">
      <dgm:prSet presAssocID="{2088D733-A234-354C-87A1-64C2660845CE}" presName="accentRepeatNode" presStyleLbl="solidFgAcc1" presStyleIdx="1" presStyleCnt="3"/>
      <dgm:spPr>
        <a:solidFill>
          <a:schemeClr val="accent2"/>
        </a:solidFill>
        <a:ln>
          <a:solidFill>
            <a:schemeClr val="accent2"/>
          </a:solidFill>
        </a:ln>
      </dgm:spPr>
    </dgm:pt>
    <dgm:pt modelId="{4E176C19-7E2A-445F-B1F3-87EFDDBF231F}" type="pres">
      <dgm:prSet presAssocID="{90E64F11-E6B6-4D52-8B6E-669E77AFA305}" presName="text_3" presStyleLbl="node1" presStyleIdx="2" presStyleCnt="3" custScaleY="140701">
        <dgm:presLayoutVars>
          <dgm:bulletEnabled val="1"/>
        </dgm:presLayoutVars>
      </dgm:prSet>
      <dgm:spPr/>
    </dgm:pt>
    <dgm:pt modelId="{889DCC12-0EF6-446C-9E3C-A1D877EEAD96}" type="pres">
      <dgm:prSet presAssocID="{90E64F11-E6B6-4D52-8B6E-669E77AFA305}" presName="accent_3" presStyleCnt="0"/>
      <dgm:spPr/>
    </dgm:pt>
    <dgm:pt modelId="{4F0086B2-246E-4A88-B477-9B85D3081C7D}" type="pres">
      <dgm:prSet presAssocID="{90E64F11-E6B6-4D52-8B6E-669E77AFA305}" presName="accentRepeatNode" presStyleLbl="solidFgAcc1" presStyleIdx="2" presStyleCnt="3"/>
      <dgm:spPr>
        <a:solidFill>
          <a:schemeClr val="accent4"/>
        </a:solidFill>
      </dgm:spPr>
    </dgm:pt>
  </dgm:ptLst>
  <dgm:cxnLst>
    <dgm:cxn modelId="{0878A92C-608D-4C24-AAD8-40750FB0C6BE}" type="presOf" srcId="{90E64F11-E6B6-4D52-8B6E-669E77AFA305}" destId="{4E176C19-7E2A-445F-B1F3-87EFDDBF231F}" srcOrd="0" destOrd="0" presId="urn:microsoft.com/office/officeart/2008/layout/VerticalCurvedList"/>
    <dgm:cxn modelId="{B8E14137-8988-4DC3-935A-5CCADF25AEED}" type="presOf" srcId="{2088D733-A234-354C-87A1-64C2660845CE}" destId="{6A4B83DD-2C88-4A40-9A6B-59FFC432219F}" srcOrd="0" destOrd="0" presId="urn:microsoft.com/office/officeart/2008/layout/VerticalCurvedList"/>
    <dgm:cxn modelId="{AC2DB254-89E9-4299-9296-653B272DCBDE}" srcId="{F5CE7489-CF9C-F64C-BCA3-C7B37832CD10}" destId="{90E64F11-E6B6-4D52-8B6E-669E77AFA305}" srcOrd="2" destOrd="0" parTransId="{92FB297F-09C8-4B96-8EAE-982C0C469850}" sibTransId="{B2F03D0D-2217-4C6E-AC84-5849DFBD3D8E}"/>
    <dgm:cxn modelId="{826FE77D-79D8-4B49-A0A3-C522551EF3DE}" type="presOf" srcId="{2A47F7CC-1FA8-0241-AB3F-E0C67D4DA3A3}" destId="{DF983F63-F894-614F-8ADF-2D7F2377F725}" srcOrd="0" destOrd="0" presId="urn:microsoft.com/office/officeart/2008/layout/VerticalCurvedList"/>
    <dgm:cxn modelId="{6ECC037F-BDD0-0649-8FD9-95D8FA95FFD4}" srcId="{F5CE7489-CF9C-F64C-BCA3-C7B37832CD10}" destId="{629F5D9B-F501-EF44-8152-0EE3F241792B}" srcOrd="0" destOrd="0" parTransId="{5E93792A-C5BE-0041-BEB2-6F837378A008}" sibTransId="{2A47F7CC-1FA8-0241-AB3F-E0C67D4DA3A3}"/>
    <dgm:cxn modelId="{0E8A619E-E353-1441-89BC-1E33BCFA426C}" type="presOf" srcId="{F5CE7489-CF9C-F64C-BCA3-C7B37832CD10}" destId="{1CB8DE14-3397-1E45-BCD5-375DD857B31D}" srcOrd="0" destOrd="0" presId="urn:microsoft.com/office/officeart/2008/layout/VerticalCurvedList"/>
    <dgm:cxn modelId="{BA00D2CC-00FF-5644-B81F-FB810FC5BEF9}" srcId="{F5CE7489-CF9C-F64C-BCA3-C7B37832CD10}" destId="{2088D733-A234-354C-87A1-64C2660845CE}" srcOrd="1" destOrd="0" parTransId="{48EA790B-513C-4448-84F6-43C869F656B4}" sibTransId="{A621FB7B-4442-F049-B98B-C47FF7799E2C}"/>
    <dgm:cxn modelId="{245058D5-2830-B14C-9E17-ACF7CAA8962E}" type="presOf" srcId="{629F5D9B-F501-EF44-8152-0EE3F241792B}" destId="{F26A5572-3CE0-A344-AA96-5116588991B3}" srcOrd="0" destOrd="0" presId="urn:microsoft.com/office/officeart/2008/layout/VerticalCurvedList"/>
    <dgm:cxn modelId="{51E56B83-7088-1943-9C3E-6FA008EA0FD4}" type="presParOf" srcId="{1CB8DE14-3397-1E45-BCD5-375DD857B31D}" destId="{CEFF708E-19A6-0D4D-9817-36A274BDF0C7}" srcOrd="0" destOrd="0" presId="urn:microsoft.com/office/officeart/2008/layout/VerticalCurvedList"/>
    <dgm:cxn modelId="{37C72418-8EBF-514D-A66A-04C804837FB5}" type="presParOf" srcId="{CEFF708E-19A6-0D4D-9817-36A274BDF0C7}" destId="{A3DB909C-BA3C-C940-B698-564D6E257BF6}" srcOrd="0" destOrd="0" presId="urn:microsoft.com/office/officeart/2008/layout/VerticalCurvedList"/>
    <dgm:cxn modelId="{156B6407-3D60-F648-A4E6-303624CF738F}" type="presParOf" srcId="{A3DB909C-BA3C-C940-B698-564D6E257BF6}" destId="{0E4F5059-E2B9-3C4A-9E26-1CF5123A2396}" srcOrd="0" destOrd="0" presId="urn:microsoft.com/office/officeart/2008/layout/VerticalCurvedList"/>
    <dgm:cxn modelId="{070F997E-5093-C14C-BF24-8BACD559BA9A}" type="presParOf" srcId="{A3DB909C-BA3C-C940-B698-564D6E257BF6}" destId="{DF983F63-F894-614F-8ADF-2D7F2377F725}" srcOrd="1" destOrd="0" presId="urn:microsoft.com/office/officeart/2008/layout/VerticalCurvedList"/>
    <dgm:cxn modelId="{91AA5AB3-AF31-0748-A95E-5545A832EC51}" type="presParOf" srcId="{A3DB909C-BA3C-C940-B698-564D6E257BF6}" destId="{7D62F5D3-B174-9C49-93CA-A1A61AFAE34D}" srcOrd="2" destOrd="0" presId="urn:microsoft.com/office/officeart/2008/layout/VerticalCurvedList"/>
    <dgm:cxn modelId="{1ED4B120-FF5A-124B-883D-A1AFCABB68B9}" type="presParOf" srcId="{A3DB909C-BA3C-C940-B698-564D6E257BF6}" destId="{8C488EA4-4D0B-D549-BC28-D6DC14C4B8ED}" srcOrd="3" destOrd="0" presId="urn:microsoft.com/office/officeart/2008/layout/VerticalCurvedList"/>
    <dgm:cxn modelId="{C0851C58-499E-5542-9925-AAAA9138E2DB}" type="presParOf" srcId="{CEFF708E-19A6-0D4D-9817-36A274BDF0C7}" destId="{F26A5572-3CE0-A344-AA96-5116588991B3}" srcOrd="1" destOrd="0" presId="urn:microsoft.com/office/officeart/2008/layout/VerticalCurvedList"/>
    <dgm:cxn modelId="{9DBB43B1-8F39-5C4D-829E-102FFE511278}" type="presParOf" srcId="{CEFF708E-19A6-0D4D-9817-36A274BDF0C7}" destId="{72A1E973-0EAE-474F-85D6-8FF29DBE8F5E}" srcOrd="2" destOrd="0" presId="urn:microsoft.com/office/officeart/2008/layout/VerticalCurvedList"/>
    <dgm:cxn modelId="{33BB35EF-37FF-9A4A-BAE9-8E589DEE0C86}" type="presParOf" srcId="{72A1E973-0EAE-474F-85D6-8FF29DBE8F5E}" destId="{22932FB9-BF81-E24F-A0D8-1DD83BC2D176}" srcOrd="0" destOrd="0" presId="urn:microsoft.com/office/officeart/2008/layout/VerticalCurvedList"/>
    <dgm:cxn modelId="{9241C5AC-F3A0-48A8-AFA4-FE5970EAA704}" type="presParOf" srcId="{CEFF708E-19A6-0D4D-9817-36A274BDF0C7}" destId="{6A4B83DD-2C88-4A40-9A6B-59FFC432219F}" srcOrd="3" destOrd="0" presId="urn:microsoft.com/office/officeart/2008/layout/VerticalCurvedList"/>
    <dgm:cxn modelId="{003596C1-B107-4C83-B448-1FBEFFC71028}" type="presParOf" srcId="{CEFF708E-19A6-0D4D-9817-36A274BDF0C7}" destId="{74D97F9F-51F5-4C72-A108-130F68529878}" srcOrd="4" destOrd="0" presId="urn:microsoft.com/office/officeart/2008/layout/VerticalCurvedList"/>
    <dgm:cxn modelId="{C60C8D65-692E-40D0-85C9-86C710622257}" type="presParOf" srcId="{74D97F9F-51F5-4C72-A108-130F68529878}" destId="{90ADB53D-B957-9C4F-A06B-36DD439176F2}" srcOrd="0" destOrd="0" presId="urn:microsoft.com/office/officeart/2008/layout/VerticalCurvedList"/>
    <dgm:cxn modelId="{413603D0-33D1-4400-B666-C9D027B084C3}" type="presParOf" srcId="{CEFF708E-19A6-0D4D-9817-36A274BDF0C7}" destId="{4E176C19-7E2A-445F-B1F3-87EFDDBF231F}" srcOrd="5" destOrd="0" presId="urn:microsoft.com/office/officeart/2008/layout/VerticalCurvedList"/>
    <dgm:cxn modelId="{D153EE7E-63C5-4414-814C-44515408B88B}" type="presParOf" srcId="{CEFF708E-19A6-0D4D-9817-36A274BDF0C7}" destId="{889DCC12-0EF6-446C-9E3C-A1D877EEAD96}" srcOrd="6" destOrd="0" presId="urn:microsoft.com/office/officeart/2008/layout/VerticalCurvedList"/>
    <dgm:cxn modelId="{2AA2D160-8D59-47A2-94E6-801D70C1AEC9}" type="presParOf" srcId="{889DCC12-0EF6-446C-9E3C-A1D877EEAD96}" destId="{4F0086B2-246E-4A88-B477-9B85D3081C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0D675B-8E8A-254D-9521-AA5C289B14E6}" type="doc">
      <dgm:prSet loTypeId="urn:microsoft.com/office/officeart/2005/8/layout/radial6" loCatId="" qsTypeId="urn:microsoft.com/office/officeart/2005/8/quickstyle/simple1" qsCatId="simple" csTypeId="urn:microsoft.com/office/officeart/2005/8/colors/colorful3" csCatId="colorful" phldr="1"/>
      <dgm:spPr/>
      <dgm:t>
        <a:bodyPr/>
        <a:lstStyle/>
        <a:p>
          <a:endParaRPr lang="en-GB"/>
        </a:p>
      </dgm:t>
    </dgm:pt>
    <dgm:pt modelId="{356C738D-EF9E-3344-AF83-266C8A22B14A}">
      <dgm:prSet phldrT="[Text]"/>
      <dgm:spPr/>
      <dgm:t>
        <a:bodyPr/>
        <a:lstStyle/>
        <a:p>
          <a:r>
            <a:rPr lang="en-GB"/>
            <a:t>Mental health</a:t>
          </a:r>
        </a:p>
      </dgm:t>
    </dgm:pt>
    <dgm:pt modelId="{99AB88AF-3C9D-8044-AD78-DFDBA0EE5A29}" type="parTrans" cxnId="{A20D68B4-A4B0-E646-B46E-5AA4BEB98D1E}">
      <dgm:prSet/>
      <dgm:spPr/>
      <dgm:t>
        <a:bodyPr/>
        <a:lstStyle/>
        <a:p>
          <a:endParaRPr lang="en-GB"/>
        </a:p>
      </dgm:t>
    </dgm:pt>
    <dgm:pt modelId="{41D4FA8D-1C19-2940-B19E-2ABDC345133F}" type="sibTrans" cxnId="{A20D68B4-A4B0-E646-B46E-5AA4BEB98D1E}">
      <dgm:prSet/>
      <dgm:spPr/>
      <dgm:t>
        <a:bodyPr/>
        <a:lstStyle/>
        <a:p>
          <a:endParaRPr lang="en-GB"/>
        </a:p>
      </dgm:t>
    </dgm:pt>
    <dgm:pt modelId="{929DB755-0676-FD47-8A65-62CDF27E5BF3}">
      <dgm:prSet phldrT="[Text]"/>
      <dgm:spPr/>
      <dgm:t>
        <a:bodyPr/>
        <a:lstStyle/>
        <a:p>
          <a:r>
            <a:rPr lang="en-GB"/>
            <a:t>Poverty</a:t>
          </a:r>
        </a:p>
      </dgm:t>
    </dgm:pt>
    <dgm:pt modelId="{D9EC878B-BCC5-334B-97DD-99BD58FC452A}" type="parTrans" cxnId="{FB695CF8-A941-4349-A30D-52B77F005B88}">
      <dgm:prSet/>
      <dgm:spPr/>
      <dgm:t>
        <a:bodyPr/>
        <a:lstStyle/>
        <a:p>
          <a:endParaRPr lang="en-GB"/>
        </a:p>
      </dgm:t>
    </dgm:pt>
    <dgm:pt modelId="{2B9EC94A-1C98-DC48-9A06-C51E71037276}" type="sibTrans" cxnId="{FB695CF8-A941-4349-A30D-52B77F005B88}">
      <dgm:prSet/>
      <dgm:spPr/>
      <dgm:t>
        <a:bodyPr/>
        <a:lstStyle/>
        <a:p>
          <a:endParaRPr lang="en-GB"/>
        </a:p>
      </dgm:t>
    </dgm:pt>
    <dgm:pt modelId="{CF9B54A9-C73C-1D43-BF31-C6490A0F4B5D}">
      <dgm:prSet phldrT="[Text]"/>
      <dgm:spPr/>
      <dgm:t>
        <a:bodyPr/>
        <a:lstStyle/>
        <a:p>
          <a:r>
            <a:rPr lang="en-GB"/>
            <a:t>IPV &amp; Sexual violence</a:t>
          </a:r>
        </a:p>
      </dgm:t>
    </dgm:pt>
    <dgm:pt modelId="{8D2DB492-C7F1-7848-B13D-8864961519AD}" type="parTrans" cxnId="{6390A35F-FB45-4940-A54A-053AE8C36D9A}">
      <dgm:prSet/>
      <dgm:spPr/>
      <dgm:t>
        <a:bodyPr/>
        <a:lstStyle/>
        <a:p>
          <a:endParaRPr lang="en-GB"/>
        </a:p>
      </dgm:t>
    </dgm:pt>
    <dgm:pt modelId="{4CF49D26-4BF6-A64B-806B-2274E733F6B4}" type="sibTrans" cxnId="{6390A35F-FB45-4940-A54A-053AE8C36D9A}">
      <dgm:prSet/>
      <dgm:spPr/>
      <dgm:t>
        <a:bodyPr/>
        <a:lstStyle/>
        <a:p>
          <a:endParaRPr lang="en-GB"/>
        </a:p>
      </dgm:t>
    </dgm:pt>
    <dgm:pt modelId="{2DAEA0B7-4C0B-BD4C-80B7-12962F51DEB2}">
      <dgm:prSet phldrT="[Text]"/>
      <dgm:spPr/>
      <dgm:t>
        <a:bodyPr/>
        <a:lstStyle/>
        <a:p>
          <a:r>
            <a:rPr lang="en-GB"/>
            <a:t>Poor reproductive health </a:t>
          </a:r>
        </a:p>
      </dgm:t>
    </dgm:pt>
    <dgm:pt modelId="{5CA19418-2BF2-5847-A514-4305DC3F181F}" type="parTrans" cxnId="{1DFE270C-42E3-1B45-B419-557101180A96}">
      <dgm:prSet/>
      <dgm:spPr/>
      <dgm:t>
        <a:bodyPr/>
        <a:lstStyle/>
        <a:p>
          <a:endParaRPr lang="en-GB"/>
        </a:p>
      </dgm:t>
    </dgm:pt>
    <dgm:pt modelId="{A704824B-8B10-7A44-BD72-E8703A9BF7B5}" type="sibTrans" cxnId="{1DFE270C-42E3-1B45-B419-557101180A96}">
      <dgm:prSet/>
      <dgm:spPr/>
      <dgm:t>
        <a:bodyPr/>
        <a:lstStyle/>
        <a:p>
          <a:endParaRPr lang="en-GB"/>
        </a:p>
      </dgm:t>
    </dgm:pt>
    <dgm:pt modelId="{80C59CC6-2CE9-5C4D-B117-5FE2C67B90BA}">
      <dgm:prSet phldrT="[Text]"/>
      <dgm:spPr/>
      <dgm:t>
        <a:bodyPr/>
        <a:lstStyle/>
        <a:p>
          <a:r>
            <a:rPr lang="en-GB"/>
            <a:t>Gender norms &amp; lack of power</a:t>
          </a:r>
        </a:p>
      </dgm:t>
    </dgm:pt>
    <dgm:pt modelId="{EC3927C9-B211-A746-8C40-211322964A21}" type="parTrans" cxnId="{7820C91E-ADE3-0E45-929D-64CDD10B245F}">
      <dgm:prSet/>
      <dgm:spPr/>
      <dgm:t>
        <a:bodyPr/>
        <a:lstStyle/>
        <a:p>
          <a:endParaRPr lang="en-GB"/>
        </a:p>
      </dgm:t>
    </dgm:pt>
    <dgm:pt modelId="{B8B4C85A-F651-D241-8CAF-70B06C433E95}" type="sibTrans" cxnId="{7820C91E-ADE3-0E45-929D-64CDD10B245F}">
      <dgm:prSet/>
      <dgm:spPr/>
      <dgm:t>
        <a:bodyPr/>
        <a:lstStyle/>
        <a:p>
          <a:endParaRPr lang="en-GB"/>
        </a:p>
      </dgm:t>
    </dgm:pt>
    <dgm:pt modelId="{B97DE566-7F22-6849-8839-D88478460089}" type="pres">
      <dgm:prSet presAssocID="{040D675B-8E8A-254D-9521-AA5C289B14E6}" presName="Name0" presStyleCnt="0">
        <dgm:presLayoutVars>
          <dgm:chMax val="1"/>
          <dgm:dir/>
          <dgm:animLvl val="ctr"/>
          <dgm:resizeHandles val="exact"/>
        </dgm:presLayoutVars>
      </dgm:prSet>
      <dgm:spPr/>
    </dgm:pt>
    <dgm:pt modelId="{3534C2B7-8A8C-3A46-98F4-DB760D45E274}" type="pres">
      <dgm:prSet presAssocID="{356C738D-EF9E-3344-AF83-266C8A22B14A}" presName="centerShape" presStyleLbl="node0" presStyleIdx="0" presStyleCnt="1"/>
      <dgm:spPr/>
    </dgm:pt>
    <dgm:pt modelId="{B8887668-9FFF-3140-8E2A-22740772980C}" type="pres">
      <dgm:prSet presAssocID="{929DB755-0676-FD47-8A65-62CDF27E5BF3}" presName="node" presStyleLbl="node1" presStyleIdx="0" presStyleCnt="4">
        <dgm:presLayoutVars>
          <dgm:bulletEnabled val="1"/>
        </dgm:presLayoutVars>
      </dgm:prSet>
      <dgm:spPr/>
    </dgm:pt>
    <dgm:pt modelId="{6D4CC866-F421-CC40-B0CD-2C922D06EE02}" type="pres">
      <dgm:prSet presAssocID="{929DB755-0676-FD47-8A65-62CDF27E5BF3}" presName="dummy" presStyleCnt="0"/>
      <dgm:spPr/>
    </dgm:pt>
    <dgm:pt modelId="{218A4598-7B45-2E47-9FAE-E0419003A949}" type="pres">
      <dgm:prSet presAssocID="{2B9EC94A-1C98-DC48-9A06-C51E71037276}" presName="sibTrans" presStyleLbl="sibTrans2D1" presStyleIdx="0" presStyleCnt="4"/>
      <dgm:spPr/>
    </dgm:pt>
    <dgm:pt modelId="{9AAE7E59-3731-0946-8FBD-173682A1F679}" type="pres">
      <dgm:prSet presAssocID="{CF9B54A9-C73C-1D43-BF31-C6490A0F4B5D}" presName="node" presStyleLbl="node1" presStyleIdx="1" presStyleCnt="4">
        <dgm:presLayoutVars>
          <dgm:bulletEnabled val="1"/>
        </dgm:presLayoutVars>
      </dgm:prSet>
      <dgm:spPr/>
    </dgm:pt>
    <dgm:pt modelId="{142A3657-2C12-3A4E-B4CC-8678EF527FE7}" type="pres">
      <dgm:prSet presAssocID="{CF9B54A9-C73C-1D43-BF31-C6490A0F4B5D}" presName="dummy" presStyleCnt="0"/>
      <dgm:spPr/>
    </dgm:pt>
    <dgm:pt modelId="{1528C9EE-43A3-654E-A336-0313150FEA22}" type="pres">
      <dgm:prSet presAssocID="{4CF49D26-4BF6-A64B-806B-2274E733F6B4}" presName="sibTrans" presStyleLbl="sibTrans2D1" presStyleIdx="1" presStyleCnt="4"/>
      <dgm:spPr/>
    </dgm:pt>
    <dgm:pt modelId="{013DFB67-2438-BA42-ABE4-7E8EA5961B76}" type="pres">
      <dgm:prSet presAssocID="{2DAEA0B7-4C0B-BD4C-80B7-12962F51DEB2}" presName="node" presStyleLbl="node1" presStyleIdx="2" presStyleCnt="4">
        <dgm:presLayoutVars>
          <dgm:bulletEnabled val="1"/>
        </dgm:presLayoutVars>
      </dgm:prSet>
      <dgm:spPr/>
    </dgm:pt>
    <dgm:pt modelId="{C2A8D14B-2392-B94B-99EE-39D398022A59}" type="pres">
      <dgm:prSet presAssocID="{2DAEA0B7-4C0B-BD4C-80B7-12962F51DEB2}" presName="dummy" presStyleCnt="0"/>
      <dgm:spPr/>
    </dgm:pt>
    <dgm:pt modelId="{7B01C3E6-4D89-7045-8847-43669918A460}" type="pres">
      <dgm:prSet presAssocID="{A704824B-8B10-7A44-BD72-E8703A9BF7B5}" presName="sibTrans" presStyleLbl="sibTrans2D1" presStyleIdx="2" presStyleCnt="4"/>
      <dgm:spPr/>
    </dgm:pt>
    <dgm:pt modelId="{EBC447F4-F7F7-0747-AC83-D96744C0340E}" type="pres">
      <dgm:prSet presAssocID="{80C59CC6-2CE9-5C4D-B117-5FE2C67B90BA}" presName="node" presStyleLbl="node1" presStyleIdx="3" presStyleCnt="4">
        <dgm:presLayoutVars>
          <dgm:bulletEnabled val="1"/>
        </dgm:presLayoutVars>
      </dgm:prSet>
      <dgm:spPr/>
    </dgm:pt>
    <dgm:pt modelId="{4DDA567A-649E-BE47-AB69-CC82865A7FC1}" type="pres">
      <dgm:prSet presAssocID="{80C59CC6-2CE9-5C4D-B117-5FE2C67B90BA}" presName="dummy" presStyleCnt="0"/>
      <dgm:spPr/>
    </dgm:pt>
    <dgm:pt modelId="{3705B331-F2A4-944D-B141-16BE20A9B923}" type="pres">
      <dgm:prSet presAssocID="{B8B4C85A-F651-D241-8CAF-70B06C433E95}" presName="sibTrans" presStyleLbl="sibTrans2D1" presStyleIdx="3" presStyleCnt="4"/>
      <dgm:spPr/>
    </dgm:pt>
  </dgm:ptLst>
  <dgm:cxnLst>
    <dgm:cxn modelId="{574AB802-6400-5940-984B-37DFD5ED501C}" type="presOf" srcId="{040D675B-8E8A-254D-9521-AA5C289B14E6}" destId="{B97DE566-7F22-6849-8839-D88478460089}" srcOrd="0" destOrd="0" presId="urn:microsoft.com/office/officeart/2005/8/layout/radial6"/>
    <dgm:cxn modelId="{1DFE270C-42E3-1B45-B419-557101180A96}" srcId="{356C738D-EF9E-3344-AF83-266C8A22B14A}" destId="{2DAEA0B7-4C0B-BD4C-80B7-12962F51DEB2}" srcOrd="2" destOrd="0" parTransId="{5CA19418-2BF2-5847-A514-4305DC3F181F}" sibTransId="{A704824B-8B10-7A44-BD72-E8703A9BF7B5}"/>
    <dgm:cxn modelId="{7820C91E-ADE3-0E45-929D-64CDD10B245F}" srcId="{356C738D-EF9E-3344-AF83-266C8A22B14A}" destId="{80C59CC6-2CE9-5C4D-B117-5FE2C67B90BA}" srcOrd="3" destOrd="0" parTransId="{EC3927C9-B211-A746-8C40-211322964A21}" sibTransId="{B8B4C85A-F651-D241-8CAF-70B06C433E95}"/>
    <dgm:cxn modelId="{66A3C437-0571-4548-B121-D640D1998BB0}" type="presOf" srcId="{CF9B54A9-C73C-1D43-BF31-C6490A0F4B5D}" destId="{9AAE7E59-3731-0946-8FBD-173682A1F679}" srcOrd="0" destOrd="0" presId="urn:microsoft.com/office/officeart/2005/8/layout/radial6"/>
    <dgm:cxn modelId="{6390A35F-FB45-4940-A54A-053AE8C36D9A}" srcId="{356C738D-EF9E-3344-AF83-266C8A22B14A}" destId="{CF9B54A9-C73C-1D43-BF31-C6490A0F4B5D}" srcOrd="1" destOrd="0" parTransId="{8D2DB492-C7F1-7848-B13D-8864961519AD}" sibTransId="{4CF49D26-4BF6-A64B-806B-2274E733F6B4}"/>
    <dgm:cxn modelId="{51B99551-0D36-154A-86DE-7C4904E773B2}" type="presOf" srcId="{A704824B-8B10-7A44-BD72-E8703A9BF7B5}" destId="{7B01C3E6-4D89-7045-8847-43669918A460}" srcOrd="0" destOrd="0" presId="urn:microsoft.com/office/officeart/2005/8/layout/radial6"/>
    <dgm:cxn modelId="{0325E7B2-BBC4-B348-888A-47CF4C3ADF7D}" type="presOf" srcId="{4CF49D26-4BF6-A64B-806B-2274E733F6B4}" destId="{1528C9EE-43A3-654E-A336-0313150FEA22}" srcOrd="0" destOrd="0" presId="urn:microsoft.com/office/officeart/2005/8/layout/radial6"/>
    <dgm:cxn modelId="{A20D68B4-A4B0-E646-B46E-5AA4BEB98D1E}" srcId="{040D675B-8E8A-254D-9521-AA5C289B14E6}" destId="{356C738D-EF9E-3344-AF83-266C8A22B14A}" srcOrd="0" destOrd="0" parTransId="{99AB88AF-3C9D-8044-AD78-DFDBA0EE5A29}" sibTransId="{41D4FA8D-1C19-2940-B19E-2ABDC345133F}"/>
    <dgm:cxn modelId="{699AA1C1-CFF3-5544-AC51-4DCF0A735496}" type="presOf" srcId="{929DB755-0676-FD47-8A65-62CDF27E5BF3}" destId="{B8887668-9FFF-3140-8E2A-22740772980C}" srcOrd="0" destOrd="0" presId="urn:microsoft.com/office/officeart/2005/8/layout/radial6"/>
    <dgm:cxn modelId="{5495FCD4-BB4D-124B-955F-93D0894200A8}" type="presOf" srcId="{356C738D-EF9E-3344-AF83-266C8A22B14A}" destId="{3534C2B7-8A8C-3A46-98F4-DB760D45E274}" srcOrd="0" destOrd="0" presId="urn:microsoft.com/office/officeart/2005/8/layout/radial6"/>
    <dgm:cxn modelId="{4C3544F1-DC85-DC4F-80D3-6A3B2EAFAA78}" type="presOf" srcId="{B8B4C85A-F651-D241-8CAF-70B06C433E95}" destId="{3705B331-F2A4-944D-B141-16BE20A9B923}" srcOrd="0" destOrd="0" presId="urn:microsoft.com/office/officeart/2005/8/layout/radial6"/>
    <dgm:cxn modelId="{FB695CF8-A941-4349-A30D-52B77F005B88}" srcId="{356C738D-EF9E-3344-AF83-266C8A22B14A}" destId="{929DB755-0676-FD47-8A65-62CDF27E5BF3}" srcOrd="0" destOrd="0" parTransId="{D9EC878B-BCC5-334B-97DD-99BD58FC452A}" sibTransId="{2B9EC94A-1C98-DC48-9A06-C51E71037276}"/>
    <dgm:cxn modelId="{BF3C06FB-AF5B-6749-9599-D959D30793BE}" type="presOf" srcId="{2DAEA0B7-4C0B-BD4C-80B7-12962F51DEB2}" destId="{013DFB67-2438-BA42-ABE4-7E8EA5961B76}" srcOrd="0" destOrd="0" presId="urn:microsoft.com/office/officeart/2005/8/layout/radial6"/>
    <dgm:cxn modelId="{9CC2F9FB-474D-6949-AB33-549B863CB4B4}" type="presOf" srcId="{80C59CC6-2CE9-5C4D-B117-5FE2C67B90BA}" destId="{EBC447F4-F7F7-0747-AC83-D96744C0340E}" srcOrd="0" destOrd="0" presId="urn:microsoft.com/office/officeart/2005/8/layout/radial6"/>
    <dgm:cxn modelId="{FE6075FE-3E75-2C49-AAA9-CD941E8D7230}" type="presOf" srcId="{2B9EC94A-1C98-DC48-9A06-C51E71037276}" destId="{218A4598-7B45-2E47-9FAE-E0419003A949}" srcOrd="0" destOrd="0" presId="urn:microsoft.com/office/officeart/2005/8/layout/radial6"/>
    <dgm:cxn modelId="{75E237AC-F493-614A-B38C-3FFC3870B057}" type="presParOf" srcId="{B97DE566-7F22-6849-8839-D88478460089}" destId="{3534C2B7-8A8C-3A46-98F4-DB760D45E274}" srcOrd="0" destOrd="0" presId="urn:microsoft.com/office/officeart/2005/8/layout/radial6"/>
    <dgm:cxn modelId="{FADED51A-A608-4748-9B16-949847BB3189}" type="presParOf" srcId="{B97DE566-7F22-6849-8839-D88478460089}" destId="{B8887668-9FFF-3140-8E2A-22740772980C}" srcOrd="1" destOrd="0" presId="urn:microsoft.com/office/officeart/2005/8/layout/radial6"/>
    <dgm:cxn modelId="{FB06504A-1A97-AF4D-BF6A-A5529A97CD9B}" type="presParOf" srcId="{B97DE566-7F22-6849-8839-D88478460089}" destId="{6D4CC866-F421-CC40-B0CD-2C922D06EE02}" srcOrd="2" destOrd="0" presId="urn:microsoft.com/office/officeart/2005/8/layout/radial6"/>
    <dgm:cxn modelId="{B012B6F9-B85F-904F-AB4A-18990F0D9BD7}" type="presParOf" srcId="{B97DE566-7F22-6849-8839-D88478460089}" destId="{218A4598-7B45-2E47-9FAE-E0419003A949}" srcOrd="3" destOrd="0" presId="urn:microsoft.com/office/officeart/2005/8/layout/radial6"/>
    <dgm:cxn modelId="{6CF795EB-9696-9142-AFF5-38516070D647}" type="presParOf" srcId="{B97DE566-7F22-6849-8839-D88478460089}" destId="{9AAE7E59-3731-0946-8FBD-173682A1F679}" srcOrd="4" destOrd="0" presId="urn:microsoft.com/office/officeart/2005/8/layout/radial6"/>
    <dgm:cxn modelId="{A27ABB83-7063-5C47-9DB1-4971E0CE5A9F}" type="presParOf" srcId="{B97DE566-7F22-6849-8839-D88478460089}" destId="{142A3657-2C12-3A4E-B4CC-8678EF527FE7}" srcOrd="5" destOrd="0" presId="urn:microsoft.com/office/officeart/2005/8/layout/radial6"/>
    <dgm:cxn modelId="{0E029A00-63FE-A94F-BB68-500E4A44C997}" type="presParOf" srcId="{B97DE566-7F22-6849-8839-D88478460089}" destId="{1528C9EE-43A3-654E-A336-0313150FEA22}" srcOrd="6" destOrd="0" presId="urn:microsoft.com/office/officeart/2005/8/layout/radial6"/>
    <dgm:cxn modelId="{D095D091-64A1-D443-BDB6-508A0EC675CB}" type="presParOf" srcId="{B97DE566-7F22-6849-8839-D88478460089}" destId="{013DFB67-2438-BA42-ABE4-7E8EA5961B76}" srcOrd="7" destOrd="0" presId="urn:microsoft.com/office/officeart/2005/8/layout/radial6"/>
    <dgm:cxn modelId="{C29B570C-C3C3-2846-9D95-D02A90E70318}" type="presParOf" srcId="{B97DE566-7F22-6849-8839-D88478460089}" destId="{C2A8D14B-2392-B94B-99EE-39D398022A59}" srcOrd="8" destOrd="0" presId="urn:microsoft.com/office/officeart/2005/8/layout/radial6"/>
    <dgm:cxn modelId="{280C1F9D-FEBC-8348-8293-D655420ED1FC}" type="presParOf" srcId="{B97DE566-7F22-6849-8839-D88478460089}" destId="{7B01C3E6-4D89-7045-8847-43669918A460}" srcOrd="9" destOrd="0" presId="urn:microsoft.com/office/officeart/2005/8/layout/radial6"/>
    <dgm:cxn modelId="{91124A63-EF67-524A-83F8-D8B553800806}" type="presParOf" srcId="{B97DE566-7F22-6849-8839-D88478460089}" destId="{EBC447F4-F7F7-0747-AC83-D96744C0340E}" srcOrd="10" destOrd="0" presId="urn:microsoft.com/office/officeart/2005/8/layout/radial6"/>
    <dgm:cxn modelId="{89B2BC1E-68B3-9C45-B33B-B8E3244EA4F7}" type="presParOf" srcId="{B97DE566-7F22-6849-8839-D88478460089}" destId="{4DDA567A-649E-BE47-AB69-CC82865A7FC1}" srcOrd="11" destOrd="0" presId="urn:microsoft.com/office/officeart/2005/8/layout/radial6"/>
    <dgm:cxn modelId="{19D1F18B-BC87-C342-9825-94BD09F4650B}" type="presParOf" srcId="{B97DE566-7F22-6849-8839-D88478460089}" destId="{3705B331-F2A4-944D-B141-16BE20A9B923}"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EB02C-D754-D34D-BD4D-419F6B9A843A}">
      <dsp:nvSpPr>
        <dsp:cNvPr id="0" name=""/>
        <dsp:cNvSpPr/>
      </dsp:nvSpPr>
      <dsp:spPr>
        <a:xfrm>
          <a:off x="-6340627" y="-959965"/>
          <a:ext cx="7469727" cy="7469727"/>
        </a:xfrm>
        <a:prstGeom prst="blockArc">
          <a:avLst>
            <a:gd name="adj1" fmla="val 18900000"/>
            <a:gd name="adj2" fmla="val 2700000"/>
            <a:gd name="adj3" fmla="val 289"/>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8BFFDC-FD0B-7743-8CF3-7EF7BD1FE552}">
      <dsp:nvSpPr>
        <dsp:cNvPr id="0" name=""/>
        <dsp:cNvSpPr/>
      </dsp:nvSpPr>
      <dsp:spPr>
        <a:xfrm>
          <a:off x="636414" y="4"/>
          <a:ext cx="10995916" cy="1322310"/>
        </a:xfrm>
        <a:prstGeom prst="rect">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768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i="0" kern="1200">
              <a:solidFill>
                <a:schemeClr val="tx2">
                  <a:lumMod val="75000"/>
                </a:schemeClr>
              </a:solidFill>
            </a:rPr>
            <a:t>Prevention is critical, but support for girls once married needs much greater attention and investment in a multi-sectoral package of support targeting girls, families and communities </a:t>
          </a:r>
          <a:endParaRPr lang="en-US" sz="1800" i="0" kern="1200">
            <a:solidFill>
              <a:schemeClr val="tx2">
                <a:lumMod val="75000"/>
              </a:schemeClr>
            </a:solidFill>
          </a:endParaRPr>
        </a:p>
      </dsp:txBody>
      <dsp:txXfrm>
        <a:off x="636414" y="4"/>
        <a:ext cx="10995916" cy="1322310"/>
      </dsp:txXfrm>
    </dsp:sp>
    <dsp:sp modelId="{3D8558EC-8943-E442-9F80-3266AF139856}">
      <dsp:nvSpPr>
        <dsp:cNvPr id="0" name=""/>
        <dsp:cNvSpPr/>
      </dsp:nvSpPr>
      <dsp:spPr>
        <a:xfrm>
          <a:off x="26159" y="319945"/>
          <a:ext cx="1067225" cy="1067225"/>
        </a:xfrm>
        <a:prstGeom prst="ellipse">
          <a:avLst/>
        </a:prstGeom>
        <a:solidFill>
          <a:schemeClr val="accent2"/>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47B4B-B21F-F64F-8DE4-E5C62FF3DBC5}">
      <dsp:nvSpPr>
        <dsp:cNvPr id="0" name=""/>
        <dsp:cNvSpPr/>
      </dsp:nvSpPr>
      <dsp:spPr>
        <a:xfrm>
          <a:off x="1027726" y="1418586"/>
          <a:ext cx="10658557" cy="1074747"/>
        </a:xfrm>
        <a:prstGeom prst="rect">
          <a:avLst/>
        </a:prstGeom>
        <a:no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768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2">
                  <a:lumMod val="75000"/>
                </a:schemeClr>
              </a:solidFill>
            </a:rPr>
            <a:t>Prioritise efforts to improve married and divorced girls’ psychosocial well-being</a:t>
          </a:r>
          <a:r>
            <a:rPr lang="en-GB" sz="1800" kern="1200">
              <a:solidFill>
                <a:schemeClr val="tx2">
                  <a:lumMod val="75000"/>
                </a:schemeClr>
              </a:solidFill>
            </a:rPr>
            <a:t> through access to peer networks, supportive adults, improved family communication. </a:t>
          </a:r>
          <a:endParaRPr lang="en-US" sz="1800" kern="1200">
            <a:solidFill>
              <a:schemeClr val="tx2">
                <a:lumMod val="75000"/>
              </a:schemeClr>
            </a:solidFill>
          </a:endParaRPr>
        </a:p>
      </dsp:txBody>
      <dsp:txXfrm>
        <a:off x="1027726" y="1418586"/>
        <a:ext cx="10658557" cy="1074747"/>
      </dsp:txXfrm>
    </dsp:sp>
    <dsp:sp modelId="{CB5A45AB-6476-274F-806D-BD954195DEE6}">
      <dsp:nvSpPr>
        <dsp:cNvPr id="0" name=""/>
        <dsp:cNvSpPr/>
      </dsp:nvSpPr>
      <dsp:spPr>
        <a:xfrm>
          <a:off x="515651" y="1600838"/>
          <a:ext cx="1067225" cy="1067225"/>
        </a:xfrm>
        <a:prstGeom prst="ellipse">
          <a:avLst/>
        </a:prstGeom>
        <a:solidFill>
          <a:schemeClr val="accent3"/>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6CF627-8FA1-474E-A7AF-85EBFF5F2838}">
      <dsp:nvSpPr>
        <dsp:cNvPr id="0" name=""/>
        <dsp:cNvSpPr/>
      </dsp:nvSpPr>
      <dsp:spPr>
        <a:xfrm>
          <a:off x="949716" y="2778919"/>
          <a:ext cx="10746916" cy="1185491"/>
        </a:xfrm>
        <a:prstGeom prst="rect">
          <a:avLst/>
        </a:prstGeom>
        <a:no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768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2">
                  <a:lumMod val="75000"/>
                </a:schemeClr>
              </a:solidFill>
            </a:rPr>
            <a:t>Strengthen married girls’ access to education</a:t>
          </a:r>
          <a:r>
            <a:rPr lang="en-GB" sz="1800" kern="1200">
              <a:solidFill>
                <a:schemeClr val="tx2">
                  <a:lumMod val="75000"/>
                </a:schemeClr>
              </a:solidFill>
            </a:rPr>
            <a:t> by removing barriers to schooling, investing in informal and bridging programmes, providing practical support (transport, childcare) and outreach to families and communities.  </a:t>
          </a:r>
          <a:endParaRPr lang="en-US" sz="1800" kern="1200">
            <a:solidFill>
              <a:schemeClr val="tx2">
                <a:lumMod val="75000"/>
              </a:schemeClr>
            </a:solidFill>
          </a:endParaRPr>
        </a:p>
      </dsp:txBody>
      <dsp:txXfrm>
        <a:off x="949716" y="2778919"/>
        <a:ext cx="10746916" cy="1185491"/>
      </dsp:txXfrm>
    </dsp:sp>
    <dsp:sp modelId="{EDE73F7D-DB98-E94D-B0F0-149FE222F80D}">
      <dsp:nvSpPr>
        <dsp:cNvPr id="0" name=""/>
        <dsp:cNvSpPr/>
      </dsp:nvSpPr>
      <dsp:spPr>
        <a:xfrm>
          <a:off x="515651" y="2881732"/>
          <a:ext cx="1067225" cy="1067225"/>
        </a:xfrm>
        <a:prstGeom prst="ellipse">
          <a:avLst/>
        </a:prstGeom>
        <a:solidFill>
          <a:schemeClr val="accent4"/>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C4B26-0A24-4D18-A3CA-DDE3B3C71AE8}">
      <dsp:nvSpPr>
        <dsp:cNvPr id="0" name=""/>
        <dsp:cNvSpPr/>
      </dsp:nvSpPr>
      <dsp:spPr>
        <a:xfrm>
          <a:off x="429196" y="4182040"/>
          <a:ext cx="11257069" cy="1028396"/>
        </a:xfrm>
        <a:prstGeom prst="rect">
          <a:avLst/>
        </a:prstGeom>
        <a:no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768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solidFill>
                <a:schemeClr val="tx2">
                  <a:lumMod val="75000"/>
                </a:schemeClr>
              </a:solidFill>
            </a:rPr>
            <a:t>Improve married girls’ health</a:t>
          </a:r>
          <a:r>
            <a:rPr lang="en-GB" sz="1800" kern="1200">
              <a:solidFill>
                <a:schemeClr val="tx2">
                  <a:lumMod val="75000"/>
                </a:schemeClr>
              </a:solidFill>
            </a:rPr>
            <a:t> by building support for better spaced pregnancies and  by sensitising health care workers to adolescent girls’ specific vulnerabilities and needs for information and support. </a:t>
          </a:r>
          <a:endParaRPr lang="en-US" sz="1800" kern="1200">
            <a:solidFill>
              <a:schemeClr val="tx2">
                <a:lumMod val="75000"/>
              </a:schemeClr>
            </a:solidFill>
          </a:endParaRPr>
        </a:p>
      </dsp:txBody>
      <dsp:txXfrm>
        <a:off x="429196" y="4182040"/>
        <a:ext cx="11257069" cy="1028396"/>
      </dsp:txXfrm>
    </dsp:sp>
    <dsp:sp modelId="{5976CF7F-A9CF-4034-AB30-25DA4A05CCE0}">
      <dsp:nvSpPr>
        <dsp:cNvPr id="0" name=""/>
        <dsp:cNvSpPr/>
      </dsp:nvSpPr>
      <dsp:spPr>
        <a:xfrm>
          <a:off x="26159" y="4162625"/>
          <a:ext cx="1067225" cy="1067225"/>
        </a:xfrm>
        <a:prstGeom prst="ellipse">
          <a:avLst/>
        </a:prstGeom>
        <a:solidFill>
          <a:schemeClr val="accent5"/>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83F63-F894-614F-8ADF-2D7F2377F725}">
      <dsp:nvSpPr>
        <dsp:cNvPr id="0" name=""/>
        <dsp:cNvSpPr/>
      </dsp:nvSpPr>
      <dsp:spPr>
        <a:xfrm>
          <a:off x="-6527726" y="-998717"/>
          <a:ext cx="7772533" cy="7772533"/>
        </a:xfrm>
        <a:prstGeom prst="blockArc">
          <a:avLst>
            <a:gd name="adj1" fmla="val 18900000"/>
            <a:gd name="adj2" fmla="val 2700000"/>
            <a:gd name="adj3" fmla="val 27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6A5572-3CE0-A344-AA96-5116588991B3}">
      <dsp:nvSpPr>
        <dsp:cNvPr id="0" name=""/>
        <dsp:cNvSpPr/>
      </dsp:nvSpPr>
      <dsp:spPr>
        <a:xfrm>
          <a:off x="801583" y="540087"/>
          <a:ext cx="10818350" cy="1229865"/>
        </a:xfrm>
        <a:prstGeom prst="rect">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6797"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solidFill>
                <a:schemeClr val="tx2">
                  <a:lumMod val="75000"/>
                </a:schemeClr>
              </a:solidFill>
            </a:rPr>
            <a:t>Reduce married girls’ risks of violence </a:t>
          </a:r>
          <a:r>
            <a:rPr lang="en-GB" sz="1600" b="0" kern="1200">
              <a:solidFill>
                <a:schemeClr val="tx2">
                  <a:lumMod val="75000"/>
                </a:schemeClr>
              </a:solidFill>
            </a:rPr>
            <a:t>by</a:t>
          </a:r>
          <a:r>
            <a:rPr lang="en-GB" sz="1600" b="1" kern="1200">
              <a:solidFill>
                <a:schemeClr val="tx2">
                  <a:lumMod val="75000"/>
                </a:schemeClr>
              </a:solidFill>
            </a:rPr>
            <a:t> </a:t>
          </a:r>
          <a:r>
            <a:rPr lang="en-GB" sz="1600" b="0" kern="1200">
              <a:solidFill>
                <a:schemeClr val="tx2">
                  <a:lumMod val="75000"/>
                </a:schemeClr>
              </a:solidFill>
            </a:rPr>
            <a:t>twinning pr</a:t>
          </a:r>
          <a:r>
            <a:rPr lang="en-GB" sz="1600" kern="1200">
              <a:solidFill>
                <a:schemeClr val="tx2">
                  <a:lumMod val="75000"/>
                </a:schemeClr>
              </a:solidFill>
            </a:rPr>
            <a:t>ogramming on fostering alternative non-violent masculinities with community sensitisation on preventing and reporting IPV and strengthening justice &amp; survivor services. </a:t>
          </a:r>
          <a:endParaRPr lang="en-US" sz="1600" kern="1200">
            <a:solidFill>
              <a:schemeClr val="tx2">
                <a:lumMod val="75000"/>
              </a:schemeClr>
            </a:solidFill>
          </a:endParaRPr>
        </a:p>
      </dsp:txBody>
      <dsp:txXfrm>
        <a:off x="801583" y="540087"/>
        <a:ext cx="10818350" cy="1229865"/>
      </dsp:txXfrm>
    </dsp:sp>
    <dsp:sp modelId="{22932FB9-BF81-E24F-A0D8-1DD83BC2D176}">
      <dsp:nvSpPr>
        <dsp:cNvPr id="0" name=""/>
        <dsp:cNvSpPr/>
      </dsp:nvSpPr>
      <dsp:spPr>
        <a:xfrm>
          <a:off x="79696" y="433132"/>
          <a:ext cx="1443774" cy="1443774"/>
        </a:xfrm>
        <a:prstGeom prst="ellipse">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A4B83DD-2C88-4A40-9A6B-59FFC432219F}">
      <dsp:nvSpPr>
        <dsp:cNvPr id="0" name=""/>
        <dsp:cNvSpPr/>
      </dsp:nvSpPr>
      <dsp:spPr>
        <a:xfrm>
          <a:off x="1300670" y="2103978"/>
          <a:ext cx="10398501" cy="1433529"/>
        </a:xfrm>
        <a:prstGeom prst="rect">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6797"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a:solidFill>
                <a:schemeClr val="tx2">
                  <a:lumMod val="75000"/>
                </a:schemeClr>
              </a:solidFill>
            </a:rPr>
            <a:t>Provide married girls more opportunities for economic empowerment via </a:t>
          </a:r>
          <a:r>
            <a:rPr lang="en-GB" sz="1600" kern="1200">
              <a:solidFill>
                <a:schemeClr val="tx2">
                  <a:lumMod val="75000"/>
                </a:schemeClr>
              </a:solidFill>
            </a:rPr>
            <a:t>investing in community-based skills-development and income generation opportunities informed by married girls’ care responsibilities and mobility restrictions; and expanding social protection for newly married </a:t>
          </a:r>
          <a:r>
            <a:rPr lang="en-GB" sz="1600" i="1" kern="1200">
              <a:solidFill>
                <a:schemeClr val="tx2">
                  <a:lumMod val="75000"/>
                </a:schemeClr>
              </a:solidFill>
            </a:rPr>
            <a:t>adult </a:t>
          </a:r>
          <a:r>
            <a:rPr lang="en-GB" sz="1600" kern="1200">
              <a:solidFill>
                <a:schemeClr val="tx2">
                  <a:lumMod val="75000"/>
                </a:schemeClr>
              </a:solidFill>
            </a:rPr>
            <a:t>couples</a:t>
          </a:r>
          <a:endParaRPr lang="en-US" sz="1600" kern="1200">
            <a:solidFill>
              <a:schemeClr val="tx2">
                <a:lumMod val="75000"/>
              </a:schemeClr>
            </a:solidFill>
          </a:endParaRPr>
        </a:p>
      </dsp:txBody>
      <dsp:txXfrm>
        <a:off x="1300670" y="2103978"/>
        <a:ext cx="10398501" cy="1433529"/>
      </dsp:txXfrm>
    </dsp:sp>
    <dsp:sp modelId="{90ADB53D-B957-9C4F-A06B-36DD439176F2}">
      <dsp:nvSpPr>
        <dsp:cNvPr id="0" name=""/>
        <dsp:cNvSpPr/>
      </dsp:nvSpPr>
      <dsp:spPr>
        <a:xfrm>
          <a:off x="499546" y="2165662"/>
          <a:ext cx="1443774" cy="1443774"/>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E176C19-7E2A-445F-B1F3-87EFDDBF231F}">
      <dsp:nvSpPr>
        <dsp:cNvPr id="0" name=""/>
        <dsp:cNvSpPr/>
      </dsp:nvSpPr>
      <dsp:spPr>
        <a:xfrm>
          <a:off x="801583" y="3807516"/>
          <a:ext cx="10818350" cy="1625124"/>
        </a:xfrm>
        <a:prstGeom prst="rect">
          <a:avLst/>
        </a:prstGeom>
        <a:no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679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2">
                  <a:lumMod val="75000"/>
                </a:schemeClr>
              </a:solidFill>
            </a:rPr>
            <a:t>Strengthen the visibility of married girls in crisis affected contexts by harnessing opportunities for inclusion in humanitarian strategies and  for better disaggregated data in reporting and evaluations</a:t>
          </a:r>
          <a:r>
            <a:rPr lang="en-US" sz="1600" kern="1200">
              <a:solidFill>
                <a:schemeClr val="tx2">
                  <a:lumMod val="75000"/>
                </a:schemeClr>
              </a:solidFill>
            </a:rPr>
            <a:t> e.g. in UNHCR’s revised Age, Gender and Diversity Policy; Global Compact for Refugee; UNICEF’s new Adolescent Girl strategy </a:t>
          </a:r>
        </a:p>
      </dsp:txBody>
      <dsp:txXfrm>
        <a:off x="801583" y="3807516"/>
        <a:ext cx="10818350" cy="1625124"/>
      </dsp:txXfrm>
    </dsp:sp>
    <dsp:sp modelId="{4F0086B2-246E-4A88-B477-9B85D3081C7D}">
      <dsp:nvSpPr>
        <dsp:cNvPr id="0" name=""/>
        <dsp:cNvSpPr/>
      </dsp:nvSpPr>
      <dsp:spPr>
        <a:xfrm>
          <a:off x="79696" y="3898191"/>
          <a:ext cx="1443774" cy="1443774"/>
        </a:xfrm>
        <a:prstGeom prst="ellipse">
          <a:avLst/>
        </a:prstGeom>
        <a:solidFill>
          <a:schemeClr val="accent4"/>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B331-F2A4-944D-B141-16BE20A9B923}">
      <dsp:nvSpPr>
        <dsp:cNvPr id="0" name=""/>
        <dsp:cNvSpPr/>
      </dsp:nvSpPr>
      <dsp:spPr>
        <a:xfrm>
          <a:off x="1364436" y="534867"/>
          <a:ext cx="3579429" cy="3579429"/>
        </a:xfrm>
        <a:prstGeom prst="blockArc">
          <a:avLst>
            <a:gd name="adj1" fmla="val 10800000"/>
            <a:gd name="adj2" fmla="val 16200000"/>
            <a:gd name="adj3" fmla="val 4632"/>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1C3E6-4D89-7045-8847-43669918A460}">
      <dsp:nvSpPr>
        <dsp:cNvPr id="0" name=""/>
        <dsp:cNvSpPr/>
      </dsp:nvSpPr>
      <dsp:spPr>
        <a:xfrm>
          <a:off x="1364436" y="534867"/>
          <a:ext cx="3579429" cy="3579429"/>
        </a:xfrm>
        <a:prstGeom prst="blockArc">
          <a:avLst>
            <a:gd name="adj1" fmla="val 5400000"/>
            <a:gd name="adj2" fmla="val 10800000"/>
            <a:gd name="adj3" fmla="val 4632"/>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8C9EE-43A3-654E-A336-0313150FEA22}">
      <dsp:nvSpPr>
        <dsp:cNvPr id="0" name=""/>
        <dsp:cNvSpPr/>
      </dsp:nvSpPr>
      <dsp:spPr>
        <a:xfrm>
          <a:off x="1364436" y="534867"/>
          <a:ext cx="3579429" cy="3579429"/>
        </a:xfrm>
        <a:prstGeom prst="blockArc">
          <a:avLst>
            <a:gd name="adj1" fmla="val 0"/>
            <a:gd name="adj2" fmla="val 5400000"/>
            <a:gd name="adj3" fmla="val 4632"/>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4598-7B45-2E47-9FAE-E0419003A949}">
      <dsp:nvSpPr>
        <dsp:cNvPr id="0" name=""/>
        <dsp:cNvSpPr/>
      </dsp:nvSpPr>
      <dsp:spPr>
        <a:xfrm>
          <a:off x="1364436" y="534867"/>
          <a:ext cx="3579429" cy="3579429"/>
        </a:xfrm>
        <a:prstGeom prst="blockArc">
          <a:avLst>
            <a:gd name="adj1" fmla="val 16200000"/>
            <a:gd name="adj2" fmla="val 0"/>
            <a:gd name="adj3" fmla="val 46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34C2B7-8A8C-3A46-98F4-DB760D45E274}">
      <dsp:nvSpPr>
        <dsp:cNvPr id="0" name=""/>
        <dsp:cNvSpPr/>
      </dsp:nvSpPr>
      <dsp:spPr>
        <a:xfrm>
          <a:off x="2331731" y="1502162"/>
          <a:ext cx="1644840" cy="16448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a:t>Mental health</a:t>
          </a:r>
        </a:p>
      </dsp:txBody>
      <dsp:txXfrm>
        <a:off x="2572612" y="1743043"/>
        <a:ext cx="1163078" cy="1163078"/>
      </dsp:txXfrm>
    </dsp:sp>
    <dsp:sp modelId="{B8887668-9FFF-3140-8E2A-22740772980C}">
      <dsp:nvSpPr>
        <dsp:cNvPr id="0" name=""/>
        <dsp:cNvSpPr/>
      </dsp:nvSpPr>
      <dsp:spPr>
        <a:xfrm>
          <a:off x="2578457" y="623"/>
          <a:ext cx="1151388" cy="115138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Poverty</a:t>
          </a:r>
        </a:p>
      </dsp:txBody>
      <dsp:txXfrm>
        <a:off x="2747074" y="169240"/>
        <a:ext cx="814154" cy="814154"/>
      </dsp:txXfrm>
    </dsp:sp>
    <dsp:sp modelId="{9AAE7E59-3731-0946-8FBD-173682A1F679}">
      <dsp:nvSpPr>
        <dsp:cNvPr id="0" name=""/>
        <dsp:cNvSpPr/>
      </dsp:nvSpPr>
      <dsp:spPr>
        <a:xfrm>
          <a:off x="4326721" y="1748888"/>
          <a:ext cx="1151388" cy="1151388"/>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IPV &amp; Sexual violence</a:t>
          </a:r>
        </a:p>
      </dsp:txBody>
      <dsp:txXfrm>
        <a:off x="4495338" y="1917505"/>
        <a:ext cx="814154" cy="814154"/>
      </dsp:txXfrm>
    </dsp:sp>
    <dsp:sp modelId="{013DFB67-2438-BA42-ABE4-7E8EA5961B76}">
      <dsp:nvSpPr>
        <dsp:cNvPr id="0" name=""/>
        <dsp:cNvSpPr/>
      </dsp:nvSpPr>
      <dsp:spPr>
        <a:xfrm>
          <a:off x="2578457" y="3497152"/>
          <a:ext cx="1151388" cy="1151388"/>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Poor reproductive health </a:t>
          </a:r>
        </a:p>
      </dsp:txBody>
      <dsp:txXfrm>
        <a:off x="2747074" y="3665769"/>
        <a:ext cx="814154" cy="814154"/>
      </dsp:txXfrm>
    </dsp:sp>
    <dsp:sp modelId="{EBC447F4-F7F7-0747-AC83-D96744C0340E}">
      <dsp:nvSpPr>
        <dsp:cNvPr id="0" name=""/>
        <dsp:cNvSpPr/>
      </dsp:nvSpPr>
      <dsp:spPr>
        <a:xfrm>
          <a:off x="830192" y="1748888"/>
          <a:ext cx="1151388" cy="1151388"/>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a:t>Gender norms &amp; lack of power</a:t>
          </a:r>
        </a:p>
      </dsp:txBody>
      <dsp:txXfrm>
        <a:off x="998809" y="1917505"/>
        <a:ext cx="814154" cy="81415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20/06/2023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icef.org/documents/leveraging-large-scale-sectoral-programmes-prevent-child-marriage-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Nankali  - translation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116733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LB"/>
              <a:t>Out of school girls and older girls are at higher risk of EM, even more in need of SRH info due to this risk </a:t>
            </a:r>
          </a:p>
          <a:p>
            <a:pPr marL="171450" indent="-171450">
              <a:buFont typeface="Arial" panose="020B0604020202020204" pitchFamily="34" charset="0"/>
              <a:buChar char="•"/>
            </a:pPr>
            <a:r>
              <a:rPr lang="en-LB"/>
              <a:t>PEs were younger, secondary or university education/students – more of peers to the girls, could be seen as role models – CWs more of a mother figure and continued to serve as key link to the families </a:t>
            </a:r>
          </a:p>
          <a:p>
            <a:pPr marL="171450" indent="-171450">
              <a:buFont typeface="Arial" panose="020B0604020202020204" pitchFamily="34" charset="0"/>
              <a:buChar char="•"/>
            </a:pPr>
            <a:r>
              <a:rPr lang="en-US"/>
              <a:t>L</a:t>
            </a:r>
            <a:r>
              <a:rPr lang="en-LB"/>
              <a:t>earned from t</a:t>
            </a:r>
            <a:r>
              <a:rPr lang="en-US"/>
              <a:t>he</a:t>
            </a:r>
            <a:r>
              <a:rPr lang="en-LB"/>
              <a:t> pilot phase that there were serious gaps in SRH knowledge among girls </a:t>
            </a:r>
          </a:p>
          <a:p>
            <a:pPr marL="171450" indent="-171450">
              <a:buFont typeface="Arial" panose="020B0604020202020204" pitchFamily="34" charset="0"/>
              <a:buChar char="•"/>
            </a:pPr>
            <a:r>
              <a:rPr lang="en-US"/>
              <a:t>E</a:t>
            </a:r>
            <a:r>
              <a:rPr lang="en-LB"/>
              <a:t>ngaging fathers during pilot phase proved infeasible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83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comparison group due to logistical challenges </a:t>
            </a:r>
          </a:p>
          <a:p>
            <a:r>
              <a:rPr lang="en-US"/>
              <a:t>Study retention was very good – about 90% of girls completed endline and 6-month follow-up</a:t>
            </a:r>
            <a:endParaRPr lang="en-US" sz="1800" b="0" i="0" u="none" strike="noStrike" kern="1200">
              <a:solidFill>
                <a:srgbClr val="000000"/>
              </a:solidFill>
              <a:effectLst/>
              <a:latin typeface="Calibri" panose="020F0502020204030204" pitchFamily="34" charset="0"/>
            </a:endParaRPr>
          </a:p>
          <a:p>
            <a:pPr marL="0" algn="l" rtl="0" eaLnBrk="1" fontAlgn="ctr" latinLnBrk="0" hangingPunct="1">
              <a:spcBef>
                <a:spcPts val="0"/>
              </a:spcBef>
              <a:spcAft>
                <a:spcPts val="0"/>
              </a:spcAft>
            </a:pPr>
            <a:endParaRPr lang="en-US" sz="1800" b="0" i="0" u="none" strike="noStrike" kern="1200">
              <a:solidFill>
                <a:srgbClr val="000000"/>
              </a:solidFill>
              <a:effectLst/>
              <a:latin typeface="Calibri" panose="020F0502020204030204" pitchFamily="34" charset="0"/>
            </a:endParaRP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-Standard attitudinal questions about education (eg how much education shou</a:t>
            </a:r>
            <a:r>
              <a:rPr lang="en-US" sz="1800" b="0" i="0" u="none" strike="noStrike" err="1">
                <a:effectLst/>
                <a:latin typeface="Arial" panose="020B0604020202020204" pitchFamily="34" charset="0"/>
              </a:rPr>
              <a:t>ld</a:t>
            </a:r>
            <a:r>
              <a:rPr lang="en-LB" sz="1800" b="0" i="0" u="none" strike="noStrike">
                <a:effectLst/>
                <a:latin typeface="Arial" panose="020B0604020202020204" pitchFamily="34" charset="0"/>
              </a:rPr>
              <a:t> a girl attain?) led to answers with high social desirability bias (82% of girls at baseline said “university or above”)</a:t>
            </a: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-We developed a series of vignettes presenting different scenarios about a girl in Bekaa who receives a marriage proposal. </a:t>
            </a:r>
            <a:r>
              <a:rPr lang="en-US" sz="1800" b="0" i="0" u="none" strike="noStrike">
                <a:effectLst/>
                <a:latin typeface="Arial" panose="020B0604020202020204" pitchFamily="34" charset="0"/>
              </a:rPr>
              <a:t>I</a:t>
            </a:r>
            <a:r>
              <a:rPr lang="en-LB" sz="1800" b="0" i="0" u="none" strike="noStrike">
                <a:effectLst/>
                <a:latin typeface="Arial" panose="020B0604020202020204" pitchFamily="34" charset="0"/>
              </a:rPr>
              <a:t>n school/out of school, proposal from cousin, family financial situation varied. </a:t>
            </a: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-Measured as whether ever accepted proposal, saw significant improvement from baseline to endline and further improvement to 6-month follow-up</a:t>
            </a:r>
          </a:p>
          <a:p>
            <a:pPr marL="0" algn="l" rtl="0" eaLnBrk="1" fontAlgn="ctr" latinLnBrk="0" hangingPunct="1">
              <a:spcBef>
                <a:spcPts val="0"/>
              </a:spcBef>
              <a:spcAft>
                <a:spcPts val="0"/>
              </a:spcAft>
            </a:pPr>
            <a:endParaRPr lang="en-L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-Mean ideal age at marriage, already above 18 at baseline, declined slightly at endline 2 before increasing to 21 (both diffs significant; difference fr</a:t>
            </a:r>
            <a:r>
              <a:rPr lang="en-US" sz="1800" b="0" i="0" u="none" strike="noStrike">
                <a:effectLst/>
                <a:latin typeface="Arial" panose="020B0604020202020204" pitchFamily="34" charset="0"/>
              </a:rPr>
              <a:t>om</a:t>
            </a:r>
            <a:r>
              <a:rPr lang="en-LB" sz="1800" b="0" i="0" u="none" strike="noStrike">
                <a:effectLst/>
                <a:latin typeface="Arial" panose="020B0604020202020204" pitchFamily="34" charset="0"/>
              </a:rPr>
              <a:t> baseline to endline 2 also significant) </a:t>
            </a: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-No change in mean own expected age at marr</a:t>
            </a:r>
            <a:r>
              <a:rPr lang="en-US" sz="1800" b="0" i="0" u="none" strike="noStrike" err="1">
                <a:effectLst/>
                <a:latin typeface="Arial" panose="020B0604020202020204" pitchFamily="34" charset="0"/>
              </a:rPr>
              <a:t>ia</a:t>
            </a:r>
            <a:r>
              <a:rPr lang="en-LB" sz="1800" b="0" i="0" u="none" strike="noStrike">
                <a:effectLst/>
                <a:latin typeface="Arial" panose="020B0604020202020204" pitchFamily="34" charset="0"/>
              </a:rPr>
              <a:t>ge</a:t>
            </a:r>
          </a:p>
          <a:p>
            <a:pPr marL="0" algn="l" rtl="0" eaLnBrk="1" fontAlgn="ctr" latinLnBrk="0" hangingPunct="1">
              <a:spcBef>
                <a:spcPts val="0"/>
              </a:spcBef>
              <a:spcAft>
                <a:spcPts val="0"/>
              </a:spcAft>
            </a:pPr>
            <a:r>
              <a:rPr lang="en-LB" sz="1800" b="0" i="0" u="none" strike="noStrike">
                <a:effectLst/>
                <a:latin typeface="Arial" panose="020B0604020202020204" pitchFamily="34" charset="0"/>
              </a:rPr>
              <a:t>-note that girls recognize these ages are not normative; when asked at what age girls in their community get married, mean was between 15-16 across all data waves </a:t>
            </a:r>
          </a:p>
          <a:p>
            <a:endParaRPr lang="en-L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20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LB"/>
              <a:t>Improvement in knowledge oucomes related to puberty and SRH</a:t>
            </a:r>
          </a:p>
          <a:p>
            <a:pPr marL="171450" indent="-171450">
              <a:buFont typeface="Arial" panose="020B0604020202020204" pitchFamily="34" charset="0"/>
              <a:buChar char="•"/>
            </a:pPr>
            <a:r>
              <a:rPr lang="en-LB"/>
              <a:t>More importantly, improvement in outcomes related to SRH self-efficacy and attitudes towards bodily autonomy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46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67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 presentation draws on findings from a new GAGE report on the experiences of married girls – and here I focus in on our findings from contexts affected by forced displacement. </a:t>
            </a:r>
          </a:p>
          <a:p>
            <a:endParaRPr lang="en-GB"/>
          </a:p>
          <a:p>
            <a:r>
              <a:rPr lang="en-GB"/>
              <a:t>The heightened risks of child marriage in crisis and conflict affected contexts are well known. And UNHCR explicitly recognises CM as a harmful practice depriving women and girls of their rights. </a:t>
            </a:r>
          </a:p>
          <a:p>
            <a:endParaRPr lang="en-GB"/>
          </a:p>
          <a:p>
            <a:r>
              <a:rPr lang="en-GB"/>
              <a:t>However binding commitments are absent. SDGs call for eliminating child marriage in target 5.3 – but effectively ignore the plight of refugees and IDPs. The majority of Voluntary National Reviews did not provide disaggregated data on refugees. </a:t>
            </a:r>
          </a:p>
          <a:p>
            <a:endParaRPr lang="en-GB"/>
          </a:p>
          <a:p>
            <a:r>
              <a:rPr lang="en-GB"/>
              <a:t>The Global Compact on Refugees aimed at closing the refugee gap does not mention child marriage and even UNHCR’s age, gender and diversity policy only mentions child marriage in a footnote.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Gender and Adolescence: Global Evidence (GAGE) is a ten-year (2016-2026) mixed-methods longitudinal research programme exploring the gendered experiences of young people aged 10-19 years at baseline. </a:t>
            </a:r>
          </a:p>
          <a:p>
            <a:endParaRPr lang="en-GB"/>
          </a:p>
          <a:p>
            <a:r>
              <a:rPr lang="en-GB"/>
              <a:t>We are following the lives of over 20,000 adolescents in six focal countries, two each in Africa</a:t>
            </a:r>
            <a:r>
              <a:rPr lang="en-GB" b="1"/>
              <a:t> (Ethiopia, Rwanda), </a:t>
            </a:r>
            <a:r>
              <a:rPr lang="en-GB"/>
              <a:t>Asia </a:t>
            </a:r>
            <a:r>
              <a:rPr lang="en-GB" b="1"/>
              <a:t>(Bangladesh, Nepal) </a:t>
            </a:r>
            <a:r>
              <a:rPr lang="en-GB"/>
              <a:t>and the Middle East </a:t>
            </a:r>
            <a:r>
              <a:rPr lang="en-GB" b="1"/>
              <a:t>(Jordan, Lebanon). </a:t>
            </a:r>
          </a:p>
          <a:p>
            <a:endParaRPr lang="en-GB"/>
          </a:p>
          <a:p>
            <a:r>
              <a:rPr lang="en-GB"/>
              <a:t>This presentation is focused on girls who are—or have been—married.</a:t>
            </a:r>
          </a:p>
          <a:p>
            <a:endParaRPr lang="en-GB"/>
          </a:p>
          <a:p>
            <a:r>
              <a:rPr lang="en-GB"/>
              <a:t>Our quantitative sample includes nearly 1200 girls.</a:t>
            </a:r>
          </a:p>
          <a:p>
            <a:endParaRPr lang="en-GB"/>
          </a:p>
          <a:p>
            <a:r>
              <a:rPr lang="en-GB"/>
              <a:t>Our qualitative sample includes 125 girls.</a:t>
            </a:r>
          </a:p>
          <a:p>
            <a:endParaRPr lang="en-GB"/>
          </a:p>
          <a:p>
            <a:r>
              <a:rPr lang="en-GB"/>
              <a:t>The ever-married girls in our sample are living in four countries: </a:t>
            </a:r>
          </a:p>
          <a:p>
            <a:endParaRPr lang="en-GB"/>
          </a:p>
          <a:p>
            <a:r>
              <a:rPr lang="en-GB"/>
              <a:t>Bangladesh—where the sample includes both Bangladeshi and Rohingya girls</a:t>
            </a:r>
          </a:p>
          <a:p>
            <a:endParaRPr lang="en-GB"/>
          </a:p>
          <a:p>
            <a:r>
              <a:rPr lang="en-GB"/>
              <a:t>Ethiopia—where the sample includes girls living in 3 rural regions—Afar, Amhara, and Oromia—as well as urban areas</a:t>
            </a:r>
          </a:p>
          <a:p>
            <a:endParaRPr lang="en-GB"/>
          </a:p>
          <a:p>
            <a:r>
              <a:rPr lang="en-GB"/>
              <a:t>And Jordan and Lebanon—there the ever-married sample is primarily comprised of Syrian and Palestinian refugees but also includes some Jordanian girls</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39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2FD2170-A2EC-41E7-BDBF-B2E2D460C91E}"/>
              </a:ext>
            </a:extLst>
          </p:cNvPr>
          <p:cNvSpPr>
            <a:spLocks noGrp="1"/>
          </p:cNvSpPr>
          <p:nvPr>
            <p:ph type="body" idx="1"/>
          </p:nvPr>
        </p:nvSpPr>
        <p:spPr/>
        <p:txBody>
          <a:bodyPr/>
          <a:lstStyle/>
          <a:p>
            <a:endParaRPr lang="en-US"/>
          </a:p>
          <a:p>
            <a:r>
              <a:rPr lang="en-US"/>
              <a:t>Our conceptual framework is built around six core capability domains—which we use to structure our findings.</a:t>
            </a:r>
          </a:p>
          <a:p>
            <a:endParaRPr lang="en-US"/>
          </a:p>
          <a:p>
            <a:r>
              <a:rPr lang="en-US"/>
              <a:t>These are: psychosocial wellbeing, physical health, education and learning, bodily integrity, economic empowerment and voice and agency. </a:t>
            </a:r>
          </a:p>
          <a:p>
            <a:endParaRPr lang="en-US"/>
          </a:p>
          <a:p>
            <a:r>
              <a:rPr lang="en-US"/>
              <a:t>It is worth noting up-front that every aspect of married girls’ lives is shaped and constrained by their limited autonomy—so findings regarding voice and agency are necessary woven through other findings as well. </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Our conceptual framework recognizes that girls’ contexts—at the household, community and national levels—shape their capabilities. </a:t>
            </a:r>
          </a:p>
          <a:p>
            <a:endParaRPr lang="en-US"/>
          </a:p>
          <a:p>
            <a:endParaRPr lang="en-US"/>
          </a:p>
          <a:p>
            <a:r>
              <a:rPr lang="en-US"/>
              <a:t>Our framework recognizes the importance of reaching girls through a wide variety of change pathways—ranging from empowering girls at the individual level through working to effect change at the systems level.</a:t>
            </a:r>
          </a:p>
          <a:p>
            <a:endParaRPr lang="en-US"/>
          </a:p>
          <a:p>
            <a:endParaRPr lang="en-US"/>
          </a:p>
          <a:p>
            <a:r>
              <a:rPr lang="en-US"/>
              <a:t> </a:t>
            </a:r>
          </a:p>
          <a:p>
            <a:endParaRPr lang="en-GB"/>
          </a:p>
        </p:txBody>
      </p:sp>
      <p:sp>
        <p:nvSpPr>
          <p:cNvPr id="3" name="TextBox 2">
            <a:extLst>
              <a:ext uri="{FF2B5EF4-FFF2-40B4-BE49-F238E27FC236}">
                <a16:creationId xmlns:a16="http://schemas.microsoft.com/office/drawing/2014/main" id="{3E8F65F1-8614-4DAC-BC6D-74D5DCA46C25}"/>
              </a:ext>
            </a:extLst>
          </p:cNvPr>
          <p:cNvSpPr txBox="1"/>
          <p:nvPr/>
        </p:nvSpPr>
        <p:spPr>
          <a:xfrm>
            <a:off x="1026942" y="970671"/>
            <a:ext cx="48111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3 CS Conceptual Framework </a:t>
            </a:r>
          </a:p>
        </p:txBody>
      </p:sp>
    </p:spTree>
    <p:extLst>
      <p:ext uri="{BB962C8B-B14F-4D97-AF65-F5344CB8AC3E}">
        <p14:creationId xmlns:p14="http://schemas.microsoft.com/office/powerpoint/2010/main" val="3710917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0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surveys in Jordan and Bangladesh found that many refugee girls marry while quite young.</a:t>
            </a:r>
          </a:p>
          <a:p>
            <a:endParaRPr lang="en-GB"/>
          </a:p>
          <a:p>
            <a:r>
              <a:rPr lang="en-GB"/>
              <a:t>The youngest married girls in our sample had married at age ten.</a:t>
            </a:r>
          </a:p>
          <a:p>
            <a:endParaRPr lang="en-GB"/>
          </a:p>
          <a:p>
            <a:r>
              <a:rPr lang="en-GB"/>
              <a:t>The average girl had married soon after turning 15—primarily because marriage is seen as a form of protection for girls.</a:t>
            </a:r>
          </a:p>
          <a:p>
            <a:endParaRPr lang="en-GB"/>
          </a:p>
          <a:p>
            <a:r>
              <a:rPr lang="en-GB"/>
              <a:t>Surveys also found that girls tend to marry young adult men—who are seen as mature providers. The average age gap for the young couples in our sample was nearly 6 years.</a:t>
            </a:r>
          </a:p>
          <a:p>
            <a:endParaRPr lang="en-GB"/>
          </a:p>
          <a:p>
            <a:r>
              <a:rPr lang="en-GB"/>
              <a:t>Critically, in terms of shaping programming, most of the married girls in our sample were content with the timing of their marriage.</a:t>
            </a:r>
          </a:p>
          <a:p>
            <a:endParaRPr lang="en-GB"/>
          </a:p>
          <a:p>
            <a:r>
              <a:rPr lang="en-GB"/>
              <a:t>In Jordan and Lebanon, girls were primarily talked into favouring child marriage by their parents.</a:t>
            </a:r>
          </a:p>
          <a:p>
            <a:endParaRPr lang="en-GB"/>
          </a:p>
          <a:p>
            <a:r>
              <a:rPr lang="en-GB"/>
              <a:t>In Bangladesh, Rohingya girls were often enthusiastic to marry in order to improve their food security.</a:t>
            </a:r>
          </a:p>
          <a:p>
            <a:endParaRPr lang="en-GB"/>
          </a:p>
          <a:p>
            <a:r>
              <a:rPr lang="en-GB"/>
              <a:t>Although the majority of girls were happy enough to marry as children, divorce is a very common outcome.</a:t>
            </a:r>
          </a:p>
          <a:p>
            <a:endParaRPr lang="en-GB"/>
          </a:p>
          <a:p>
            <a:r>
              <a:rPr lang="en-GB"/>
              <a:t>At baseline, when married girls were still primarily 15-17 years old, 10% of Syrian and 18% of Rohingya girls were already separated or divorced. </a:t>
            </a:r>
          </a:p>
          <a:p>
            <a:endParaRPr lang="en-GB"/>
          </a:p>
          <a:p>
            <a:r>
              <a:rPr lang="en-GB"/>
              <a:t>In Ethiopia, where we have midline data, divorce rates are as high as 35% in some regions.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67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err="1"/>
              <a:t>Welcome</a:t>
            </a:r>
            <a:r>
              <a:rPr lang="es-ES" b="1"/>
              <a:t> </a:t>
            </a:r>
            <a:r>
              <a:rPr lang="es-ES" b="1" err="1"/>
              <a:t>from</a:t>
            </a:r>
            <a:r>
              <a:rPr lang="es-ES" b="1"/>
              <a:t> </a:t>
            </a:r>
            <a:r>
              <a:rPr lang="es-ES" b="1" err="1"/>
              <a:t>Nankali</a:t>
            </a:r>
            <a:r>
              <a:rPr lang="es-ES" b="1"/>
              <a:t>: XXXX</a:t>
            </a:r>
          </a:p>
          <a:p>
            <a:endParaRPr lang="es-ES" b="1"/>
          </a:p>
          <a:p>
            <a:r>
              <a:rPr lang="es-ES" b="1"/>
              <a:t>CRANK </a:t>
            </a:r>
            <a:r>
              <a:rPr lang="es-ES" b="1" err="1"/>
              <a:t>platform</a:t>
            </a:r>
            <a:r>
              <a:rPr lang="es-ES" b="1"/>
              <a:t> - </a:t>
            </a:r>
            <a:r>
              <a:rPr lang="es-ES" b="0" err="1"/>
              <a:t>if</a:t>
            </a:r>
            <a:r>
              <a:rPr lang="es-ES" b="0"/>
              <a:t> </a:t>
            </a:r>
            <a:r>
              <a:rPr lang="es-ES" b="0" err="1"/>
              <a:t>you</a:t>
            </a:r>
            <a:r>
              <a:rPr lang="es-ES" b="0"/>
              <a:t> </a:t>
            </a:r>
            <a:r>
              <a:rPr lang="es-ES" b="0" err="1"/>
              <a:t>want</a:t>
            </a:r>
            <a:r>
              <a:rPr lang="es-ES" b="0"/>
              <a:t> </a:t>
            </a:r>
            <a:r>
              <a:rPr lang="es-ES" b="0" err="1"/>
              <a:t>to</a:t>
            </a:r>
            <a:r>
              <a:rPr lang="es-ES" b="0"/>
              <a:t> </a:t>
            </a:r>
            <a:r>
              <a:rPr lang="es-ES" b="0" err="1"/>
              <a:t>refer</a:t>
            </a:r>
            <a:r>
              <a:rPr lang="es-ES" b="0"/>
              <a:t> </a:t>
            </a:r>
            <a:r>
              <a:rPr lang="es-ES" b="0" err="1"/>
              <a:t>to</a:t>
            </a:r>
            <a:r>
              <a:rPr lang="es-ES" b="0"/>
              <a:t> </a:t>
            </a:r>
            <a:r>
              <a:rPr lang="es-ES" b="0" err="1"/>
              <a:t>any</a:t>
            </a:r>
            <a:r>
              <a:rPr lang="es-ES" b="0"/>
              <a:t> of </a:t>
            </a:r>
            <a:r>
              <a:rPr lang="es-ES" b="0" err="1"/>
              <a:t>these</a:t>
            </a:r>
            <a:r>
              <a:rPr lang="es-ES" b="0"/>
              <a:t> </a:t>
            </a:r>
            <a:r>
              <a:rPr lang="es-ES" b="0" err="1"/>
              <a:t>points</a:t>
            </a:r>
            <a:r>
              <a:rPr lang="es-ES" b="0"/>
              <a:t> </a:t>
            </a:r>
            <a:r>
              <a:rPr lang="es-ES" b="0" err="1"/>
              <a:t>Nankali</a:t>
            </a:r>
            <a:r>
              <a:rPr lang="es-ES" b="0"/>
              <a:t>, </a:t>
            </a:r>
            <a:r>
              <a:rPr lang="es-ES" b="0" err="1"/>
              <a:t>but</a:t>
            </a:r>
            <a:r>
              <a:rPr lang="es-ES" b="0"/>
              <a:t> </a:t>
            </a:r>
            <a:r>
              <a:rPr lang="es-ES" b="0" err="1"/>
              <a:t>please</a:t>
            </a:r>
            <a:r>
              <a:rPr lang="es-ES" b="0"/>
              <a:t> </a:t>
            </a:r>
            <a:r>
              <a:rPr lang="es-ES" b="0" err="1"/>
              <a:t>feel</a:t>
            </a:r>
            <a:r>
              <a:rPr lang="es-ES" b="0"/>
              <a:t> free </a:t>
            </a:r>
            <a:r>
              <a:rPr lang="es-ES" b="0" err="1"/>
              <a:t>to</a:t>
            </a:r>
            <a:r>
              <a:rPr lang="es-ES" b="0"/>
              <a:t> </a:t>
            </a:r>
            <a:r>
              <a:rPr lang="es-ES" b="0" err="1"/>
              <a:t>take</a:t>
            </a:r>
            <a:r>
              <a:rPr lang="es-ES" b="0"/>
              <a:t> </a:t>
            </a:r>
            <a:r>
              <a:rPr lang="es-ES" b="0" err="1"/>
              <a:t>your</a:t>
            </a:r>
            <a:r>
              <a:rPr lang="es-ES" b="0"/>
              <a:t> </a:t>
            </a:r>
            <a:r>
              <a:rPr lang="es-ES" b="0" err="1"/>
              <a:t>own</a:t>
            </a:r>
            <a:r>
              <a:rPr lang="es-ES" b="0"/>
              <a:t> </a:t>
            </a:r>
            <a:r>
              <a:rPr lang="es-ES" b="0" err="1"/>
              <a:t>approach</a:t>
            </a:r>
            <a:r>
              <a:rPr lang="es-ES" b="0"/>
              <a:t>:  </a:t>
            </a:r>
          </a:p>
          <a:p>
            <a:endParaRPr lang="es-ES" b="1"/>
          </a:p>
          <a:p>
            <a:pPr marL="628650" lvl="1" indent="-171450">
              <a:buFont typeface="Arial" panose="020B0604020202020204" pitchFamily="34" charset="0"/>
              <a:buChar char="•"/>
            </a:pPr>
            <a:r>
              <a:rPr lang="es-ES" b="1" err="1"/>
              <a:t>The</a:t>
            </a:r>
            <a:r>
              <a:rPr lang="es-ES" b="1"/>
              <a:t> CRANK  - </a:t>
            </a:r>
            <a:r>
              <a:rPr lang="es-ES" b="1" err="1"/>
              <a:t>provides</a:t>
            </a:r>
            <a:r>
              <a:rPr lang="es-ES" b="1"/>
              <a:t> a </a:t>
            </a:r>
            <a:r>
              <a:rPr lang="es-ES" b="1" err="1"/>
              <a:t>platform</a:t>
            </a:r>
            <a:r>
              <a:rPr lang="es-ES" b="1"/>
              <a:t> </a:t>
            </a:r>
            <a:r>
              <a:rPr lang="es-ES" b="1" err="1"/>
              <a:t>for</a:t>
            </a:r>
            <a:r>
              <a:rPr lang="es-ES" b="1"/>
              <a:t> a </a:t>
            </a:r>
            <a:r>
              <a:rPr lang="es-ES" b="1" err="1"/>
              <a:t>better</a:t>
            </a:r>
            <a:r>
              <a:rPr lang="es-ES" b="1"/>
              <a:t> </a:t>
            </a:r>
            <a:r>
              <a:rPr lang="es-ES" b="1" err="1"/>
              <a:t>coordinated</a:t>
            </a:r>
            <a:r>
              <a:rPr lang="es-ES" b="1"/>
              <a:t> and </a:t>
            </a:r>
            <a:r>
              <a:rPr lang="es-ES" b="1" err="1"/>
              <a:t>harmonised</a:t>
            </a:r>
            <a:r>
              <a:rPr lang="es-ES" b="1"/>
              <a:t> global </a:t>
            </a:r>
            <a:r>
              <a:rPr lang="es-ES" b="1" err="1"/>
              <a:t>research</a:t>
            </a:r>
            <a:r>
              <a:rPr lang="es-ES" b="1"/>
              <a:t> </a:t>
            </a:r>
            <a:r>
              <a:rPr lang="es-ES" b="1" err="1"/>
              <a:t>on</a:t>
            </a:r>
            <a:r>
              <a:rPr lang="es-ES" b="1"/>
              <a:t> </a:t>
            </a:r>
            <a:r>
              <a:rPr lang="es-ES" b="1" err="1"/>
              <a:t>child</a:t>
            </a:r>
            <a:r>
              <a:rPr lang="es-ES" b="1"/>
              <a:t> </a:t>
            </a:r>
            <a:r>
              <a:rPr lang="es-ES" b="1" err="1"/>
              <a:t>marriage</a:t>
            </a:r>
            <a:r>
              <a:rPr lang="es-ES" b="1"/>
              <a:t> </a:t>
            </a:r>
            <a:r>
              <a:rPr lang="en-GB"/>
              <a:t>responding to priority needs and gaps of policy makers and practitioners</a:t>
            </a:r>
            <a:endParaRPr lang="es-ES"/>
          </a:p>
          <a:p>
            <a:pPr lvl="1"/>
            <a:endParaRPr lang="es-ES" b="0"/>
          </a:p>
          <a:p>
            <a:pPr marL="628650" lvl="1" indent="-171450">
              <a:buFont typeface="Arial" panose="020B0604020202020204" pitchFamily="34" charset="0"/>
              <a:buChar char="•"/>
            </a:pPr>
            <a:r>
              <a:rPr lang="es-ES" b="0" err="1"/>
              <a:t>Promotes</a:t>
            </a:r>
            <a:r>
              <a:rPr lang="es-ES" b="0"/>
              <a:t> </a:t>
            </a:r>
            <a:r>
              <a:rPr lang="es-ES" b="1" err="1"/>
              <a:t>Reserach</a:t>
            </a:r>
            <a:r>
              <a:rPr lang="es-ES" b="1"/>
              <a:t> </a:t>
            </a:r>
            <a:r>
              <a:rPr lang="es-ES" b="1" err="1"/>
              <a:t>to</a:t>
            </a:r>
            <a:r>
              <a:rPr lang="es-ES" b="1"/>
              <a:t> </a:t>
            </a:r>
            <a:r>
              <a:rPr lang="es-ES" b="1" err="1"/>
              <a:t>Action</a:t>
            </a:r>
            <a:r>
              <a:rPr lang="es-ES"/>
              <a:t>: -  </a:t>
            </a:r>
            <a:r>
              <a:rPr lang="es-ES" err="1"/>
              <a:t>encourages</a:t>
            </a:r>
            <a:r>
              <a:rPr lang="es-ES"/>
              <a:t> </a:t>
            </a:r>
            <a:r>
              <a:rPr lang="es-ES" err="1"/>
              <a:t>uptake</a:t>
            </a:r>
            <a:r>
              <a:rPr lang="es-ES"/>
              <a:t> of </a:t>
            </a:r>
            <a:r>
              <a:rPr lang="es-ES" err="1"/>
              <a:t>latestest</a:t>
            </a:r>
            <a:r>
              <a:rPr lang="es-ES"/>
              <a:t> </a:t>
            </a:r>
            <a:r>
              <a:rPr lang="es-ES" err="1"/>
              <a:t>evidence</a:t>
            </a:r>
            <a:r>
              <a:rPr lang="es-ES"/>
              <a:t> </a:t>
            </a:r>
            <a:r>
              <a:rPr lang="es-ES" err="1"/>
              <a:t>on</a:t>
            </a:r>
            <a:r>
              <a:rPr lang="es-ES"/>
              <a:t> </a:t>
            </a:r>
            <a:r>
              <a:rPr lang="es-ES" err="1"/>
              <a:t>priority</a:t>
            </a:r>
            <a:r>
              <a:rPr lang="es-ES"/>
              <a:t> </a:t>
            </a:r>
            <a:r>
              <a:rPr lang="es-ES" err="1"/>
              <a:t>topics</a:t>
            </a:r>
            <a:r>
              <a:rPr lang="es-ES"/>
              <a:t> </a:t>
            </a:r>
            <a:r>
              <a:rPr lang="es-ES" err="1"/>
              <a:t>by</a:t>
            </a:r>
            <a:r>
              <a:rPr lang="es-ES"/>
              <a:t> </a:t>
            </a:r>
            <a:r>
              <a:rPr lang="es-ES" err="1"/>
              <a:t>policy</a:t>
            </a:r>
            <a:r>
              <a:rPr lang="es-ES"/>
              <a:t> </a:t>
            </a:r>
            <a:r>
              <a:rPr lang="es-ES" err="1"/>
              <a:t>makers</a:t>
            </a:r>
            <a:r>
              <a:rPr lang="es-ES"/>
              <a:t> and </a:t>
            </a:r>
            <a:r>
              <a:rPr lang="es-ES" err="1"/>
              <a:t>practitioners</a:t>
            </a:r>
            <a:r>
              <a:rPr lang="es-ES"/>
              <a:t> </a:t>
            </a:r>
            <a:r>
              <a:rPr lang="es-ES" err="1"/>
              <a:t>though</a:t>
            </a:r>
            <a:r>
              <a:rPr lang="es-ES"/>
              <a:t> </a:t>
            </a:r>
            <a:r>
              <a:rPr lang="es-ES" err="1"/>
              <a:t>our</a:t>
            </a:r>
            <a:r>
              <a:rPr lang="es-ES"/>
              <a:t> </a:t>
            </a:r>
            <a:r>
              <a:rPr lang="es-ES" err="1"/>
              <a:t>quarterly</a:t>
            </a:r>
            <a:r>
              <a:rPr lang="es-ES"/>
              <a:t> </a:t>
            </a:r>
            <a:r>
              <a:rPr lang="es-ES" err="1"/>
              <a:t>research</a:t>
            </a:r>
            <a:r>
              <a:rPr lang="es-ES"/>
              <a:t> meetings and </a:t>
            </a:r>
            <a:r>
              <a:rPr lang="es-ES" err="1"/>
              <a:t>resource</a:t>
            </a:r>
            <a:r>
              <a:rPr lang="es-ES"/>
              <a:t> </a:t>
            </a:r>
            <a:r>
              <a:rPr lang="es-ES" err="1"/>
              <a:t>pages</a:t>
            </a:r>
            <a:r>
              <a:rPr lang="es-ES"/>
              <a:t> </a:t>
            </a:r>
          </a:p>
          <a:p>
            <a:pPr lvl="1"/>
            <a:endParaRPr lang="en-US"/>
          </a:p>
          <a:p>
            <a:pPr marL="628650" lvl="1" indent="-171450">
              <a:buFont typeface="Arial"/>
              <a:buChar char="•"/>
            </a:pPr>
            <a:r>
              <a:rPr lang="es-ES" err="1"/>
              <a:t>It</a:t>
            </a:r>
            <a:r>
              <a:rPr lang="es-ES"/>
              <a:t> </a:t>
            </a:r>
            <a:r>
              <a:rPr lang="es-ES" err="1"/>
              <a:t>is</a:t>
            </a:r>
            <a:r>
              <a:rPr lang="es-ES"/>
              <a:t> </a:t>
            </a:r>
            <a:r>
              <a:rPr lang="es-ES" err="1"/>
              <a:t>also</a:t>
            </a:r>
            <a:r>
              <a:rPr lang="es-ES"/>
              <a:t> </a:t>
            </a:r>
            <a:r>
              <a:rPr lang="es-ES" b="1"/>
              <a:t>a </a:t>
            </a:r>
            <a:r>
              <a:rPr lang="es-ES" b="1" err="1"/>
              <a:t>knowledge</a:t>
            </a:r>
            <a:r>
              <a:rPr lang="es-ES" b="1"/>
              <a:t> </a:t>
            </a:r>
            <a:r>
              <a:rPr lang="es-ES" b="1" err="1"/>
              <a:t>management</a:t>
            </a:r>
            <a:r>
              <a:rPr lang="es-ES" b="1"/>
              <a:t> </a:t>
            </a:r>
            <a:r>
              <a:rPr lang="es-ES" b="1" err="1"/>
              <a:t>mechanism</a:t>
            </a:r>
            <a:r>
              <a:rPr lang="es-ES"/>
              <a:t> -  </a:t>
            </a:r>
            <a:r>
              <a:rPr lang="es-ES" err="1"/>
              <a:t>synthesising</a:t>
            </a:r>
            <a:r>
              <a:rPr lang="es-ES"/>
              <a:t> </a:t>
            </a:r>
            <a:r>
              <a:rPr lang="es-ES" err="1"/>
              <a:t>the</a:t>
            </a:r>
            <a:r>
              <a:rPr lang="es-ES"/>
              <a:t> </a:t>
            </a:r>
            <a:r>
              <a:rPr lang="es-ES" err="1"/>
              <a:t>latest</a:t>
            </a:r>
            <a:r>
              <a:rPr lang="es-ES"/>
              <a:t> </a:t>
            </a:r>
            <a:r>
              <a:rPr lang="es-ES" err="1"/>
              <a:t>evidence</a:t>
            </a:r>
            <a:r>
              <a:rPr lang="es-ES"/>
              <a:t> </a:t>
            </a:r>
            <a:r>
              <a:rPr lang="es-ES" err="1"/>
              <a:t>with</a:t>
            </a:r>
            <a:r>
              <a:rPr lang="es-ES"/>
              <a:t> </a:t>
            </a:r>
            <a:r>
              <a:rPr lang="es-ES" err="1"/>
              <a:t>key</a:t>
            </a:r>
            <a:r>
              <a:rPr lang="es-ES"/>
              <a:t> </a:t>
            </a:r>
            <a:r>
              <a:rPr lang="es-ES" err="1"/>
              <a:t>takeaways</a:t>
            </a:r>
            <a:r>
              <a:rPr lang="es-ES"/>
              <a:t> in </a:t>
            </a:r>
            <a:r>
              <a:rPr lang="es-ES" err="1"/>
              <a:t>our</a:t>
            </a:r>
            <a:r>
              <a:rPr lang="es-ES"/>
              <a:t> </a:t>
            </a:r>
            <a:r>
              <a:rPr lang="es-ES" err="1"/>
              <a:t>biannual</a:t>
            </a:r>
            <a:r>
              <a:rPr lang="es-ES"/>
              <a:t> </a:t>
            </a:r>
            <a:r>
              <a:rPr lang="es-ES" err="1"/>
              <a:t>Research</a:t>
            </a:r>
            <a:r>
              <a:rPr lang="es-ES"/>
              <a:t> </a:t>
            </a:r>
            <a:r>
              <a:rPr lang="es-ES" err="1"/>
              <a:t>Spotlights</a:t>
            </a:r>
            <a:r>
              <a:rPr lang="es-ES"/>
              <a:t> and </a:t>
            </a:r>
            <a:r>
              <a:rPr lang="es-ES" err="1"/>
              <a:t>through</a:t>
            </a:r>
            <a:r>
              <a:rPr lang="es-ES"/>
              <a:t> </a:t>
            </a:r>
            <a:r>
              <a:rPr lang="es-ES" err="1"/>
              <a:t>the</a:t>
            </a:r>
            <a:r>
              <a:rPr lang="es-ES"/>
              <a:t> CRANK </a:t>
            </a:r>
            <a:r>
              <a:rPr lang="en-GB"/>
              <a:t>Research Tracker facilitating member coordination on research and avoiding duplication of research efforts.</a:t>
            </a:r>
          </a:p>
          <a:p>
            <a:pPr marL="628650" lvl="1" indent="-171450">
              <a:buFont typeface="Arial"/>
              <a:buChar char="•"/>
            </a:pPr>
            <a:endParaRPr lang="en-GB"/>
          </a:p>
          <a:p>
            <a:pPr marL="0" indent="0">
              <a:buFont typeface="Arial"/>
              <a:buNone/>
            </a:pPr>
            <a:r>
              <a:rPr lang="en-GB" b="1"/>
              <a:t>Importance of this topic:</a:t>
            </a:r>
            <a:r>
              <a:rPr lang="es-ES" b="0"/>
              <a:t>- </a:t>
            </a:r>
            <a:r>
              <a:rPr lang="es-ES" b="0" err="1"/>
              <a:t>need</a:t>
            </a:r>
            <a:r>
              <a:rPr lang="es-ES" b="0"/>
              <a:t> </a:t>
            </a:r>
            <a:r>
              <a:rPr lang="es-ES" b="0" err="1"/>
              <a:t>to</a:t>
            </a:r>
            <a:r>
              <a:rPr lang="es-ES" b="0"/>
              <a:t> </a:t>
            </a:r>
            <a:r>
              <a:rPr lang="es-ES" b="0" err="1"/>
              <a:t>accelerate</a:t>
            </a:r>
            <a:r>
              <a:rPr lang="es-ES" b="0"/>
              <a:t> </a:t>
            </a:r>
            <a:r>
              <a:rPr lang="es-ES" b="0" err="1"/>
              <a:t>prevention</a:t>
            </a:r>
            <a:r>
              <a:rPr lang="es-ES" b="0"/>
              <a:t> of </a:t>
            </a:r>
            <a:r>
              <a:rPr lang="es-ES" b="0" err="1"/>
              <a:t>child</a:t>
            </a:r>
            <a:r>
              <a:rPr lang="es-ES" b="0"/>
              <a:t> </a:t>
            </a:r>
            <a:r>
              <a:rPr lang="es-ES" b="0" err="1"/>
              <a:t>marraige</a:t>
            </a:r>
            <a:r>
              <a:rPr lang="es-ES" b="0"/>
              <a:t> at </a:t>
            </a:r>
            <a:r>
              <a:rPr lang="es-ES" b="0" err="1"/>
              <a:t>scale</a:t>
            </a:r>
            <a:r>
              <a:rPr lang="es-ES" b="0"/>
              <a:t> </a:t>
            </a:r>
            <a:r>
              <a:rPr lang="es-ES" b="0" err="1"/>
              <a:t>if</a:t>
            </a:r>
            <a:r>
              <a:rPr lang="es-ES" b="0"/>
              <a:t> </a:t>
            </a:r>
            <a:r>
              <a:rPr lang="es-ES" b="0" err="1"/>
              <a:t>we</a:t>
            </a:r>
            <a:r>
              <a:rPr lang="es-ES" b="0"/>
              <a:t> are </a:t>
            </a:r>
            <a:r>
              <a:rPr lang="es-ES" b="0" err="1"/>
              <a:t>to</a:t>
            </a:r>
            <a:r>
              <a:rPr lang="es-ES" b="0"/>
              <a:t> </a:t>
            </a:r>
            <a:r>
              <a:rPr lang="es-ES" b="0" err="1"/>
              <a:t>meet</a:t>
            </a:r>
            <a:r>
              <a:rPr lang="es-ES" b="0"/>
              <a:t> </a:t>
            </a:r>
            <a:r>
              <a:rPr lang="es-ES" b="0" err="1"/>
              <a:t>our</a:t>
            </a:r>
            <a:r>
              <a:rPr lang="es-ES" b="0"/>
              <a:t> targets etc.  </a:t>
            </a:r>
            <a:r>
              <a:rPr lang="es-ES" b="0" err="1"/>
              <a:t>You</a:t>
            </a:r>
            <a:r>
              <a:rPr lang="es-ES" b="0"/>
              <a:t> can </a:t>
            </a:r>
            <a:r>
              <a:rPr lang="es-ES" b="0" err="1"/>
              <a:t>draw</a:t>
            </a:r>
            <a:r>
              <a:rPr lang="es-ES" b="0"/>
              <a:t> </a:t>
            </a:r>
            <a:r>
              <a:rPr lang="es-ES" b="0" err="1"/>
              <a:t>from</a:t>
            </a:r>
            <a:r>
              <a:rPr lang="es-ES" b="0"/>
              <a:t> </a:t>
            </a:r>
            <a:r>
              <a:rPr lang="es-ES" b="0" err="1"/>
              <a:t>some</a:t>
            </a:r>
            <a:r>
              <a:rPr lang="es-ES" b="0"/>
              <a:t> of </a:t>
            </a:r>
            <a:r>
              <a:rPr lang="es-ES" b="0" err="1"/>
              <a:t>this</a:t>
            </a:r>
            <a:r>
              <a:rPr lang="es-ES" b="0"/>
              <a:t> </a:t>
            </a:r>
            <a:r>
              <a:rPr lang="es-ES" b="0" err="1"/>
              <a:t>text</a:t>
            </a:r>
            <a:r>
              <a:rPr lang="es-ES" b="0"/>
              <a:t> </a:t>
            </a:r>
            <a:r>
              <a:rPr lang="es-ES" b="0" err="1"/>
              <a:t>if</a:t>
            </a:r>
            <a:r>
              <a:rPr lang="es-ES" b="0"/>
              <a:t> </a:t>
            </a:r>
            <a:r>
              <a:rPr lang="es-ES" b="0" err="1"/>
              <a:t>helpful</a:t>
            </a:r>
            <a:r>
              <a:rPr lang="es-ES" b="0"/>
              <a:t>:</a:t>
            </a:r>
          </a:p>
          <a:p>
            <a:endParaRPr lang="es-ES" b="0"/>
          </a:p>
          <a:p>
            <a:pPr marL="285750" indent="-285750">
              <a:spcBef>
                <a:spcPts val="1400"/>
              </a:spcBef>
              <a:spcAft>
                <a:spcPts val="14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Evidence tells us that accelerating progress to end child marriage is possible under the right conditions. Focusing on effective interventions with potential for scale is critical to accelerating large-scale change to end child marriage. </a:t>
            </a:r>
          </a:p>
          <a:p>
            <a:pPr marL="285750" indent="-285750">
              <a:buFont typeface="Arial" panose="020B0604020202020204" pitchFamily="34" charset="0"/>
              <a:buChar char="•"/>
            </a:pP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In today’s session we will discuss the evidence from two large scale interventions that have contributed to the prevention of child marriage, in two differing contexts.  We will present the success and learnings from two case studies -  one from Ethiopia, and the second from the state of West Bengal in India drawing from UNICEF’s recent report </a:t>
            </a:r>
            <a:r>
              <a:rPr lang="en-GB" sz="1800">
                <a:solidFill>
                  <a:srgbClr val="0563C1"/>
                </a:solidFill>
                <a:effectLst/>
                <a:latin typeface="Calibri" panose="020F0502020204030204" pitchFamily="34" charset="0"/>
                <a:ea typeface="Calibri" panose="020F0502020204030204" pitchFamily="34" charset="0"/>
                <a:hlinkClick r:id="rId3"/>
              </a:rPr>
              <a:t>Leveraging large scale sectoral programmes to prevent child marriage</a:t>
            </a:r>
            <a:endParaRPr lang="en-GB" sz="1800">
              <a:solidFill>
                <a:srgbClr val="0563C1"/>
              </a:solidFill>
              <a:effectLst/>
              <a:latin typeface="Calibri" panose="020F0502020204030204" pitchFamily="34" charset="0"/>
              <a:ea typeface="Calibri" panose="020F0502020204030204" pitchFamily="34" charset="0"/>
            </a:endParaRPr>
          </a:p>
          <a:p>
            <a:pPr marL="0" indent="0">
              <a:buFont typeface="Arial"/>
              <a:buNone/>
            </a:pPr>
            <a:endParaRPr lang="es-E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Please post your questions and comments in the chat and we will ensure these get picked up for the discussion. </a:t>
            </a:r>
            <a:r>
              <a:rPr lang="en-GB" b="1" i="0">
                <a:solidFill>
                  <a:srgbClr val="242424"/>
                </a:solidFill>
                <a:effectLst/>
                <a:latin typeface="Segoe UI" panose="020B0502040204020203" pitchFamily="34" charset="0"/>
              </a:rPr>
              <a:t> </a:t>
            </a:r>
            <a:r>
              <a:rPr lang="en-GB" b="0" i="0">
                <a:solidFill>
                  <a:srgbClr val="242424"/>
                </a:solidFill>
                <a:effectLst/>
                <a:latin typeface="Segoe UI" panose="020B0502040204020203" pitchFamily="34" charset="0"/>
              </a:rPr>
              <a:t>A gentle reminder to please use language that is respectful and inclusive. </a:t>
            </a:r>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surveys also found that in crisis affected contexts, girls’ marriages tend to be very rushed, again because families view marriage as a form of protection for girls.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12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 </a:t>
            </a:r>
            <a:r>
              <a:rPr lang="en-GB"/>
              <a:t>Married girls are extremely stressed by the demands of marriage and motherhood.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p>
          <a:p>
            <a:pPr marL="0" marR="0" lvl="0" indent="0" algn="l" defTabSz="457200" rtl="0" eaLnBrk="1" fontAlgn="auto" latinLnBrk="0" hangingPunct="1">
              <a:lnSpc>
                <a:spcPct val="100000"/>
              </a:lnSpc>
              <a:spcBef>
                <a:spcPts val="0"/>
              </a:spcBef>
              <a:spcAft>
                <a:spcPts val="0"/>
              </a:spcAft>
              <a:buClrTx/>
              <a:buSzTx/>
              <a:buFontTx/>
              <a:buNone/>
              <a:tabLst/>
              <a:defRPr/>
            </a:pPr>
            <a:r>
              <a:rPr lang="en-GB"/>
              <a:t>This is especially true in crisis affected contexts, where rates of poverty and IPV are high and access to support is limited.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54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Jordan, our survey found that 39% of married Syrian girls were emotionally distressed at baseline.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440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part, married girls’ distress is driven by high levels of intimate partner violence.</a:t>
            </a:r>
          </a:p>
          <a:p>
            <a:endParaRPr lang="en-GB"/>
          </a:p>
          <a:p>
            <a:r>
              <a:rPr lang="en-GB"/>
              <a:t>Across contexts, girls reported that their husbands regularly belittle and beat them.</a:t>
            </a:r>
          </a:p>
          <a:p>
            <a:endParaRPr lang="en-GB"/>
          </a:p>
          <a:p>
            <a:r>
              <a:rPr lang="en-GB"/>
              <a:t>Husbands, who often admit that they feel emasculated by their inability to provide for their families in contexts of conflict and crisis, regularly add that they have a ‘right’ to perpetrate violence on their wives—in order to ensure obedience. </a:t>
            </a:r>
          </a:p>
          <a:p>
            <a:endParaRPr lang="en-GB"/>
          </a:p>
          <a:p>
            <a:r>
              <a:rPr lang="en-GB"/>
              <a:t>Girls often agree. In Bangladesh, our baseline survey found that 100% of Rohingya girls believe that they owe their husbands total obedience in all things.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91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Married girls in crisis affected contexts have very little support for violence.</a:t>
            </a:r>
          </a:p>
          <a:p>
            <a:endParaRPr lang="en-GB"/>
          </a:p>
          <a:p>
            <a:r>
              <a:rPr lang="en-GB"/>
              <a:t>In part this is because their mobility and access to communications technology is strictly controlled. Many married girls do not even have unsupervised time with their parents.</a:t>
            </a:r>
          </a:p>
          <a:p>
            <a:endParaRPr lang="en-GB"/>
          </a:p>
          <a:p>
            <a:r>
              <a:rPr lang="en-GB"/>
              <a:t>It is also, however, because of the norms that surround IPV.</a:t>
            </a:r>
          </a:p>
          <a:p>
            <a:endParaRPr lang="en-GB"/>
          </a:p>
          <a:p>
            <a:r>
              <a:rPr lang="en-GB"/>
              <a:t>Many girls believe that IPV is private and should never be discussed outside the home.</a:t>
            </a:r>
          </a:p>
          <a:p>
            <a:endParaRPr lang="en-GB"/>
          </a:p>
          <a:p>
            <a:r>
              <a:rPr lang="en-GB"/>
              <a:t>Girls’ parents also often believe that IPV is private.</a:t>
            </a:r>
          </a:p>
          <a:p>
            <a:endParaRPr lang="en-GB"/>
          </a:p>
          <a:p>
            <a:r>
              <a:rPr lang="en-GB"/>
              <a:t>When girls muster the courage to disclose to their parents—it is not uncommon for parents to send girls back to their husbands. </a:t>
            </a:r>
          </a:p>
          <a:p>
            <a:endParaRPr lang="en-GB"/>
          </a:p>
          <a:p>
            <a:r>
              <a:rPr lang="en-US" sz="1200" b="0" i="1" u="none" strike="noStrike" baseline="0">
                <a:solidFill>
                  <a:schemeClr val="bg1"/>
                </a:solidFill>
              </a:rPr>
              <a:t>‘What will we say? Can we bad mouth men or beat them up? They beat us. Why will I say anything? When I say anything to my husband he beats me. </a:t>
            </a:r>
          </a:p>
          <a:p>
            <a:r>
              <a:rPr lang="en-US" sz="1200" b="0" i="1" u="none" strike="noStrike" baseline="0">
                <a:solidFill>
                  <a:schemeClr val="bg1"/>
                </a:solidFill>
              </a:rPr>
              <a:t>So I keep quiet.’  </a:t>
            </a:r>
          </a:p>
          <a:p>
            <a:r>
              <a:rPr lang="en-US" sz="1200" b="0" u="none" strike="noStrike" baseline="0">
                <a:solidFill>
                  <a:schemeClr val="bg1"/>
                </a:solidFill>
              </a:rPr>
              <a:t>(18-year-old married Rohingya girl)</a:t>
            </a:r>
            <a:endParaRPr lang="en-GB" sz="1200">
              <a:solidFill>
                <a:schemeClr val="bg1"/>
              </a:solidFill>
            </a:endParaRP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416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Girls are also distressed because they are socially isolated.</a:t>
            </a:r>
          </a:p>
          <a:p>
            <a:endParaRPr lang="en-GB"/>
          </a:p>
          <a:p>
            <a:r>
              <a:rPr lang="en-GB"/>
              <a:t>In Bangladesh, over half of married Rohingya girls reported not having a single trusted friend at baseline. </a:t>
            </a:r>
          </a:p>
          <a:p>
            <a:endParaRPr lang="en-GB"/>
          </a:p>
          <a:p>
            <a:r>
              <a:rPr lang="en-GB"/>
              <a:t>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014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Girls’ access to friends is limited by restrictions on their mobility.</a:t>
            </a:r>
          </a:p>
          <a:p>
            <a:endParaRPr lang="en-GB"/>
          </a:p>
          <a:p>
            <a:r>
              <a:rPr lang="en-GB"/>
              <a:t>In Jordan, only 28% of married girls had left home each day in the previous week.</a:t>
            </a:r>
          </a:p>
          <a:p>
            <a:endParaRPr lang="en-GB"/>
          </a:p>
          <a:p>
            <a:r>
              <a:rPr lang="en-GB"/>
              <a:t>The majority of girls—in Jordan and Bangladesh—are required by their husbands and in-laws to stay at home unless they are accompanied outside.</a:t>
            </a:r>
          </a:p>
          <a:p>
            <a:endParaRPr lang="en-GB"/>
          </a:p>
          <a:p>
            <a:r>
              <a:rPr lang="en-GB"/>
              <a:t>Only a small minority of married girls are allowed to spend unsupervised time with friends.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333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165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Especially in Jordan and Lebanon, where parents believe that if girls know about sex prior to marriage they will be less likely to agree to a child marriage, it was common for married girls to report being completely unaware that marriage entails a sexual relationship before their wedding day.</a:t>
            </a:r>
          </a:p>
          <a:p>
            <a:endParaRPr lang="en-US"/>
          </a:p>
          <a:p>
            <a:r>
              <a:rPr lang="en-US"/>
              <a:t>Indeed, some of the youngest girls report being raped on their wedding nights by their husbands. </a:t>
            </a:r>
          </a:p>
          <a:p>
            <a:endParaRPr lang="en-US"/>
          </a:p>
          <a:p>
            <a:r>
              <a:rPr lang="en-US"/>
              <a:t>Across the crisis affected contexts in which GAGE is working, relatively few married girls appear to know about contraception prior to marriage.</a:t>
            </a:r>
          </a:p>
          <a:p>
            <a:endParaRPr lang="en-US"/>
          </a:p>
          <a:p>
            <a:r>
              <a:rPr lang="en-US"/>
              <a:t>Most girls do not learn about contraception until they are already pregnant. </a:t>
            </a:r>
          </a:p>
          <a:p>
            <a:endParaRPr lang="en-US"/>
          </a:p>
          <a:p>
            <a:r>
              <a:rPr lang="en-US"/>
              <a:t>This is because in conflict-affected contexts, married girls are often required to demonstrate their fertility—and add to their husband’s family—as soon as possible after marriage.</a:t>
            </a:r>
          </a:p>
          <a:p>
            <a:endParaRPr lang="en-US"/>
          </a:p>
          <a:p>
            <a:r>
              <a:rPr lang="en-US"/>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688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Jordan 45% of married 15-17 year old Syrian girls were already pregnant or had a child</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5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agenda will be presented on slide for people to refer to but no need to talk through it, has been sent out in advance.</a:t>
            </a:r>
          </a:p>
          <a:p>
            <a:pPr marL="0" indent="0">
              <a:buFont typeface="Arial" panose="020B0604020202020204" pitchFamily="34" charset="0"/>
              <a:buNone/>
            </a:pPr>
            <a:endParaRPr lang="en-GB"/>
          </a:p>
          <a:p>
            <a:pPr marL="171450" indent="-171450">
              <a:buFont typeface="Arial" panose="020B0604020202020204" pitchFamily="34" charset="0"/>
              <a:buChar char="•"/>
            </a:pPr>
            <a:r>
              <a:rPr lang="en-GB" b="1"/>
              <a:t>Welcome Rachel Yates and short intro</a:t>
            </a:r>
            <a:r>
              <a:rPr lang="en-GB"/>
              <a:t>– bio pending, hand over to Rachel for her 5 minutes on importance of scale.</a:t>
            </a:r>
          </a:p>
        </p:txBody>
      </p:sp>
      <p:sp>
        <p:nvSpPr>
          <p:cNvPr id="4" name="Slide Number Placeholder 3"/>
          <p:cNvSpPr>
            <a:spLocks noGrp="1"/>
          </p:cNvSpPr>
          <p:nvPr>
            <p:ph type="sldNum" sz="quarter" idx="5"/>
          </p:nvPr>
        </p:nvSpPr>
        <p:spPr/>
        <p:txBody>
          <a:bodyPr/>
          <a:lstStyle/>
          <a:p>
            <a:fld id="{58BF1D81-FD66-4763-A708-45D7DC1DB04A}" type="slidenum">
              <a:rPr lang="en-GB" smtClean="0"/>
              <a:t>3</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Among Rohingya girls living in Bangladesh, over two thirds (67%) had already begun child bearing.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070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0">
                <a:solidFill>
                  <a:schemeClr val="tx2">
                    <a:lumMod val="75000"/>
                  </a:schemeClr>
                </a:solidFill>
              </a:rPr>
              <a:t>Prevention is critical, but support for girls once married needs much greater attention and investment in the form of a multi-sectoral package of support targeting girls, families and communities – including potentially in the form of cash plus programming which we can discuss further in the q and a session</a:t>
            </a:r>
            <a:endParaRPr lang="en-US" sz="1200" i="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2">
                    <a:lumMod val="75000"/>
                  </a:schemeClr>
                </a:solidFill>
              </a:rPr>
              <a:t>Improve married girls’ psychosocial well-being</a:t>
            </a:r>
            <a:r>
              <a:rPr lang="en-GB" sz="1200">
                <a:solidFill>
                  <a:schemeClr val="tx2">
                    <a:lumMod val="75000"/>
                  </a:schemeClr>
                </a:solidFill>
              </a:rPr>
              <a:t> by providing them with opportunities to spend time with peers and supportive adults, helping them to strengthen relationships with their husbands and mothers-in-law, and working to reduce stigma that surrounds divorce.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2">
                    <a:lumMod val="75000"/>
                  </a:schemeClr>
                </a:solidFill>
              </a:rPr>
              <a:t>Improve girls’ access to education</a:t>
            </a:r>
            <a:r>
              <a:rPr lang="en-GB" sz="1200">
                <a:solidFill>
                  <a:schemeClr val="tx2">
                    <a:lumMod val="75000"/>
                  </a:schemeClr>
                </a:solidFill>
              </a:rPr>
              <a:t> by ensuring married girls are welcome at school, investing in informal and bridging programmes, providing girls with practical support (e.g. childcare, transport,), and working with marital families to increase support for girls’ continued education.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2">
                    <a:lumMod val="75000"/>
                  </a:schemeClr>
                </a:solidFill>
              </a:rPr>
              <a:t>Improve married girls’ health</a:t>
            </a:r>
            <a:r>
              <a:rPr lang="en-GB" sz="1200">
                <a:solidFill>
                  <a:schemeClr val="tx2">
                    <a:lumMod val="75000"/>
                  </a:schemeClr>
                </a:solidFill>
              </a:rPr>
              <a:t> by building support for better spaced pregnancies and by sensitising health care workers to the ways in which age and gender norms shape girls’ access to—and experiences of—health services.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2">
                  <a:lumMod val="75000"/>
                </a:schemeClr>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68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a:solidFill>
                  <a:schemeClr val="tx2">
                    <a:lumMod val="75000"/>
                  </a:schemeClr>
                </a:solidFill>
              </a:rPr>
              <a:t>To reduce married girls’ risks of violence—and support survivors</a:t>
            </a:r>
            <a:r>
              <a:rPr lang="en-GB" sz="1200">
                <a:solidFill>
                  <a:schemeClr val="tx2">
                    <a:lumMod val="75000"/>
                  </a:schemeClr>
                </a:solidFill>
              </a:rPr>
              <a:t>—combine programming on fostering alternative non-violent masculinities with community sensitisation on preventing and reporting IPV and strengthening justice and survivor services. </a:t>
            </a:r>
          </a:p>
          <a:p>
            <a:pPr lvl="0"/>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a:solidFill>
                  <a:schemeClr val="tx2">
                    <a:lumMod val="75000"/>
                  </a:schemeClr>
                </a:solidFill>
              </a:rPr>
              <a:t>Provide married girls more opportunities for economic empowerment via </a:t>
            </a:r>
            <a:r>
              <a:rPr lang="en-GB" sz="1200">
                <a:solidFill>
                  <a:schemeClr val="tx2">
                    <a:lumMod val="75000"/>
                  </a:schemeClr>
                </a:solidFill>
              </a:rPr>
              <a:t>investing in community-based skills-development and income generation opportunities that are informed by married girls’ care responsibilities and mobility restrictions; and expanding social protection for newly married </a:t>
            </a:r>
            <a:r>
              <a:rPr lang="en-GB" sz="1200" i="1">
                <a:solidFill>
                  <a:schemeClr val="tx2">
                    <a:lumMod val="75000"/>
                  </a:schemeClr>
                </a:solidFill>
              </a:rPr>
              <a:t>adult </a:t>
            </a:r>
            <a:r>
              <a:rPr lang="en-GB" sz="1200">
                <a:solidFill>
                  <a:schemeClr val="tx2">
                    <a:lumMod val="75000"/>
                  </a:schemeClr>
                </a:solidFill>
              </a:rPr>
              <a:t>couples.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tx2">
                    <a:lumMod val="75000"/>
                  </a:schemeClr>
                </a:solidFill>
              </a:rPr>
              <a:t>Strengthen the visibility of married girls in crisis affected contexts by harnessing opportunities for inclusion in humanitarian strategies and  for better disaggregated data in reporting and evaluations</a:t>
            </a:r>
            <a:r>
              <a:rPr lang="en-US" sz="1200">
                <a:solidFill>
                  <a:schemeClr val="tx2">
                    <a:lumMod val="75000"/>
                  </a:schemeClr>
                </a:solidFill>
              </a:rPr>
              <a:t> e.g. in UNHCR’s revised Age, Gender and Diversity Policy; Global Compact for Refugee; UNICEF’s new Adolescent Girl strategy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2">
                  <a:lumMod val="75000"/>
                </a:schemeClr>
              </a:solidFill>
            </a:endParaRPr>
          </a:p>
          <a:p>
            <a:pPr lvl="0"/>
            <a:endParaRPr lang="en-US"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2">
                  <a:lumMod val="75000"/>
                </a:schemeClr>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EC1936-F0B0-A647-B7CD-4962644116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163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museo-sans"/>
              </a:rPr>
              <a:t>An average of 40,000 children and young women under the age of 18 are married every day. This is around 15 million each year. More than 60% of child brides in developing countries have no formal education.</a:t>
            </a:r>
          </a:p>
          <a:p>
            <a:pPr algn="l"/>
            <a:r>
              <a:rPr lang="en-GB" b="0" i="0">
                <a:solidFill>
                  <a:srgbClr val="000000"/>
                </a:solidFill>
                <a:effectLst/>
                <a:latin typeface="museo-sans"/>
              </a:rPr>
              <a:t>Today, there are more than 700 million women alive who were married before their 18th birthday. This is the equivalent of one in 10 of the world’s population. If we do not accelerate efforts to protect girls, there will be 950 million girls and women who will have been affected by child marriage by 2030.</a:t>
            </a:r>
          </a:p>
          <a:p>
            <a:pPr algn="l"/>
            <a:br>
              <a:rPr lang="en-GB"/>
            </a:br>
            <a:r>
              <a:rPr lang="en-GB" b="0" i="0">
                <a:solidFill>
                  <a:srgbClr val="000000"/>
                </a:solidFill>
                <a:effectLst/>
                <a:latin typeface="museo-sans"/>
              </a:rPr>
              <a:t>An average of 40,000 children and young women under the age of 18 are married every day. This is around 15 million each year. More than 60% of child brides in developing countries have no formal education.</a:t>
            </a:r>
          </a:p>
          <a:p>
            <a:pPr algn="l"/>
            <a:r>
              <a:rPr lang="en-GB" b="0" i="0">
                <a:solidFill>
                  <a:srgbClr val="000000"/>
                </a:solidFill>
                <a:effectLst/>
                <a:latin typeface="museo-sans"/>
              </a:rPr>
              <a:t>Today, there are more than 700 million women alive who were married before their 18th birthday. This is the equivalent of one in 10 of the world’s population. If we do not accelerate efforts to protect girls, there will be 950 million girls and women who will have been affected by child marriage by 2030.</a:t>
            </a:r>
          </a:p>
          <a:p>
            <a:br>
              <a:rPr lang="en-GB"/>
            </a:br>
            <a:r>
              <a:rPr lang="en-GB"/>
              <a:t>This form of violence is particularly complex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56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Straus </a:t>
            </a:r>
            <a:r>
              <a:rPr lang="en-US" err="1"/>
              <a:t>centre</a:t>
            </a:r>
            <a:r>
              <a:rPr lang="en-US"/>
              <a:t> for International security and law at University of Texas, Austin defines complex emergencies as c</a:t>
            </a:r>
            <a:r>
              <a:rPr lang="en-GB" b="0" i="0" err="1">
                <a:solidFill>
                  <a:srgbClr val="000000"/>
                </a:solidFill>
                <a:effectLst/>
                <a:latin typeface="Assistant" panose="020F0502020204030204" pitchFamily="34" charset="0"/>
              </a:rPr>
              <a:t>onflict</a:t>
            </a:r>
            <a:r>
              <a:rPr lang="en-GB" b="0" i="0">
                <a:solidFill>
                  <a:srgbClr val="000000"/>
                </a:solidFill>
                <a:effectLst/>
                <a:latin typeface="Assistant" panose="020F0502020204030204" pitchFamily="34" charset="0"/>
              </a:rPr>
              <a:t> co-occurs with multiple additional, and often intractable, demographic, environmental, economic, and social instabilities.  Zimbabwe is a context where there is a widely understood risk for conflict, created by ongoing political, demographic, and increasingly </a:t>
            </a:r>
            <a:r>
              <a:rPr lang="en-GB" b="0" i="0" err="1">
                <a:solidFill>
                  <a:srgbClr val="000000"/>
                </a:solidFill>
                <a:effectLst/>
                <a:latin typeface="Assistant" panose="020F0502020204030204" pitchFamily="34" charset="0"/>
              </a:rPr>
              <a:t>prevalanet</a:t>
            </a:r>
            <a:r>
              <a:rPr lang="en-GB" b="0" i="0">
                <a:solidFill>
                  <a:srgbClr val="000000"/>
                </a:solidFill>
                <a:effectLst/>
                <a:latin typeface="Assistant" panose="020F0502020204030204" pitchFamily="34" charset="0"/>
              </a:rPr>
              <a:t> climate shocks. </a:t>
            </a:r>
          </a:p>
          <a:p>
            <a:endParaRPr lang="en-GB" b="0" i="0">
              <a:solidFill>
                <a:srgbClr val="000000"/>
              </a:solidFill>
              <a:effectLst/>
              <a:latin typeface="Assistant" panose="020F0502020204030204" pitchFamily="34" charset="0"/>
            </a:endParaRPr>
          </a:p>
          <a:p>
            <a:r>
              <a:rPr lang="en-GB" b="0" i="0">
                <a:solidFill>
                  <a:srgbClr val="000000"/>
                </a:solidFill>
                <a:effectLst/>
                <a:latin typeface="Assistant" panose="020F0502020204030204" pitchFamily="34" charset="0"/>
              </a:rPr>
              <a:t>For example, </a:t>
            </a:r>
            <a:r>
              <a:rPr lang="en-GB" b="0" i="0" err="1">
                <a:solidFill>
                  <a:srgbClr val="000000"/>
                </a:solidFill>
                <a:effectLst/>
                <a:latin typeface="Assistant" panose="020F0502020204030204" pitchFamily="34" charset="0"/>
              </a:rPr>
              <a:t>Approximaely</a:t>
            </a:r>
            <a:r>
              <a:rPr lang="en-GB" b="0" i="0">
                <a:solidFill>
                  <a:srgbClr val="000000"/>
                </a:solidFill>
                <a:effectLst/>
                <a:latin typeface="Assistant" panose="020F0502020204030204" pitchFamily="34" charset="0"/>
              </a:rPr>
              <a:t> 5 million people face high levels of food insecurity – which is expected to increase as this crisis </a:t>
            </a:r>
            <a:r>
              <a:rPr lang="en-GB" b="0" i="0" err="1">
                <a:solidFill>
                  <a:srgbClr val="000000"/>
                </a:solidFill>
                <a:effectLst/>
                <a:latin typeface="Assistant" panose="020F0502020204030204" pitchFamily="34" charset="0"/>
              </a:rPr>
              <a:t>continueds</a:t>
            </a:r>
            <a:endParaRPr lang="en-GB" b="0" i="0">
              <a:solidFill>
                <a:srgbClr val="000000"/>
              </a:solidFill>
              <a:effectLst/>
              <a:latin typeface="Assistant" panose="020F0502020204030204" pitchFamily="34" charset="0"/>
            </a:endParaRPr>
          </a:p>
          <a:p>
            <a:endParaRPr lang="en-GB" b="0" i="0">
              <a:solidFill>
                <a:srgbClr val="000000"/>
              </a:solidFill>
              <a:effectLst/>
              <a:latin typeface="Roboto" panose="020F0502020204030204" pitchFamily="34" charset="0"/>
            </a:endParaRPr>
          </a:p>
          <a:p>
            <a:r>
              <a:rPr lang="en-GB" b="0" i="0">
                <a:solidFill>
                  <a:srgbClr val="000000"/>
                </a:solidFill>
                <a:effectLst/>
                <a:latin typeface="Roboto" panose="020F0502020204030204" pitchFamily="34" charset="0"/>
              </a:rPr>
              <a:t>Financial constraints, teenage pregnancies, and the COVID-19 pandemic have also contributed to a 23% dropout rate among school-aged children.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72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680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bg1"/>
                </a:solidFill>
              </a:rPr>
              <a:t>Mental health resources in low and middle income (LMI) countries are limited, unevenly distributed and rarely used</a:t>
            </a:r>
          </a:p>
          <a:p>
            <a:endParaRPr lang="en-GB" sz="1200" b="1">
              <a:solidFill>
                <a:schemeClr val="bg1"/>
              </a:solidFill>
            </a:endParaRPr>
          </a:p>
          <a:p>
            <a:endParaRPr lang="en-GB" sz="1200" b="1">
              <a:solidFill>
                <a:schemeClr val="bg1"/>
              </a:solidFill>
            </a:endParaRPr>
          </a:p>
          <a:p>
            <a:pPr marL="457200" indent="-457200">
              <a:lnSpc>
                <a:spcPts val="3919"/>
              </a:lnSpc>
              <a:buFont typeface="Arial" panose="020B0604020202020204" pitchFamily="34" charset="0"/>
              <a:buChar char="•"/>
            </a:pPr>
            <a:r>
              <a:rPr lang="en-US" sz="1200" spc="84">
                <a:latin typeface="Montserrat Light"/>
              </a:rPr>
              <a:t> Intimate partner violence is associated with higher rates of depression</a:t>
            </a:r>
          </a:p>
          <a:p>
            <a:pPr>
              <a:lnSpc>
                <a:spcPts val="3919"/>
              </a:lnSpc>
            </a:pPr>
            <a:endParaRPr lang="en-US" sz="1200" spc="84">
              <a:latin typeface="Montserrat Light"/>
            </a:endParaRPr>
          </a:p>
          <a:p>
            <a:pPr marL="457200" indent="-457200" algn="l">
              <a:lnSpc>
                <a:spcPts val="3919"/>
              </a:lnSpc>
              <a:buFont typeface="Arial" panose="020B0604020202020204" pitchFamily="34" charset="0"/>
              <a:buChar char="•"/>
            </a:pPr>
            <a:r>
              <a:rPr lang="en-US" sz="1200" spc="84">
                <a:latin typeface="Montserrat Light"/>
              </a:rPr>
              <a:t>Early child-bearing sexual health problems such as HIV are significantly associated with poor mental health</a:t>
            </a:r>
          </a:p>
          <a:p>
            <a:pPr algn="l">
              <a:lnSpc>
                <a:spcPts val="3919"/>
              </a:lnSpc>
            </a:pPr>
            <a:endParaRPr lang="en-US" sz="1200" spc="84">
              <a:latin typeface="Montserrat Light"/>
            </a:endParaRPr>
          </a:p>
          <a:p>
            <a:pPr marL="457200" indent="-457200" algn="l">
              <a:lnSpc>
                <a:spcPts val="3919"/>
              </a:lnSpc>
              <a:buFont typeface="Arial" panose="020B0604020202020204" pitchFamily="34" charset="0"/>
              <a:buChar char="•"/>
            </a:pPr>
            <a:r>
              <a:rPr lang="en-US" sz="1200" spc="84">
                <a:latin typeface="Montserrat Light"/>
              </a:rPr>
              <a:t>Girls who marry and have children early are at higher risk of reproductive health problems such as obstetric fistula </a:t>
            </a:r>
            <a:endParaRPr lang="en-GB" sz="1200" b="1"/>
          </a:p>
          <a:p>
            <a:endParaRPr lang="en-GB" sz="1200" b="1">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52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data estimates that in Zimbabwe, around 12% of the population Estimates place the prevalence of mental health in primary care settings, 30 percent prevalence of common mental disorders such as anxiety and depression.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F3F86-6314-C240-8193-0B1998FAC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36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bg1"/>
                </a:solidFill>
              </a:rPr>
              <a:t>REFERRAL PATHWAYS FOR SERVICES FLOW TOWARDS HARARE, TRAVEL IS EXPENSIVE AND NOT FEASIBLE FOR MANY WOMEN </a:t>
            </a:r>
          </a:p>
          <a:p>
            <a:r>
              <a:rPr lang="en-GB" sz="1200" b="1">
                <a:solidFill>
                  <a:schemeClr val="bg1"/>
                </a:solidFill>
              </a:rPr>
              <a:t>WOMEN ALSO LIVE IN CLOSED PARTNERSHIPS, WHICH MAKES NEGOTIATIONS FOR ACCESS TO SERVICES, FINANCIAL RESOURCES, DIFFICULT. </a:t>
            </a:r>
          </a:p>
          <a:p>
            <a:endParaRPr lang="en-GB" sz="1200" b="1">
              <a:solidFill>
                <a:schemeClr val="bg1"/>
              </a:solidFill>
            </a:endParaRPr>
          </a:p>
          <a:p>
            <a:r>
              <a:rPr lang="en-GB" sz="1200" b="1">
                <a:solidFill>
                  <a:schemeClr val="bg1"/>
                </a:solidFill>
              </a:rPr>
              <a:t>WE KNEW OUR WOMEN REQUIRED ACCESS TO MENTAL HEALTH SERVICES, AND WE KNEW THAT THIS WAS URGENTLY NEEDED, AND COULD NOT ETHICALLY WAIT FOR OUR ORIGINALLY PLANNED PATHWAY ( SUPPORTED REFERRALS THROUGH EXISTING SERVICES, ONE OF SUPPORT FROM OUR COUNSELLORS)</a:t>
            </a:r>
          </a:p>
          <a:p>
            <a:endParaRPr lang="en-GB" sz="1200" b="1">
              <a:solidFill>
                <a:schemeClr val="bg1"/>
              </a:solidFill>
            </a:endParaRPr>
          </a:p>
          <a:p>
            <a:r>
              <a:rPr lang="en-GB" sz="1200" b="1">
                <a:solidFill>
                  <a:schemeClr val="bg1"/>
                </a:solidFill>
              </a:rPr>
              <a:t>WE NEEDED A DIFFERENT STRUCTURE- we mapped this in collaboration with staff from women’s institution, and RMT, in order to understand what exists in practice for support with </a:t>
            </a:r>
            <a:r>
              <a:rPr lang="en-GB" sz="1200" b="1" err="1">
                <a:solidFill>
                  <a:schemeClr val="bg1"/>
                </a:solidFill>
              </a:rPr>
              <a:t>metnal</a:t>
            </a:r>
            <a:r>
              <a:rPr lang="en-GB" sz="1200" b="1">
                <a:solidFill>
                  <a:schemeClr val="bg1"/>
                </a:solidFill>
              </a:rPr>
              <a:t> health in a broad sense, which includes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10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ts val="3919"/>
              </a:lnSpc>
              <a:buFont typeface="Arial" panose="020B0604020202020204" pitchFamily="34" charset="0"/>
              <a:buChar char="•"/>
            </a:pPr>
            <a:r>
              <a:rPr lang="en-US" sz="1200" spc="84">
                <a:latin typeface="Montserrat Light"/>
              </a:rPr>
              <a:t>In partnership with </a:t>
            </a:r>
            <a:r>
              <a:rPr lang="en-US" sz="1200" spc="84" err="1">
                <a:latin typeface="Montserrat Light"/>
              </a:rPr>
              <a:t>Rozaria</a:t>
            </a:r>
            <a:r>
              <a:rPr lang="en-US" sz="1200" spc="84">
                <a:latin typeface="Montserrat Light"/>
              </a:rPr>
              <a:t> Memorial Trust and the Women’s university in Africa, Zimbabwe </a:t>
            </a:r>
            <a:r>
              <a:rPr lang="en-US" sz="1200" spc="84" err="1">
                <a:latin typeface="Montserrat Light"/>
              </a:rPr>
              <a:t>andNational</a:t>
            </a:r>
            <a:r>
              <a:rPr lang="en-US" sz="1200" spc="84">
                <a:latin typeface="Montserrat Light"/>
              </a:rPr>
              <a:t> women’s institute for social workers </a:t>
            </a:r>
          </a:p>
          <a:p>
            <a:pPr>
              <a:lnSpc>
                <a:spcPts val="3919"/>
              </a:lnSpc>
            </a:pPr>
            <a:endParaRPr lang="en-US" sz="1200" spc="84">
              <a:latin typeface="Montserrat Light"/>
            </a:endParaRPr>
          </a:p>
          <a:p>
            <a:pPr marL="457200" indent="-457200">
              <a:lnSpc>
                <a:spcPts val="3919"/>
              </a:lnSpc>
              <a:buFont typeface="Arial" panose="020B0604020202020204" pitchFamily="34" charset="0"/>
              <a:buChar char="•"/>
            </a:pPr>
            <a:r>
              <a:rPr lang="en-US" sz="1200" spc="84">
                <a:latin typeface="Montserrat Light"/>
              </a:rPr>
              <a:t> The primary aim is to map and assess pathways of risk, resilience and coping for mental health conditions for women and families, in communities where the occurrence of child marriage is high</a:t>
            </a:r>
          </a:p>
          <a:p>
            <a:pPr>
              <a:lnSpc>
                <a:spcPts val="3919"/>
              </a:lnSpc>
            </a:pPr>
            <a:endParaRPr lang="en-US" sz="1200" spc="84">
              <a:latin typeface="Montserrat Light"/>
            </a:endParaRPr>
          </a:p>
          <a:p>
            <a:pPr marL="457200" indent="-457200">
              <a:lnSpc>
                <a:spcPts val="3919"/>
              </a:lnSpc>
              <a:buFont typeface="Arial" panose="020B0604020202020204" pitchFamily="34" charset="0"/>
              <a:buChar char="•"/>
            </a:pPr>
            <a:r>
              <a:rPr lang="en-US" sz="1200" spc="84">
                <a:latin typeface="Montserrat Light"/>
              </a:rPr>
              <a:t> This study is the first known study to investigate the mental health consequences of child marriage in the Southern African Development Community </a:t>
            </a:r>
          </a:p>
          <a:p>
            <a:pPr>
              <a:lnSpc>
                <a:spcPts val="3919"/>
              </a:lnSpc>
            </a:pPr>
            <a:endParaRPr lang="en-US" sz="1200" spc="84">
              <a:latin typeface="Montserrat Light"/>
            </a:endParaRPr>
          </a:p>
          <a:p>
            <a:pPr marL="457200" indent="-457200">
              <a:lnSpc>
                <a:spcPts val="3919"/>
              </a:lnSpc>
              <a:buFont typeface="Arial" panose="020B0604020202020204" pitchFamily="34" charset="0"/>
              <a:buChar char="•"/>
            </a:pPr>
            <a:r>
              <a:rPr lang="en-US" sz="1200" spc="84">
                <a:latin typeface="Montserrat Light"/>
              </a:rPr>
              <a:t>This study is being conducted in Mashonaland Central province, Zimbabwe, which is known to have the highest number of CM and young childbearing women in the country (United Nations, 2018)</a:t>
            </a:r>
          </a:p>
          <a:p>
            <a:pPr marL="457200" indent="-457200">
              <a:lnSpc>
                <a:spcPts val="3919"/>
              </a:lnSpc>
              <a:buFont typeface="Arial" panose="020B0604020202020204" pitchFamily="34" charset="0"/>
              <a:buChar char="•"/>
            </a:pPr>
            <a:endParaRPr lang="en-GB" sz="1200" b="1"/>
          </a:p>
          <a:p>
            <a:pPr marL="457200" indent="-457200" algn="l">
              <a:lnSpc>
                <a:spcPts val="3919"/>
              </a:lnSpc>
              <a:buFont typeface="Arial" panose="020B0604020202020204" pitchFamily="34" charset="0"/>
              <a:buChar char="•"/>
            </a:pPr>
            <a:endParaRPr lang="en-US" sz="1200" spc="84">
              <a:latin typeface="Montserrat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2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4</a:t>
            </a:fld>
            <a:endParaRPr lang="en-GB"/>
          </a:p>
        </p:txBody>
      </p:sp>
    </p:spTree>
    <p:extLst>
      <p:ext uri="{BB962C8B-B14F-4D97-AF65-F5344CB8AC3E}">
        <p14:creationId xmlns:p14="http://schemas.microsoft.com/office/powerpoint/2010/main" val="1608743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20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99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29%  of women suffered from depression according to the PhQ-9 screener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84">
                <a:solidFill>
                  <a:srgbClr val="050707"/>
                </a:solidFill>
                <a:latin typeface="Montserrat Light"/>
              </a:rPr>
              <a:t>In 2022, a population survey was conducted in Zimbabwe with 2905 women (aged 18-45+) to investigate the associations between depressive symptoms and socioeconomic factors, IPV and other variables. 15% of the women self-reported depressive symptoms – MEANING OUR RATES ARE CONSIDERABLY HIGHER IN THIS POPULATION OF WOMEN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664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association remained significant even when we adjusted for current age, education level, number of children and source of income.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333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association remained statistically significant even when we adjusted for current age, education level, number of children and desire to get pregnant.</a:t>
            </a:r>
          </a:p>
          <a:p>
            <a:endParaRPr lang="en-US" sz="1200"/>
          </a:p>
          <a:p>
            <a:r>
              <a:rPr lang="en-US" sz="1200"/>
              <a:t>However, it should be noted that only 7% of participants who reached the PHQ-9 cut off selected family/partner as main source of income.</a:t>
            </a:r>
            <a:endParaRPr lang="en-GB"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783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99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563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F18AD-BFA5-E24C-A1B8-AA8AD0299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852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Thanks jean and I am sorry to miss the first part of the call. For the next 10 minutes I am going to briefly talk about a scoping review of programmes aiming to prevent child marriage that we did last year in order to map key factors for successful programming and intervention contextualisation – we did this at the beginning of the larger project that we at King’s College London have been doing with the Woman's Refugee Commission and </a:t>
            </a:r>
            <a:r>
              <a:rPr lang="en-GB" err="1"/>
              <a:t>Rozaria</a:t>
            </a:r>
            <a:r>
              <a:rPr lang="en-GB"/>
              <a:t> Memorial Trust developing a feminist vision for a roadmap to end child marriage in Africa, which you’ve heard lots about before. </a:t>
            </a:r>
          </a:p>
          <a:p>
            <a:pPr marL="0" lvl="0" indent="0" algn="l" rtl="0">
              <a:spcBef>
                <a:spcPts val="0"/>
              </a:spcBef>
              <a:spcAft>
                <a:spcPts val="0"/>
              </a:spcAft>
              <a:buNone/>
            </a:pPr>
            <a:endParaRPr lang="en-GB"/>
          </a:p>
          <a:p>
            <a:pPr marL="0" lvl="0" indent="0" algn="l" rtl="0">
              <a:spcBef>
                <a:spcPts val="0"/>
              </a:spcBef>
              <a:spcAft>
                <a:spcPts val="0"/>
              </a:spcAft>
              <a:buNone/>
            </a:pPr>
            <a:r>
              <a:rPr lang="en-GB"/>
              <a:t>What I am going to be talking about today will hopefully be published shortly, and when it is, we can share the full paper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has been a whole host of systematic reviews have been done in the last 10 years to review the evidence that is available what works to prevent child marriage. Critically none of these review included evaluations of programmes being operationalised in crisis affected communities.</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Our review builds on these other reviews, and while we did categorise programmes based on their success in relation to child marriage indicators this was used to help identify process indicators and factors critical to strengthening a protective environment for girls , rather than to make claims about the efficacy of one type of intervention over another. </a:t>
            </a:r>
          </a:p>
        </p:txBody>
      </p:sp>
    </p:spTree>
    <p:extLst>
      <p:ext uri="{BB962C8B-B14F-4D97-AF65-F5344CB8AC3E}">
        <p14:creationId xmlns:p14="http://schemas.microsoft.com/office/powerpoint/2010/main" val="163274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17</a:t>
            </a:fld>
            <a:endParaRPr lang="en-GB"/>
          </a:p>
        </p:txBody>
      </p:sp>
    </p:spTree>
    <p:extLst>
      <p:ext uri="{BB962C8B-B14F-4D97-AF65-F5344CB8AC3E}">
        <p14:creationId xmlns:p14="http://schemas.microsoft.com/office/powerpoint/2010/main" val="608681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this is the very complicated diagram we use to outline our search strategy! But the long and short of it is that we identified 30 programmes for inclusion in our review, drawing from 36 studies, as some programmes were discussed in more than one study. Our review included an additional 20 programmes that had not been included in the other reviews, and if you were to do a review today, I am sure you would include even more studies due to the increase in large scale and robust evaluations being undertaken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effectLst/>
                <a:latin typeface="Calibri" panose="020F0502020204030204" pitchFamily="34" charset="0"/>
                <a:ea typeface="Times New Roman" panose="02020603050405020304" pitchFamily="18" charset="0"/>
              </a:rPr>
              <a:t>As you can see through this image, the majority of studies were evaluations of programmes that took place in development contexts within sub-Saharan Africa (14), South Asia (15), and the Middle East and North Africa (2). Only two programmes specifically targeted conflict-affected populations. They were </a:t>
            </a:r>
            <a:r>
              <a:rPr lang="en-GB" sz="1800" err="1">
                <a:effectLst/>
                <a:latin typeface="Calibri" panose="020F0502020204030204" pitchFamily="34" charset="0"/>
                <a:ea typeface="Times New Roman" panose="02020603050405020304" pitchFamily="18" charset="0"/>
              </a:rPr>
              <a:t>Amenah</a:t>
            </a:r>
            <a:r>
              <a:rPr lang="en-GB" sz="1800">
                <a:effectLst/>
                <a:latin typeface="Calibri" panose="020F0502020204030204" pitchFamily="34" charset="0"/>
                <a:ea typeface="Times New Roman" panose="02020603050405020304" pitchFamily="18" charset="0"/>
              </a:rPr>
              <a:t> Early Marriage Pilot Intervention Among Syrian Refugees in Lebanon which has been spoken about already on this call earlier and the COMPASS programme in Ethiopia and DRC.</a:t>
            </a:r>
          </a:p>
          <a:p>
            <a:pPr marL="0" lvl="0" indent="0" algn="l" rtl="0">
              <a:spcBef>
                <a:spcPts val="0"/>
              </a:spcBef>
              <a:spcAft>
                <a:spcPts val="0"/>
              </a:spcAft>
              <a:buNone/>
            </a:pPr>
            <a:endParaRPr lang="en-GB" sz="1800">
              <a:effectLst/>
              <a:latin typeface="Calibri" panose="020F0502020204030204" pitchFamily="34" charset="0"/>
            </a:endParaRPr>
          </a:p>
          <a:p>
            <a:pPr marL="0" lvl="0" indent="0" algn="l" rtl="0">
              <a:spcBef>
                <a:spcPts val="0"/>
              </a:spcBef>
              <a:spcAft>
                <a:spcPts val="0"/>
              </a:spcAft>
              <a:buNone/>
            </a:pPr>
            <a:r>
              <a:rPr lang="en-GB" sz="1800">
                <a:effectLst/>
                <a:latin typeface="Calibri" panose="020F0502020204030204" pitchFamily="34" charset="0"/>
              </a:rPr>
              <a:t>Most programmes were operating in a single country, but 4 programmes were being implemented in a number of countries</a:t>
            </a:r>
          </a:p>
          <a:p>
            <a:pPr marL="0" lvl="0" indent="0" algn="l" rtl="0">
              <a:spcBef>
                <a:spcPts val="0"/>
              </a:spcBef>
              <a:spcAft>
                <a:spcPts val="0"/>
              </a:spcAft>
              <a:buNone/>
            </a:pPr>
            <a:endParaRPr lang="en-GB" sz="1800">
              <a:effectLst/>
              <a:latin typeface="Calibri" panose="020F0502020204030204" pitchFamily="34" charset="0"/>
            </a:endParaRPr>
          </a:p>
          <a:p>
            <a:pPr marL="0" lvl="0" indent="0" algn="l" rtl="0">
              <a:spcBef>
                <a:spcPts val="0"/>
              </a:spcBef>
              <a:spcAft>
                <a:spcPts val="0"/>
              </a:spcAft>
              <a:buNone/>
            </a:pPr>
            <a:r>
              <a:rPr lang="en-GB" sz="1800">
                <a:effectLst/>
                <a:latin typeface="Calibri" panose="020F0502020204030204" pitchFamily="34" charset="0"/>
                <a:ea typeface="Times New Roman" panose="02020603050405020304" pitchFamily="18" charset="0"/>
              </a:rPr>
              <a:t>The majority of programmes are multi-year programmes comprised of multiple components that target stakeholders across multiple layers of the social ecology, some only focused on child marriage, but most integrating child marriage prevention into a larger programme with broader related aims. </a:t>
            </a:r>
          </a:p>
          <a:p>
            <a:pPr marL="0" lvl="0" indent="0" algn="l" rtl="0">
              <a:spcBef>
                <a:spcPts val="0"/>
              </a:spcBef>
              <a:spcAft>
                <a:spcPts val="0"/>
              </a:spcAft>
              <a:buNone/>
            </a:pPr>
            <a:endParaRPr lang="en-GB" sz="180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Times New Roman" panose="02020603050405020304" pitchFamily="18" charset="0"/>
              </a:rPr>
              <a:t>Five broad approaches were identified across all the programmes1) girls/youth empowerment-based approaches (i.e. life-skills training, informal education, raising awareness of rights, peer-led group activities), 2) community/social norms change (i.e. engagement with community leaders and key agents of change, awareness-raising campaigns), 3) economic incentives and economic training, 4) schooling and 5) structural change (I.e. laws/policies).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Times New Roman" panose="02020603050405020304" pitchFamily="18" charset="0"/>
              </a:rPr>
              <a:t>Most of the programmes included were designed, led, and funded by international organisations and implemented with national partners.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a:effectLst/>
                <a:latin typeface="Calibri" panose="020F0502020204030204" pitchFamily="34" charset="0"/>
                <a:ea typeface="Times New Roman" panose="02020603050405020304" pitchFamily="18" charset="0"/>
              </a:rPr>
              <a:t>And all of these aspects have implications for programming and their effectiveness.</a:t>
            </a:r>
            <a:endParaRPr lang="en-GB"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737625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am just going to give you some quick headlines so that I can move on to what I really want to talk about …  </a:t>
            </a:r>
          </a:p>
          <a:p>
            <a:pPr marL="0" lvl="0" indent="0" algn="l" rtl="0">
              <a:spcBef>
                <a:spcPts val="0"/>
              </a:spcBef>
              <a:spcAft>
                <a:spcPts val="0"/>
              </a:spcAft>
              <a:buNone/>
            </a:pPr>
            <a:endParaRPr lang="en-GB"/>
          </a:p>
          <a:p>
            <a:pPr marL="171450" lvl="0" indent="-171450" algn="l" rtl="0">
              <a:spcBef>
                <a:spcPts val="0"/>
              </a:spcBef>
              <a:spcAft>
                <a:spcPts val="0"/>
              </a:spcAft>
              <a:buFontTx/>
              <a:buChar char="-"/>
            </a:pPr>
            <a:r>
              <a:rPr lang="en-GB"/>
              <a:t>Of the 30 included programmes, ten programmes report a positive change in the child marriage-related outcomes measured in all programme components and arms. Thirteen programmes report a positive change in the child marriage-related outcomes measured in some parts of the programme or in relation to a particular target group, but not all. These programmes are categorised as mixed success. Seven programmes report no significant change in child marriage-related outcomes; these are categorised as unsuccessful. Most programmes had other outcomes they were interested and many of these had positive outcomes even if this was not seen in relation to child marriage. Overall we found lots of issues in comparing like for like to identify the ‘best’ programme so to speak</a:t>
            </a:r>
          </a:p>
          <a:p>
            <a:pPr marL="171450" lvl="0" indent="-171450" algn="l" rtl="0">
              <a:spcBef>
                <a:spcPts val="0"/>
              </a:spcBef>
              <a:spcAft>
                <a:spcPts val="0"/>
              </a:spcAft>
              <a:buFontTx/>
              <a:buChar char="-"/>
            </a:pPr>
            <a:endParaRPr lang="en-GB"/>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a:t>so when looking at the approaches, there were lots of different ways that the approaches could manifest – so cash transfers might be conditional or unconditional, they might be linked to school attendance or not. They might be cash or it might be a different incentive. The amount of incentive was different and how often given. Similarly with empowerment programmes, they all had different emphasis and content, some lasted 2 hours a week for 12 weeks, other 1 hour for a year, others more or less intense. We found there were lots of adaptions to common programmatic approaches</a:t>
            </a:r>
          </a:p>
          <a:p>
            <a:pPr marL="171450" lvl="0" indent="-171450" algn="l" rtl="0">
              <a:spcBef>
                <a:spcPts val="0"/>
              </a:spcBef>
              <a:spcAft>
                <a:spcPts val="0"/>
              </a:spcAft>
              <a:buFontTx/>
              <a:buChar char="-"/>
            </a:pPr>
            <a:endParaRPr lang="en-GB"/>
          </a:p>
          <a:p>
            <a:pPr marL="171450" lvl="0" indent="-171450" algn="l" rtl="0">
              <a:spcBef>
                <a:spcPts val="0"/>
              </a:spcBef>
              <a:spcAft>
                <a:spcPts val="0"/>
              </a:spcAft>
              <a:buFontTx/>
              <a:buChar char="-"/>
            </a:pPr>
            <a:r>
              <a:rPr lang="en-GB"/>
              <a:t>Critically there was no one successful approach or one successful combination of approaches,  and some programmes worked more effectively for younger or older girls, or girls in or out of schools. For the programmes that were being implemented in different countries, they all tended to have different outcomes, as well as slightly different approaches as they were often adapted to the context in some ways. </a:t>
            </a:r>
          </a:p>
          <a:p>
            <a:pPr marL="171450" lvl="0" indent="-171450" algn="l" rtl="0">
              <a:spcBef>
                <a:spcPts val="0"/>
              </a:spcBef>
              <a:spcAft>
                <a:spcPts val="0"/>
              </a:spcAft>
              <a:buFontTx/>
              <a:buChar char="-"/>
            </a:pPr>
            <a:endParaRPr lang="en-GB"/>
          </a:p>
        </p:txBody>
      </p:sp>
    </p:spTree>
    <p:extLst>
      <p:ext uri="{BB962C8B-B14F-4D97-AF65-F5344CB8AC3E}">
        <p14:creationId xmlns:p14="http://schemas.microsoft.com/office/powerpoint/2010/main" val="3379522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what can we learn for programmes that seek to prevent child marriage amongst crisis affect communities – well on first glance we only have two studies in the review, and one of these is the small scale pilot study described earlier which shows some impact on attitudinal change but </a:t>
            </a:r>
            <a:r>
              <a:rPr lang="en-GB" err="1"/>
              <a:t>doesnt</a:t>
            </a:r>
            <a:r>
              <a:rPr lang="en-GB"/>
              <a:t> measure actual behaviour change and raises particular concern about girls who drop out of school, and the other programme implemented in the DRC and Ethiopia was </a:t>
            </a:r>
            <a:r>
              <a:rPr lang="en-GB" err="1"/>
              <a:t>largley</a:t>
            </a:r>
            <a:r>
              <a:rPr lang="en-GB"/>
              <a:t> unsuccessful at making significant changes to child marriage related outcomes, although it was successful in relation to other outcomes.</a:t>
            </a:r>
            <a:r>
              <a:rPr lang="en-GB" sz="1100">
                <a:effectLst/>
                <a:latin typeface="Calibri" panose="020F0502020204030204" pitchFamily="34" charset="0"/>
                <a:ea typeface="Times New Roman" panose="02020603050405020304" pitchFamily="18" charset="0"/>
              </a:rPr>
              <a:t> When discussing limitations this study highlighted the need to adapt programmes to humanitarian contexts where norms around parenting may operate differently to better meet the needs and everyday realities of caregivers, highlighting the impact of the humanitarian context on how effective programmes are.</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We see clearly from the whole review that any one approach has the potential to be successful, but won’t always be, what is important is how a programme is contextualised, and how approaches fit the context – obviously in relation to the social/economic/cultural/political context, but also in relation to the operating conditions. </a:t>
            </a:r>
          </a:p>
          <a:p>
            <a:pPr marL="0" lvl="0" indent="0" algn="l" rtl="0">
              <a:spcBef>
                <a:spcPts val="0"/>
              </a:spcBef>
              <a:spcAft>
                <a:spcPts val="0"/>
              </a:spcAft>
              <a:buNone/>
            </a:pPr>
            <a:endParaRPr lang="en-GB"/>
          </a:p>
          <a:p>
            <a:pPr marL="0" lvl="0" indent="0" algn="l" rtl="0">
              <a:spcBef>
                <a:spcPts val="0"/>
              </a:spcBef>
              <a:spcAft>
                <a:spcPts val="0"/>
              </a:spcAft>
              <a:buNone/>
            </a:pPr>
            <a:r>
              <a:rPr lang="en-GB" sz="1800">
                <a:effectLst/>
                <a:latin typeface="Calibri" panose="020F0502020204030204" pitchFamily="34" charset="0"/>
              </a:rPr>
              <a:t>So we need to examine our assumptions and map out the critical mechanisms of each approach to be guided by a localised theory of change and understanding of local drivers – to empower girls we need them to be in the room (what makes that more difficult in crisis-affected communities), to impact the decision-making process we need to understand how crisis impacts this process, to having meaningful discussions with community leaders we need to have meaningful engagement with them from the start, for economic incentives to work they need to last the whole time that a girl is at risk. the expectations that accompany many of these programmes used in contexts of stability or international development are not going to play out in the same way in conflict and we need to work out how to adapt </a:t>
            </a:r>
            <a:r>
              <a:rPr lang="en-GB" sz="1800" err="1">
                <a:effectLst/>
                <a:latin typeface="Calibri" panose="020F0502020204030204" pitchFamily="34" charset="0"/>
              </a:rPr>
              <a:t>sufficently</a:t>
            </a:r>
            <a:r>
              <a:rPr lang="en-GB" sz="1800">
                <a:effectLst/>
                <a:latin typeface="Calibri" panose="020F0502020204030204" pitchFamily="34" charset="0"/>
              </a:rPr>
              <a:t>.</a:t>
            </a:r>
            <a:endParaRPr/>
          </a:p>
        </p:txBody>
      </p:sp>
    </p:spTree>
    <p:extLst>
      <p:ext uri="{BB962C8B-B14F-4D97-AF65-F5344CB8AC3E}">
        <p14:creationId xmlns:p14="http://schemas.microsoft.com/office/powerpoint/2010/main" val="123829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accent5"/>
              </a:buClr>
              <a:buSzPts val="1400"/>
              <a:buFont typeface="Arial" panose="020B0604020202020204" pitchFamily="34" charset="0"/>
              <a:buNone/>
              <a:tabLst/>
              <a:defRPr/>
            </a:pPr>
            <a:r>
              <a:rPr lang="en-GB" sz="1100">
                <a:effectLst/>
                <a:latin typeface="Calibri" panose="020F0502020204030204" pitchFamily="34" charset="0"/>
              </a:rPr>
              <a:t>Another key point from the review is that different approaches tended target specific level or stakeholder, which means programmes might be holding together different components with different actors across different sectors, or liaising with and complementing other programmes targeting different levels - so how do all our approaches fit together for girls, for families, for communities and for societies. </a:t>
            </a:r>
          </a:p>
          <a:p>
            <a:pPr marL="0" indent="0">
              <a:buClr>
                <a:schemeClr val="accent5"/>
              </a:buClr>
              <a:buFont typeface="Arial" panose="020B0604020202020204" pitchFamily="34" charset="0"/>
              <a:buNone/>
            </a:pPr>
            <a:endParaRPr lang="en-GB" sz="1100">
              <a:latin typeface="Calibri" panose="020F0502020204030204" pitchFamily="34" charset="0"/>
              <a:cs typeface="Calibri" panose="020F0502020204030204" pitchFamily="34" charset="0"/>
            </a:endParaRPr>
          </a:p>
          <a:p>
            <a:pPr marL="0" indent="0">
              <a:buClr>
                <a:schemeClr val="accent5"/>
              </a:buClr>
              <a:buFont typeface="Arial" panose="020B0604020202020204" pitchFamily="34" charset="0"/>
              <a:buNone/>
            </a:pPr>
            <a:r>
              <a:rPr lang="en-GB" sz="1100">
                <a:latin typeface="Calibri" panose="020F0502020204030204" pitchFamily="34" charset="0"/>
                <a:cs typeface="Calibri" panose="020F0502020204030204" pitchFamily="34" charset="0"/>
              </a:rPr>
              <a:t>One of the gaps we found in the evaluations was the lack of detail related to collaboration across sectors, or across the humanitarian/development/peacebuilding nexus in the programme information and this was curious due to the extensive use of multi component programmes and the widespread recognition of the need for a multi sector response to child marriage</a:t>
            </a:r>
          </a:p>
          <a:p>
            <a:pPr marL="0" indent="0">
              <a:buClr>
                <a:schemeClr val="accent5"/>
              </a:buClr>
              <a:buFont typeface="Arial" panose="020B0604020202020204" pitchFamily="34" charset="0"/>
              <a:buNone/>
            </a:pPr>
            <a:endParaRPr lang="en-GB" sz="800">
              <a:latin typeface="Calibri" panose="020F0502020204030204" pitchFamily="34" charset="0"/>
              <a:cs typeface="Calibri" panose="020F0502020204030204" pitchFamily="34" charset="0"/>
            </a:endParaRPr>
          </a:p>
          <a:p>
            <a:pPr marL="285750" indent="-285750">
              <a:buClr>
                <a:schemeClr val="accent5"/>
              </a:buClr>
              <a:buFont typeface="Arial" panose="020B0604020202020204" pitchFamily="34" charset="0"/>
              <a:buChar char="•"/>
            </a:pPr>
            <a:r>
              <a:rPr lang="en-GB" sz="1100">
                <a:latin typeface="Calibri" panose="020F0502020204030204" pitchFamily="34" charset="0"/>
                <a:cs typeface="Calibri" panose="020F0502020204030204" pitchFamily="34" charset="0"/>
              </a:rPr>
              <a:t>And interestingly Our Delphi study went on to show that every single participant we engaged with said that collaboration across sectors and the nexus </a:t>
            </a:r>
            <a:r>
              <a:rPr lang="en-GB" sz="1100" b="1">
                <a:latin typeface="Calibri" panose="020F0502020204030204" pitchFamily="34" charset="0"/>
                <a:cs typeface="Calibri" panose="020F0502020204030204" pitchFamily="34" charset="0"/>
              </a:rPr>
              <a:t>was essential </a:t>
            </a:r>
            <a:r>
              <a:rPr lang="en-GB" sz="1100">
                <a:latin typeface="Calibri" panose="020F0502020204030204" pitchFamily="34" charset="0"/>
                <a:cs typeface="Calibri" panose="020F0502020204030204" pitchFamily="34" charset="0"/>
              </a:rPr>
              <a:t>for preventing child marriage, and that this collaboration not only aids better communication and joint working, but that cross nexus conversations in particular can support the process of contextualisation and can open up more space for local input and local voice and local leadership</a:t>
            </a:r>
          </a:p>
          <a:p>
            <a:pPr marL="0" lvl="0" indent="0" algn="l" rtl="0">
              <a:spcBef>
                <a:spcPts val="0"/>
              </a:spcBef>
              <a:spcAft>
                <a:spcPts val="0"/>
              </a:spcAft>
              <a:buNone/>
            </a:pPr>
            <a:endParaRPr/>
          </a:p>
        </p:txBody>
      </p:sp>
    </p:spTree>
    <p:extLst>
      <p:ext uri="{BB962C8B-B14F-4D97-AF65-F5344CB8AC3E}">
        <p14:creationId xmlns:p14="http://schemas.microsoft.com/office/powerpoint/2010/main" val="2837115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my final thoughts - obviously we need more evaluations of interventions with crisis affected populations. This is easier said than done, so while we wait … </a:t>
            </a:r>
          </a:p>
          <a:p>
            <a:pPr marL="0" lvl="0" indent="0" algn="l" rtl="0">
              <a:spcBef>
                <a:spcPts val="0"/>
              </a:spcBef>
              <a:spcAft>
                <a:spcPts val="0"/>
              </a:spcAft>
              <a:buNone/>
            </a:pPr>
            <a:endParaRPr lang="en-GB"/>
          </a:p>
          <a:p>
            <a:pPr marL="0" lvl="0" indent="0" algn="l" rtl="0">
              <a:spcBef>
                <a:spcPts val="0"/>
              </a:spcBef>
              <a:spcAft>
                <a:spcPts val="0"/>
              </a:spcAft>
              <a:buNone/>
            </a:pPr>
            <a:r>
              <a:rPr lang="en-GB"/>
              <a:t>I would suggest that more attention in evaluation needs to be paid to adaption and contextualisation, when using these key approaches – and that this will include communication across the development/humanitarian/peacebuilding nexus and across sectors, and it will include meaningful engagement with local communities and stakeholders, so that more localised theories of change that have agreement across stakeholders can be developed at pace …</a:t>
            </a:r>
          </a:p>
          <a:p>
            <a:pPr marL="0" lvl="0" indent="0" algn="l" rtl="0">
              <a:spcBef>
                <a:spcPts val="0"/>
              </a:spcBef>
              <a:spcAft>
                <a:spcPts val="0"/>
              </a:spcAft>
              <a:buNone/>
            </a:pPr>
            <a:endParaRPr lang="en-GB"/>
          </a:p>
          <a:p>
            <a:pPr marL="0" lvl="0" indent="0" algn="l" rtl="0">
              <a:spcBef>
                <a:spcPts val="0"/>
              </a:spcBef>
              <a:spcAft>
                <a:spcPts val="0"/>
              </a:spcAft>
              <a:buNone/>
            </a:pPr>
            <a:r>
              <a:rPr lang="en-GB"/>
              <a:t>As </a:t>
            </a:r>
            <a:r>
              <a:rPr lang="en-GB" err="1"/>
              <a:t>sieverding</a:t>
            </a:r>
            <a:r>
              <a:rPr lang="en-GB"/>
              <a:t> argue in their review of the pilot study in Lebanon, ending early marriage among refugee adolescent  girls cannot be achieved without mitigating structural constraints in displacement. And we have least robust evidence about the impact of mitigating structural constraints on child marriage across the board, let alone in contexts of crisis and displacement</a:t>
            </a:r>
            <a:endParaRPr/>
          </a:p>
        </p:txBody>
      </p:sp>
    </p:spTree>
    <p:extLst>
      <p:ext uri="{BB962C8B-B14F-4D97-AF65-F5344CB8AC3E}">
        <p14:creationId xmlns:p14="http://schemas.microsoft.com/office/powerpoint/2010/main" val="3751722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Actual number of refugees is likely considerably higher due to stopping of registration in 2015, long history of labor migration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2022 </a:t>
            </a:r>
            <a:r>
              <a:rPr lang="en-US" err="1"/>
              <a:t>VASyR</a:t>
            </a:r>
            <a:r>
              <a:rPr lang="en-US"/>
              <a:t> found that 2/3 refugee households cannot afford basic necessities; similar percentage are food insecure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Substantial policy implementation and demand-side barriers to actual school enrollment. Schooling depends on local implementation of policy, funding streams from UN, crisis-related closures. Also issues related to cost, work (especially for boys), marriage (for girls)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Early reports on EM – and to considerable extent this continues – not based on rigorous evidence, often quite sensationalized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7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LB"/>
              <a:t>This is the context of Amenah, an multi-phase intervention research study that build on an EM prevalence study conducted in the Bekaa region of Lebanon by some members of the Amenah team </a:t>
            </a:r>
          </a:p>
          <a:p>
            <a:pPr marL="171450" indent="-171450">
              <a:buFont typeface="Arial" panose="020B0604020202020204" pitchFamily="34" charset="0"/>
              <a:buChar char="•"/>
            </a:pPr>
            <a:r>
              <a:rPr lang="en-LB"/>
              <a:t>Decision was quickly made to move from descriptive to intervention research based on prevalence of EM</a:t>
            </a:r>
          </a:p>
          <a:p>
            <a:pPr marL="171450" indent="-171450">
              <a:buFont typeface="Arial" panose="020B0604020202020204" pitchFamily="34" charset="0"/>
              <a:buChar char="•"/>
            </a:pPr>
            <a:r>
              <a:rPr lang="en-LB"/>
              <a:t>P</a:t>
            </a:r>
            <a:r>
              <a:rPr lang="en-US" err="1"/>
              <a:t>i</a:t>
            </a:r>
            <a:r>
              <a:rPr lang="en-LB"/>
              <a:t>lot conducted in 2017-18 with 11-14 year old, in-school girls </a:t>
            </a:r>
          </a:p>
          <a:p>
            <a:pPr marL="171450" indent="-171450">
              <a:buFont typeface="Arial" panose="020B0604020202020204" pitchFamily="34" charset="0"/>
              <a:buChar char="•"/>
            </a:pPr>
            <a:r>
              <a:rPr lang="en-LB"/>
              <a:t>”Amenah II” expanded to in- and out-of-school girls aged 11-17, stronger SRH component</a:t>
            </a:r>
          </a:p>
          <a:p>
            <a:pPr marL="171450" indent="-171450">
              <a:buFont typeface="Arial" panose="020B0604020202020204" pitchFamily="34" charset="0"/>
              <a:buChar char="•"/>
            </a:pPr>
            <a:r>
              <a:rPr lang="en-LB"/>
              <a:t>Delays due to COVID-19 pandemic and ongoing economic crisis in Lebanon – implemented in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8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a:t>Most previous literature on EM interventions from stable contexts; we needed to adapt theoretical frameworks and intervention content to the context  </a:t>
            </a:r>
          </a:p>
          <a:p>
            <a:endParaRPr lang="en-LB"/>
          </a:p>
          <a:p>
            <a:r>
              <a:rPr lang="en-LB"/>
              <a:t>This does not necessarily mean that EM has increased post-conflict; refugees are a selected group and disproportionately come from governorates with high EM rates pre-conflict, rural areas, socioeconomically disadvantaged backgrounds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9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LB"/>
              <a:t>CWs were from t</a:t>
            </a:r>
            <a:r>
              <a:rPr lang="en-US"/>
              <a:t>he</a:t>
            </a:r>
            <a:r>
              <a:rPr lang="en-LB"/>
              <a:t> community, some had personal experience with EM </a:t>
            </a:r>
          </a:p>
          <a:p>
            <a:pPr marL="171450" indent="-171450">
              <a:buFont typeface="Arial" panose="020B0604020202020204" pitchFamily="34" charset="0"/>
              <a:buChar char="•"/>
            </a:pPr>
            <a:r>
              <a:rPr lang="en-LB"/>
              <a:t>PEs were younger, also mostly Syrian women with secondary or university education, some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1A18E-30C9-7248-A5D7-521C59B926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19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dk1"/>
            </a:gs>
          </a:gsLst>
          <a:lin ang="0" scaled="0"/>
        </a:gradFill>
        <a:effectLst/>
      </p:bgPr>
    </p:bg>
    <p:spTree>
      <p:nvGrpSpPr>
        <p:cNvPr id="1" name="Shape 9"/>
        <p:cNvGrpSpPr/>
        <p:nvPr/>
      </p:nvGrpSpPr>
      <p:grpSpPr>
        <a:xfrm>
          <a:off x="0" y="0"/>
          <a:ext cx="0" cy="0"/>
          <a:chOff x="0" y="0"/>
          <a:chExt cx="0" cy="0"/>
        </a:xfrm>
      </p:grpSpPr>
      <p:sp>
        <p:nvSpPr>
          <p:cNvPr id="10" name="Google Shape;10;p2"/>
          <p:cNvSpPr/>
          <p:nvPr/>
        </p:nvSpPr>
        <p:spPr>
          <a:xfrm>
            <a:off x="6327633" y="0"/>
            <a:ext cx="5875155" cy="68580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72000">
                <a:schemeClr val="accent3"/>
              </a:gs>
              <a:gs pos="100000">
                <a:schemeClr val="accent3"/>
              </a:gs>
            </a:gsLst>
            <a:lin ang="5400012" scaled="0"/>
          </a:gra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6543880" y="0"/>
            <a:ext cx="5658491" cy="68580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4"/>
              </a:gs>
            </a:gsLst>
            <a:lin ang="5400012" scaled="0"/>
          </a:gradFill>
          <a:ln>
            <a:noFill/>
          </a:ln>
          <a:effectLst>
            <a:outerShdw blurRad="571500" dist="19050" dir="10800000" algn="bl" rotWithShape="0">
              <a:schemeClr val="dk1">
                <a:alpha val="3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8601496" y="1"/>
            <a:ext cx="3596915" cy="480783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5"/>
              </a:gs>
            </a:gsLst>
            <a:lin ang="5400012" scaled="0"/>
          </a:gradFill>
          <a:ln>
            <a:noFill/>
          </a:ln>
          <a:effectLst>
            <a:outerShdw blurRad="571500" dist="19050" dir="1080000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1038800" y="2655767"/>
            <a:ext cx="7436800" cy="15464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8000">
                <a:solidFill>
                  <a:schemeClr val="lt1"/>
                </a:solidFill>
              </a:defRPr>
            </a:lvl1pPr>
            <a:lvl2pPr lvl="1" rtl="0">
              <a:spcBef>
                <a:spcPts val="0"/>
              </a:spcBef>
              <a:spcAft>
                <a:spcPts val="0"/>
              </a:spcAft>
              <a:buClr>
                <a:schemeClr val="lt1"/>
              </a:buClr>
              <a:buSzPts val="6000"/>
              <a:buNone/>
              <a:defRPr sz="8000">
                <a:solidFill>
                  <a:schemeClr val="lt1"/>
                </a:solidFill>
              </a:defRPr>
            </a:lvl2pPr>
            <a:lvl3pPr lvl="2" rtl="0">
              <a:spcBef>
                <a:spcPts val="0"/>
              </a:spcBef>
              <a:spcAft>
                <a:spcPts val="0"/>
              </a:spcAft>
              <a:buClr>
                <a:schemeClr val="lt1"/>
              </a:buClr>
              <a:buSzPts val="6000"/>
              <a:buNone/>
              <a:defRPr sz="8000">
                <a:solidFill>
                  <a:schemeClr val="lt1"/>
                </a:solidFill>
              </a:defRPr>
            </a:lvl3pPr>
            <a:lvl4pPr lvl="3" rtl="0">
              <a:spcBef>
                <a:spcPts val="0"/>
              </a:spcBef>
              <a:spcAft>
                <a:spcPts val="0"/>
              </a:spcAft>
              <a:buClr>
                <a:schemeClr val="lt1"/>
              </a:buClr>
              <a:buSzPts val="6000"/>
              <a:buNone/>
              <a:defRPr sz="8000">
                <a:solidFill>
                  <a:schemeClr val="lt1"/>
                </a:solidFill>
              </a:defRPr>
            </a:lvl4pPr>
            <a:lvl5pPr lvl="4" rtl="0">
              <a:spcBef>
                <a:spcPts val="0"/>
              </a:spcBef>
              <a:spcAft>
                <a:spcPts val="0"/>
              </a:spcAft>
              <a:buClr>
                <a:schemeClr val="lt1"/>
              </a:buClr>
              <a:buSzPts val="6000"/>
              <a:buNone/>
              <a:defRPr sz="8000">
                <a:solidFill>
                  <a:schemeClr val="lt1"/>
                </a:solidFill>
              </a:defRPr>
            </a:lvl5pPr>
            <a:lvl6pPr lvl="5" rtl="0">
              <a:spcBef>
                <a:spcPts val="0"/>
              </a:spcBef>
              <a:spcAft>
                <a:spcPts val="0"/>
              </a:spcAft>
              <a:buClr>
                <a:schemeClr val="lt1"/>
              </a:buClr>
              <a:buSzPts val="6000"/>
              <a:buNone/>
              <a:defRPr sz="8000">
                <a:solidFill>
                  <a:schemeClr val="lt1"/>
                </a:solidFill>
              </a:defRPr>
            </a:lvl6pPr>
            <a:lvl7pPr lvl="6" rtl="0">
              <a:spcBef>
                <a:spcPts val="0"/>
              </a:spcBef>
              <a:spcAft>
                <a:spcPts val="0"/>
              </a:spcAft>
              <a:buClr>
                <a:schemeClr val="lt1"/>
              </a:buClr>
              <a:buSzPts val="6000"/>
              <a:buNone/>
              <a:defRPr sz="8000">
                <a:solidFill>
                  <a:schemeClr val="lt1"/>
                </a:solidFill>
              </a:defRPr>
            </a:lvl7pPr>
            <a:lvl8pPr lvl="7" rtl="0">
              <a:spcBef>
                <a:spcPts val="0"/>
              </a:spcBef>
              <a:spcAft>
                <a:spcPts val="0"/>
              </a:spcAft>
              <a:buClr>
                <a:schemeClr val="lt1"/>
              </a:buClr>
              <a:buSzPts val="6000"/>
              <a:buNone/>
              <a:defRPr sz="8000">
                <a:solidFill>
                  <a:schemeClr val="lt1"/>
                </a:solidFill>
              </a:defRPr>
            </a:lvl8pPr>
            <a:lvl9pPr lvl="8" rtl="0">
              <a:spcBef>
                <a:spcPts val="0"/>
              </a:spcBef>
              <a:spcAft>
                <a:spcPts val="0"/>
              </a:spcAft>
              <a:buClr>
                <a:schemeClr val="lt1"/>
              </a:buClr>
              <a:buSzPts val="6000"/>
              <a:buNone/>
              <a:defRPr sz="8000">
                <a:solidFill>
                  <a:schemeClr val="lt1"/>
                </a:solidFill>
              </a:defRPr>
            </a:lvl9pPr>
          </a:lstStyle>
          <a:p>
            <a:endParaRPr/>
          </a:p>
        </p:txBody>
      </p:sp>
    </p:spTree>
    <p:extLst>
      <p:ext uri="{BB962C8B-B14F-4D97-AF65-F5344CB8AC3E}">
        <p14:creationId xmlns:p14="http://schemas.microsoft.com/office/powerpoint/2010/main" val="57246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9622675" y="0"/>
            <a:ext cx="2569336" cy="6858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8" name="Google Shape;68;p10"/>
          <p:cNvSpPr/>
          <p:nvPr/>
        </p:nvSpPr>
        <p:spPr>
          <a:xfrm>
            <a:off x="982212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9" name="Google Shape;69;p10"/>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70" name="Google Shape;70;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1" name="Google Shape;71;p10"/>
          <p:cNvSpPr/>
          <p:nvPr/>
        </p:nvSpPr>
        <p:spPr>
          <a:xfrm rot="10800000">
            <a:off x="13" y="4999229"/>
            <a:ext cx="1838071"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121900" tIns="60933" rIns="121900" bIns="60933" anchor="ctr" anchorCtr="0">
            <a:noAutofit/>
          </a:bodyPr>
          <a:lstStyle/>
          <a:p>
            <a:pPr marL="0" marR="0" lvl="0" indent="0" algn="l" rtl="0">
              <a:lnSpc>
                <a:spcPct val="100000"/>
              </a:lnSpc>
              <a:spcBef>
                <a:spcPts val="0"/>
              </a:spcBef>
              <a:spcAft>
                <a:spcPts val="0"/>
              </a:spcAft>
              <a:buNone/>
            </a:pPr>
            <a:endParaRPr sz="2400">
              <a:latin typeface="Calibri"/>
              <a:ea typeface="Calibri"/>
              <a:cs typeface="Calibri"/>
              <a:sym typeface="Calibri"/>
            </a:endParaRPr>
          </a:p>
        </p:txBody>
      </p:sp>
    </p:spTree>
    <p:extLst>
      <p:ext uri="{BB962C8B-B14F-4D97-AF65-F5344CB8AC3E}">
        <p14:creationId xmlns:p14="http://schemas.microsoft.com/office/powerpoint/2010/main" val="3730187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27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262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227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6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134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114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572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310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731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17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30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 page with square backgroun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C6F70C-8DC8-EC49-B096-0DF3936298D8}"/>
              </a:ext>
            </a:extLst>
          </p:cNvPr>
          <p:cNvSpPr>
            <a:spLocks noGrp="1"/>
          </p:cNvSpPr>
          <p:nvPr>
            <p:ph type="ftr" sz="quarter" idx="11"/>
          </p:nvPr>
        </p:nvSpPr>
        <p:spPr>
          <a:xfrm>
            <a:off x="707923" y="6306983"/>
            <a:ext cx="4436533" cy="365125"/>
          </a:xfrm>
          <a:prstGeom prst="rect">
            <a:avLst/>
          </a:prstGeom>
        </p:spPr>
        <p:txBody>
          <a:bodyPr/>
          <a:lstStyle/>
          <a:p>
            <a:r>
              <a:rPr lang="en-US"/>
              <a:t>PRESENTATION NAME AND DATE</a:t>
            </a:r>
          </a:p>
        </p:txBody>
      </p:sp>
      <p:sp>
        <p:nvSpPr>
          <p:cNvPr id="6" name="Picture Placeholder 5">
            <a:extLst>
              <a:ext uri="{FF2B5EF4-FFF2-40B4-BE49-F238E27FC236}">
                <a16:creationId xmlns:a16="http://schemas.microsoft.com/office/drawing/2014/main" id="{DECB9E1F-A48F-824D-A3DA-65CB5592C7FA}"/>
              </a:ext>
            </a:extLst>
          </p:cNvPr>
          <p:cNvSpPr>
            <a:spLocks noGrp="1"/>
          </p:cNvSpPr>
          <p:nvPr>
            <p:ph type="pic" sz="quarter" idx="12"/>
          </p:nvPr>
        </p:nvSpPr>
        <p:spPr>
          <a:xfrm>
            <a:off x="0" y="1"/>
            <a:ext cx="12192000" cy="4680156"/>
          </a:xfrm>
          <a:prstGeom prst="rect">
            <a:avLst/>
          </a:prstGeom>
        </p:spPr>
        <p:txBody>
          <a:bodyPr/>
          <a:lstStyle/>
          <a:p>
            <a:endParaRPr lang="en-US"/>
          </a:p>
        </p:txBody>
      </p:sp>
      <p:sp>
        <p:nvSpPr>
          <p:cNvPr id="7" name="Rectangle 6">
            <a:extLst>
              <a:ext uri="{FF2B5EF4-FFF2-40B4-BE49-F238E27FC236}">
                <a16:creationId xmlns:a16="http://schemas.microsoft.com/office/drawing/2014/main" id="{445B8232-CF40-8B4A-A58F-59BD93E8C6A9}"/>
              </a:ext>
            </a:extLst>
          </p:cNvPr>
          <p:cNvSpPr/>
          <p:nvPr userDrawn="1"/>
        </p:nvSpPr>
        <p:spPr>
          <a:xfrm>
            <a:off x="0" y="4680156"/>
            <a:ext cx="12192000" cy="2177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399" y="4740869"/>
            <a:ext cx="8232879" cy="788440"/>
          </a:xfrm>
          <a:prstGeom prst="rect">
            <a:avLst/>
          </a:prstGeom>
        </p:spPr>
        <p:txBody>
          <a:bodyPr>
            <a:noAutofit/>
          </a:bodyPr>
          <a:lstStyle>
            <a:lvl1pPr>
              <a:defRPr sz="4800" b="1">
                <a:solidFill>
                  <a:schemeClr val="bg1"/>
                </a:solidFill>
              </a:defRPr>
            </a:lvl1pPr>
          </a:lstStyle>
          <a:p>
            <a:r>
              <a:rPr lang="en-US"/>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0" y="6331156"/>
            <a:ext cx="8232877"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2"/>
            <a:ext cx="8232877" cy="717644"/>
          </a:xfrm>
          <a:prstGeom prst="rect">
            <a:avLst/>
          </a:prstGeom>
        </p:spPr>
        <p:txBody>
          <a:bodyPr/>
          <a:lstStyle>
            <a:lvl1pPr marL="0" indent="0">
              <a:buNone/>
              <a:defRPr>
                <a:solidFill>
                  <a:schemeClr val="bg1"/>
                </a:solidFill>
              </a:defRPr>
            </a:lvl1pPr>
          </a:lstStyle>
          <a:p>
            <a:pPr lvl="0"/>
            <a:r>
              <a:rPr lang="en-US"/>
              <a:t>Click to edit Master text styles</a:t>
            </a:r>
          </a:p>
        </p:txBody>
      </p:sp>
      <p:pic>
        <p:nvPicPr>
          <p:cNvPr id="18" name="Picture 17">
            <a:extLst>
              <a:ext uri="{FF2B5EF4-FFF2-40B4-BE49-F238E27FC236}">
                <a16:creationId xmlns:a16="http://schemas.microsoft.com/office/drawing/2014/main" id="{1FF7A4D9-3DF6-8644-8FA5-AFFE43C69A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70705" y="5007897"/>
            <a:ext cx="2956232" cy="1441347"/>
          </a:xfrm>
          <a:prstGeom prst="rect">
            <a:avLst/>
          </a:prstGeom>
        </p:spPr>
      </p:pic>
    </p:spTree>
    <p:extLst>
      <p:ext uri="{BB962C8B-B14F-4D97-AF65-F5344CB8AC3E}">
        <p14:creationId xmlns:p14="http://schemas.microsoft.com/office/powerpoint/2010/main" val="4274140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page with curved backgroun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9DD1F0-0BEC-F447-8A8D-4550B67AA309}"/>
              </a:ext>
            </a:extLst>
          </p:cNvPr>
          <p:cNvSpPr>
            <a:spLocks noGrp="1"/>
          </p:cNvSpPr>
          <p:nvPr>
            <p:ph type="title" hasCustomPrompt="1"/>
          </p:nvPr>
        </p:nvSpPr>
        <p:spPr>
          <a:xfrm>
            <a:off x="406399" y="4740869"/>
            <a:ext cx="8232879" cy="788440"/>
          </a:xfrm>
          <a:prstGeom prst="rect">
            <a:avLst/>
          </a:prstGeom>
        </p:spPr>
        <p:txBody>
          <a:bodyPr>
            <a:noAutofit/>
          </a:bodyPr>
          <a:lstStyle>
            <a:lvl1pPr>
              <a:defRPr sz="4800" b="1">
                <a:solidFill>
                  <a:schemeClr val="bg1"/>
                </a:solidFill>
              </a:defRPr>
            </a:lvl1pPr>
          </a:lstStyle>
          <a:p>
            <a:r>
              <a:rPr lang="en-US"/>
              <a:t>Click to edit Slide title style</a:t>
            </a:r>
          </a:p>
        </p:txBody>
      </p:sp>
      <p:sp>
        <p:nvSpPr>
          <p:cNvPr id="14" name="Text Placeholder 13">
            <a:extLst>
              <a:ext uri="{FF2B5EF4-FFF2-40B4-BE49-F238E27FC236}">
                <a16:creationId xmlns:a16="http://schemas.microsoft.com/office/drawing/2014/main" id="{24E202D2-CACF-7046-AAB8-5AAAB8D87225}"/>
              </a:ext>
            </a:extLst>
          </p:cNvPr>
          <p:cNvSpPr>
            <a:spLocks noGrp="1"/>
          </p:cNvSpPr>
          <p:nvPr>
            <p:ph type="body" sz="quarter" idx="13" hasCustomPrompt="1"/>
          </p:nvPr>
        </p:nvSpPr>
        <p:spPr>
          <a:xfrm>
            <a:off x="406400" y="6331156"/>
            <a:ext cx="8232877" cy="550333"/>
          </a:xfrm>
          <a:prstGeom prst="rect">
            <a:avLst/>
          </a:prstGeom>
        </p:spPr>
        <p:txBody>
          <a:bodyPr>
            <a:normAutofit/>
          </a:bodyPr>
          <a:lstStyle>
            <a:lvl1pPr marL="0" indent="0">
              <a:buFont typeface="+mj-lt"/>
              <a:buNone/>
              <a:defRPr sz="2400">
                <a:solidFill>
                  <a:schemeClr val="accent1">
                    <a:lumMod val="20000"/>
                    <a:lumOff val="80000"/>
                  </a:schemeClr>
                </a:solidFill>
              </a:defRPr>
            </a:lvl1pPr>
          </a:lstStyle>
          <a:p>
            <a:pPr lvl="0"/>
            <a:r>
              <a:rPr lang="en-US"/>
              <a:t>Click to edit Author, Location, Date</a:t>
            </a:r>
          </a:p>
        </p:txBody>
      </p:sp>
      <p:sp>
        <p:nvSpPr>
          <p:cNvPr id="16" name="Text Placeholder 15">
            <a:extLst>
              <a:ext uri="{FF2B5EF4-FFF2-40B4-BE49-F238E27FC236}">
                <a16:creationId xmlns:a16="http://schemas.microsoft.com/office/drawing/2014/main" id="{7E898AFD-D8B2-D747-8EA2-C9BE86E89426}"/>
              </a:ext>
            </a:extLst>
          </p:cNvPr>
          <p:cNvSpPr>
            <a:spLocks noGrp="1"/>
          </p:cNvSpPr>
          <p:nvPr>
            <p:ph type="body" sz="quarter" idx="14"/>
          </p:nvPr>
        </p:nvSpPr>
        <p:spPr>
          <a:xfrm>
            <a:off x="406402" y="5590022"/>
            <a:ext cx="8232877" cy="717644"/>
          </a:xfrm>
          <a:prstGeom prst="rect">
            <a:avLst/>
          </a:prstGeo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12988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4" name="Content Placeholder 3">
            <a:extLst>
              <a:ext uri="{FF2B5EF4-FFF2-40B4-BE49-F238E27FC236}">
                <a16:creationId xmlns:a16="http://schemas.microsoft.com/office/drawing/2014/main" id="{61D42C37-9F96-7047-85B1-722BC11F8D08}"/>
              </a:ext>
            </a:extLst>
          </p:cNvPr>
          <p:cNvSpPr>
            <a:spLocks noGrp="1"/>
          </p:cNvSpPr>
          <p:nvPr>
            <p:ph sz="quarter" idx="10"/>
          </p:nvPr>
        </p:nvSpPr>
        <p:spPr>
          <a:xfrm>
            <a:off x="812800" y="1095023"/>
            <a:ext cx="10566400" cy="473004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00980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Tree>
    <p:extLst>
      <p:ext uri="{BB962C8B-B14F-4D97-AF65-F5344CB8AC3E}">
        <p14:creationId xmlns:p14="http://schemas.microsoft.com/office/powerpoint/2010/main" val="193511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Regular pag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38FF9CB8-AA52-8847-91BB-15F53D391AE6}"/>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5533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0" y="1124373"/>
            <a:ext cx="5175251" cy="48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49" y="1123951"/>
            <a:ext cx="5175251" cy="483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475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egular page 2 col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9AF71DD-B7BA-0E4B-9621-34DF84DA2B11}"/>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C796DD7-24D0-3542-9CFE-591F12F7AF38}"/>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sp>
        <p:nvSpPr>
          <p:cNvPr id="3" name="Content Placeholder 2">
            <a:extLst>
              <a:ext uri="{FF2B5EF4-FFF2-40B4-BE49-F238E27FC236}">
                <a16:creationId xmlns:a16="http://schemas.microsoft.com/office/drawing/2014/main" id="{311B8391-B6E7-A74D-AD5D-0E1E72559C51}"/>
              </a:ext>
            </a:extLst>
          </p:cNvPr>
          <p:cNvSpPr>
            <a:spLocks noGrp="1"/>
          </p:cNvSpPr>
          <p:nvPr>
            <p:ph sz="quarter" idx="10"/>
          </p:nvPr>
        </p:nvSpPr>
        <p:spPr>
          <a:xfrm>
            <a:off x="812800" y="1801707"/>
            <a:ext cx="5175251" cy="415882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05C88710-630C-F648-946B-88F03FE49787}"/>
              </a:ext>
            </a:extLst>
          </p:cNvPr>
          <p:cNvSpPr>
            <a:spLocks noGrp="1"/>
          </p:cNvSpPr>
          <p:nvPr>
            <p:ph sz="quarter" idx="11"/>
          </p:nvPr>
        </p:nvSpPr>
        <p:spPr>
          <a:xfrm>
            <a:off x="6203949" y="1801707"/>
            <a:ext cx="5175251" cy="415882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4BB863D0-B1D6-7741-B843-F240BE7284D4}"/>
              </a:ext>
            </a:extLst>
          </p:cNvPr>
          <p:cNvSpPr>
            <a:spLocks noGrp="1"/>
          </p:cNvSpPr>
          <p:nvPr>
            <p:ph type="body" sz="quarter" idx="12" hasCustomPrompt="1"/>
          </p:nvPr>
        </p:nvSpPr>
        <p:spPr>
          <a:xfrm>
            <a:off x="812800" y="1327998"/>
            <a:ext cx="5175251" cy="398629"/>
          </a:xfrm>
        </p:spPr>
        <p:txBody>
          <a:bodyPr>
            <a:normAutofit/>
          </a:bodyPr>
          <a:lstStyle>
            <a:lvl1pPr marL="0" indent="0">
              <a:buNone/>
              <a:defRPr sz="2667" b="1">
                <a:solidFill>
                  <a:schemeClr val="accent1"/>
                </a:solidFill>
              </a:defRPr>
            </a:lvl1pPr>
          </a:lstStyle>
          <a:p>
            <a:pPr lvl="0"/>
            <a:r>
              <a:rPr lang="en-US"/>
              <a:t>Click to edit Sub-titles style</a:t>
            </a:r>
          </a:p>
        </p:txBody>
      </p:sp>
      <p:sp>
        <p:nvSpPr>
          <p:cNvPr id="9" name="Text Placeholder 3">
            <a:extLst>
              <a:ext uri="{FF2B5EF4-FFF2-40B4-BE49-F238E27FC236}">
                <a16:creationId xmlns:a16="http://schemas.microsoft.com/office/drawing/2014/main" id="{3E339FD0-9C15-154C-85F6-D1B6536333E8}"/>
              </a:ext>
            </a:extLst>
          </p:cNvPr>
          <p:cNvSpPr>
            <a:spLocks noGrp="1"/>
          </p:cNvSpPr>
          <p:nvPr>
            <p:ph type="body" sz="quarter" idx="13" hasCustomPrompt="1"/>
          </p:nvPr>
        </p:nvSpPr>
        <p:spPr>
          <a:xfrm>
            <a:off x="6203949" y="1327998"/>
            <a:ext cx="5175251" cy="398629"/>
          </a:xfrm>
        </p:spPr>
        <p:txBody>
          <a:bodyPr>
            <a:normAutofit/>
          </a:bodyPr>
          <a:lstStyle>
            <a:lvl1pPr marL="0" indent="0">
              <a:buNone/>
              <a:defRPr sz="2667" b="1">
                <a:solidFill>
                  <a:schemeClr val="accent1"/>
                </a:solidFill>
              </a:defRPr>
            </a:lvl1pPr>
          </a:lstStyle>
          <a:p>
            <a:pPr lvl="0"/>
            <a:r>
              <a:rPr lang="en-US"/>
              <a:t>Click to edit Sub-titles style</a:t>
            </a:r>
          </a:p>
        </p:txBody>
      </p:sp>
    </p:spTree>
    <p:extLst>
      <p:ext uri="{BB962C8B-B14F-4D97-AF65-F5344CB8AC3E}">
        <p14:creationId xmlns:p14="http://schemas.microsoft.com/office/powerpoint/2010/main" val="715471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8111-2C23-B842-9F54-1FB52BE6E43E}"/>
              </a:ext>
            </a:extLst>
          </p:cNvPr>
          <p:cNvSpPr>
            <a:spLocks noGrp="1"/>
          </p:cNvSpPr>
          <p:nvPr>
            <p:ph type="title"/>
          </p:nvPr>
        </p:nvSpPr>
        <p:spPr>
          <a:xfrm rot="16200000">
            <a:off x="-2809661" y="2979424"/>
            <a:ext cx="6747288" cy="788440"/>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CBCF08F1-6311-DD4E-B36A-298EB4C519B0}"/>
              </a:ext>
            </a:extLst>
          </p:cNvPr>
          <p:cNvCxnSpPr>
            <a:cxnSpLocks/>
          </p:cNvCxnSpPr>
          <p:nvPr userDrawn="1"/>
        </p:nvCxnSpPr>
        <p:spPr>
          <a:xfrm>
            <a:off x="989071" y="110712"/>
            <a:ext cx="0" cy="6636576"/>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92CC2063-E956-054C-8C8F-78C673DC7E5F}"/>
              </a:ext>
            </a:extLst>
          </p:cNvPr>
          <p:cNvSpPr>
            <a:spLocks noGrp="1"/>
          </p:cNvSpPr>
          <p:nvPr>
            <p:ph sz="quarter" idx="10"/>
          </p:nvPr>
        </p:nvSpPr>
        <p:spPr>
          <a:xfrm>
            <a:off x="1327244" y="231493"/>
            <a:ext cx="10695424" cy="65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907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026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Blank background">
    <p:bg>
      <p:bgPr>
        <a:solidFill>
          <a:schemeClr val="accent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5CF4C2C-9BA6-1E48-A2E9-F345216419F7}"/>
              </a:ext>
            </a:extLst>
          </p:cNvPr>
          <p:cNvCxnSpPr/>
          <p:nvPr userDrawn="1"/>
        </p:nvCxnSpPr>
        <p:spPr>
          <a:xfrm>
            <a:off x="812800" y="5287751"/>
            <a:ext cx="105664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2596CB1-D2D9-4849-AA1D-E43490EE03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1296" y="5551463"/>
            <a:ext cx="2157904" cy="1052112"/>
          </a:xfrm>
          <a:prstGeom prst="rect">
            <a:avLst/>
          </a:prstGeom>
        </p:spPr>
      </p:pic>
      <p:sp>
        <p:nvSpPr>
          <p:cNvPr id="4" name="Title Placeholder 1">
            <a:extLst>
              <a:ext uri="{FF2B5EF4-FFF2-40B4-BE49-F238E27FC236}">
                <a16:creationId xmlns:a16="http://schemas.microsoft.com/office/drawing/2014/main" id="{B8865F84-E9E7-2341-8EEF-1DD692D9335B}"/>
              </a:ext>
            </a:extLst>
          </p:cNvPr>
          <p:cNvSpPr>
            <a:spLocks noGrp="1"/>
          </p:cNvSpPr>
          <p:nvPr>
            <p:ph type="title"/>
          </p:nvPr>
        </p:nvSpPr>
        <p:spPr>
          <a:xfrm>
            <a:off x="812800" y="147231"/>
            <a:ext cx="9619848" cy="788440"/>
          </a:xfrm>
          <a:prstGeom prst="rect">
            <a:avLst/>
          </a:prstGeom>
          <a:ln>
            <a:noFill/>
          </a:ln>
        </p:spPr>
        <p:txBody>
          <a:bodyPr vert="horz" lIns="0" tIns="45720" rIns="91440" bIns="0" rtlCol="0" anchor="ctr">
            <a:normAutofit/>
          </a:bodyPr>
          <a:lstStyle>
            <a:lvl1pPr>
              <a:defRPr>
                <a:solidFill>
                  <a:schemeClr val="bg1"/>
                </a:solidFill>
              </a:defRPr>
            </a:lvl1p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1E5E2945-4514-7748-84DC-28C10D1CF570}"/>
              </a:ext>
            </a:extLst>
          </p:cNvPr>
          <p:cNvCxnSpPr>
            <a:cxnSpLocks/>
            <a:endCxn id="4" idx="2"/>
          </p:cNvCxnSpPr>
          <p:nvPr userDrawn="1"/>
        </p:nvCxnSpPr>
        <p:spPr>
          <a:xfrm>
            <a:off x="812801" y="935671"/>
            <a:ext cx="480992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DAABAC13-C380-2A4E-AB90-45AE03FEDEEA}"/>
              </a:ext>
            </a:extLst>
          </p:cNvPr>
          <p:cNvSpPr>
            <a:spLocks noGrp="1"/>
          </p:cNvSpPr>
          <p:nvPr>
            <p:ph sz="quarter" idx="10"/>
          </p:nvPr>
        </p:nvSpPr>
        <p:spPr>
          <a:xfrm>
            <a:off x="812801" y="1187451"/>
            <a:ext cx="3833284" cy="3920067"/>
          </a:xfrm>
        </p:spPr>
        <p:txBody>
          <a:bodyPr/>
          <a:lstStyle>
            <a:lvl1pPr marL="0" indent="0">
              <a:buNone/>
              <a:defRPr>
                <a:solidFill>
                  <a:schemeClr val="bg1"/>
                </a:solidFill>
              </a:defRPr>
            </a:lvl1pPr>
            <a:lvl2pPr marL="383990" indent="0">
              <a:buNone/>
              <a:defRPr>
                <a:solidFill>
                  <a:schemeClr val="bg1"/>
                </a:solidFill>
              </a:defRPr>
            </a:lvl2pPr>
            <a:lvl3pPr marL="766114" indent="0">
              <a:buNone/>
              <a:defRPr>
                <a:solidFill>
                  <a:schemeClr val="bg1"/>
                </a:solidFill>
              </a:defRPr>
            </a:lvl3pPr>
            <a:lvl4pPr marL="1199970" indent="0">
              <a:buNone/>
              <a:defRPr>
                <a:solidFill>
                  <a:schemeClr val="bg1"/>
                </a:solidFill>
              </a:defRPr>
            </a:lvl4pPr>
            <a:lvl5pPr marL="2438339" indent="0">
              <a:buNone/>
              <a:defRPr>
                <a:solidFill>
                  <a:schemeClr val="bg1"/>
                </a:solidFill>
              </a:defRPr>
            </a:lvl5pPr>
          </a:lstStyle>
          <a:p>
            <a:pPr lvl="0"/>
            <a:r>
              <a:rPr lang="en-US"/>
              <a:t>Click to edit Master text styles</a:t>
            </a:r>
          </a:p>
          <a:p>
            <a:pPr lvl="1"/>
            <a:r>
              <a:rPr lang="en-US"/>
              <a:t>Second level</a:t>
            </a:r>
          </a:p>
        </p:txBody>
      </p:sp>
      <p:sp>
        <p:nvSpPr>
          <p:cNvPr id="8" name="Content Placeholder 6">
            <a:extLst>
              <a:ext uri="{FF2B5EF4-FFF2-40B4-BE49-F238E27FC236}">
                <a16:creationId xmlns:a16="http://schemas.microsoft.com/office/drawing/2014/main" id="{B0D1A541-AC4E-FF40-9120-A82E4850ECFA}"/>
              </a:ext>
            </a:extLst>
          </p:cNvPr>
          <p:cNvSpPr>
            <a:spLocks noGrp="1"/>
          </p:cNvSpPr>
          <p:nvPr>
            <p:ph sz="quarter" idx="11"/>
          </p:nvPr>
        </p:nvSpPr>
        <p:spPr>
          <a:xfrm>
            <a:off x="4997693" y="1151676"/>
            <a:ext cx="6381508" cy="3920067"/>
          </a:xfrm>
        </p:spPr>
        <p:txBody>
          <a:bodyPr/>
          <a:lstStyle>
            <a:lvl1pPr marL="0" indent="0">
              <a:buNone/>
              <a:defRPr>
                <a:solidFill>
                  <a:schemeClr val="bg1"/>
                </a:solidFill>
              </a:defRPr>
            </a:lvl1pPr>
            <a:lvl2pPr marL="764981" indent="-380990">
              <a:buClr>
                <a:schemeClr val="accent2"/>
              </a:buClr>
              <a:buFont typeface="Arial" panose="020B0604020202020204" pitchFamily="34" charset="0"/>
              <a:buChar char="•"/>
              <a:defRPr>
                <a:solidFill>
                  <a:schemeClr val="bg1"/>
                </a:solidFill>
              </a:defRPr>
            </a:lvl2pPr>
            <a:lvl3pPr marL="766114" indent="0">
              <a:buNone/>
              <a:defRPr>
                <a:solidFill>
                  <a:schemeClr val="bg1"/>
                </a:solidFill>
              </a:defRPr>
            </a:lvl3pPr>
            <a:lvl4pPr marL="1199970" indent="0">
              <a:buNone/>
              <a:defRPr>
                <a:solidFill>
                  <a:schemeClr val="bg1"/>
                </a:solidFill>
              </a:defRPr>
            </a:lvl4pPr>
            <a:lvl5pPr marL="2438339" indent="0">
              <a:buNone/>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6293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967E816A-4667-434E-943F-D7982290F6FD}" type="datetime1">
              <a:rPr lang="en-GB" smtClean="0"/>
              <a:t>20/06/2023</a:t>
            </a:fld>
            <a:endParaRPr lang="en-US"/>
          </a:p>
        </p:txBody>
      </p:sp>
    </p:spTree>
    <p:extLst>
      <p:ext uri="{BB962C8B-B14F-4D97-AF65-F5344CB8AC3E}">
        <p14:creationId xmlns:p14="http://schemas.microsoft.com/office/powerpoint/2010/main" val="169584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Regular page">
    <p:spTree>
      <p:nvGrpSpPr>
        <p:cNvPr id="1" name=""/>
        <p:cNvGrpSpPr/>
        <p:nvPr/>
      </p:nvGrpSpPr>
      <p:grpSpPr>
        <a:xfrm>
          <a:off x="0" y="0"/>
          <a:ext cx="0" cy="0"/>
          <a:chOff x="0" y="0"/>
          <a:chExt cx="0" cy="0"/>
        </a:xfrm>
      </p:grpSpPr>
      <p:sp>
        <p:nvSpPr>
          <p:cNvPr id="697" name="Tekst tytułowy"/>
          <p:cNvSpPr txBox="1">
            <a:spLocks noGrp="1"/>
          </p:cNvSpPr>
          <p:nvPr>
            <p:ph type="title"/>
          </p:nvPr>
        </p:nvSpPr>
        <p:spPr>
          <a:prstGeom prst="rect">
            <a:avLst/>
          </a:prstGeom>
        </p:spPr>
        <p:txBody>
          <a:bodyPr/>
          <a:lstStyle>
            <a:lvl1pPr algn="l">
              <a:defRPr>
                <a:solidFill>
                  <a:srgbClr val="F15833"/>
                </a:solidFill>
              </a:defRPr>
            </a:lvl1pPr>
          </a:lstStyle>
          <a:p>
            <a:r>
              <a:t>Tekst tytułowy</a:t>
            </a:r>
          </a:p>
        </p:txBody>
      </p:sp>
      <p:sp>
        <p:nvSpPr>
          <p:cNvPr id="698" name="Straight Connector 4"/>
          <p:cNvSpPr/>
          <p:nvPr/>
        </p:nvSpPr>
        <p:spPr>
          <a:xfrm>
            <a:off x="812800" y="935668"/>
            <a:ext cx="10566403" cy="3"/>
          </a:xfrm>
          <a:prstGeom prst="line">
            <a:avLst/>
          </a:prstGeom>
          <a:ln w="12700">
            <a:solidFill>
              <a:srgbClr val="F15833"/>
            </a:solidFill>
          </a:ln>
        </p:spPr>
        <p:txBody>
          <a:bodyPr lIns="60957" tIns="60957" rIns="60957" bIns="60957"/>
          <a:lstStyle/>
          <a:p>
            <a:endParaRPr sz="2400"/>
          </a:p>
        </p:txBody>
      </p:sp>
      <p:sp>
        <p:nvSpPr>
          <p:cNvPr id="699"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987012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C756-891C-C148-A768-3B40DFBC5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BD40B-F6F6-3748-8F74-A71AD2113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95BE1D-1232-C940-B69A-63EEEC8D27A4}"/>
              </a:ext>
            </a:extLst>
          </p:cNvPr>
          <p:cNvSpPr>
            <a:spLocks noGrp="1"/>
          </p:cNvSpPr>
          <p:nvPr>
            <p:ph type="dt" sz="half" idx="10"/>
          </p:nvPr>
        </p:nvSpPr>
        <p:spPr/>
        <p:txBody>
          <a:bodyPr/>
          <a:lstStyle/>
          <a:p>
            <a:fld id="{4095EEC1-FC8F-AF47-8528-7BC02CA7B36C}" type="datetime1">
              <a:rPr lang="en-US" smtClean="0"/>
              <a:t>6/20/2023</a:t>
            </a:fld>
            <a:endParaRPr lang="en-US"/>
          </a:p>
        </p:txBody>
      </p:sp>
      <p:sp>
        <p:nvSpPr>
          <p:cNvPr id="5" name="Footer Placeholder 4">
            <a:extLst>
              <a:ext uri="{FF2B5EF4-FFF2-40B4-BE49-F238E27FC236}">
                <a16:creationId xmlns:a16="http://schemas.microsoft.com/office/drawing/2014/main" id="{54F8FA27-D25D-D94F-AB1A-C6F874B5CCC9}"/>
              </a:ext>
            </a:extLst>
          </p:cNvPr>
          <p:cNvSpPr>
            <a:spLocks noGrp="1"/>
          </p:cNvSpPr>
          <p:nvPr>
            <p:ph type="ftr" sz="quarter" idx="11"/>
          </p:nvPr>
        </p:nvSpPr>
        <p:spPr/>
        <p:txBody>
          <a:bodyPr/>
          <a:lstStyle/>
          <a:p>
            <a:r>
              <a:rPr lang="en-US"/>
              <a:t>Amenah</a:t>
            </a:r>
          </a:p>
        </p:txBody>
      </p:sp>
      <p:sp>
        <p:nvSpPr>
          <p:cNvPr id="6" name="Slide Number Placeholder 5">
            <a:extLst>
              <a:ext uri="{FF2B5EF4-FFF2-40B4-BE49-F238E27FC236}">
                <a16:creationId xmlns:a16="http://schemas.microsoft.com/office/drawing/2014/main" id="{F8CD8CEA-CC9F-9F42-9B97-18A2CACDF8C9}"/>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50584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0265-E88E-6444-94E7-F62D60131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06355F-3E2C-C54F-8522-C9C2EDA58C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A886F-1881-674C-90B1-4EE72F812F57}"/>
              </a:ext>
            </a:extLst>
          </p:cNvPr>
          <p:cNvSpPr>
            <a:spLocks noGrp="1"/>
          </p:cNvSpPr>
          <p:nvPr>
            <p:ph type="dt" sz="half" idx="10"/>
          </p:nvPr>
        </p:nvSpPr>
        <p:spPr/>
        <p:txBody>
          <a:bodyPr/>
          <a:lstStyle/>
          <a:p>
            <a:fld id="{8C88C504-B09E-D74B-9740-7F6474DAE657}" type="datetime1">
              <a:rPr lang="en-US" smtClean="0"/>
              <a:t>6/20/2023</a:t>
            </a:fld>
            <a:endParaRPr lang="en-US"/>
          </a:p>
        </p:txBody>
      </p:sp>
      <p:sp>
        <p:nvSpPr>
          <p:cNvPr id="5" name="Footer Placeholder 4">
            <a:extLst>
              <a:ext uri="{FF2B5EF4-FFF2-40B4-BE49-F238E27FC236}">
                <a16:creationId xmlns:a16="http://schemas.microsoft.com/office/drawing/2014/main" id="{7275CD2B-2256-A049-8675-AA5DC6EE2472}"/>
              </a:ext>
            </a:extLst>
          </p:cNvPr>
          <p:cNvSpPr>
            <a:spLocks noGrp="1"/>
          </p:cNvSpPr>
          <p:nvPr>
            <p:ph type="ftr" sz="quarter" idx="11"/>
          </p:nvPr>
        </p:nvSpPr>
        <p:spPr/>
        <p:txBody>
          <a:bodyPr/>
          <a:lstStyle/>
          <a:p>
            <a:r>
              <a:rPr lang="en-US"/>
              <a:t>Amenah</a:t>
            </a:r>
          </a:p>
        </p:txBody>
      </p:sp>
      <p:sp>
        <p:nvSpPr>
          <p:cNvPr id="6" name="Slide Number Placeholder 5">
            <a:extLst>
              <a:ext uri="{FF2B5EF4-FFF2-40B4-BE49-F238E27FC236}">
                <a16:creationId xmlns:a16="http://schemas.microsoft.com/office/drawing/2014/main" id="{847F86DA-E709-904D-B52C-FDD0372102F6}"/>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2881310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B29F-B16D-2445-A827-9EF4D79F2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01A86F-F3DA-D44F-A4B8-B3ABDD711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EB9738-B74A-A047-A69F-427CD39F766C}"/>
              </a:ext>
            </a:extLst>
          </p:cNvPr>
          <p:cNvSpPr>
            <a:spLocks noGrp="1"/>
          </p:cNvSpPr>
          <p:nvPr>
            <p:ph type="dt" sz="half" idx="10"/>
          </p:nvPr>
        </p:nvSpPr>
        <p:spPr/>
        <p:txBody>
          <a:bodyPr/>
          <a:lstStyle/>
          <a:p>
            <a:fld id="{72F8733F-C320-F647-80DB-EEFA2C7D0982}" type="datetime1">
              <a:rPr lang="en-US" smtClean="0"/>
              <a:t>6/20/2023</a:t>
            </a:fld>
            <a:endParaRPr lang="en-US"/>
          </a:p>
        </p:txBody>
      </p:sp>
      <p:sp>
        <p:nvSpPr>
          <p:cNvPr id="5" name="Footer Placeholder 4">
            <a:extLst>
              <a:ext uri="{FF2B5EF4-FFF2-40B4-BE49-F238E27FC236}">
                <a16:creationId xmlns:a16="http://schemas.microsoft.com/office/drawing/2014/main" id="{2F7F2AED-5C1C-DC41-B718-614BDDB66410}"/>
              </a:ext>
            </a:extLst>
          </p:cNvPr>
          <p:cNvSpPr>
            <a:spLocks noGrp="1"/>
          </p:cNvSpPr>
          <p:nvPr>
            <p:ph type="ftr" sz="quarter" idx="11"/>
          </p:nvPr>
        </p:nvSpPr>
        <p:spPr/>
        <p:txBody>
          <a:bodyPr/>
          <a:lstStyle/>
          <a:p>
            <a:r>
              <a:rPr lang="en-US"/>
              <a:t>Amenah</a:t>
            </a:r>
          </a:p>
        </p:txBody>
      </p:sp>
      <p:sp>
        <p:nvSpPr>
          <p:cNvPr id="6" name="Slide Number Placeholder 5">
            <a:extLst>
              <a:ext uri="{FF2B5EF4-FFF2-40B4-BE49-F238E27FC236}">
                <a16:creationId xmlns:a16="http://schemas.microsoft.com/office/drawing/2014/main" id="{C9B42EAB-DF4D-AB4F-9D50-D123D8C9201A}"/>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4236325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9313-CA20-4349-9809-84D340793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1BFC5-62D5-D14E-8547-B2F7272D6B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FDA1C7-13F1-694D-AB02-735F23982D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290FC3-A193-2D4D-BAF3-A44142D13707}"/>
              </a:ext>
            </a:extLst>
          </p:cNvPr>
          <p:cNvSpPr>
            <a:spLocks noGrp="1"/>
          </p:cNvSpPr>
          <p:nvPr>
            <p:ph type="dt" sz="half" idx="10"/>
          </p:nvPr>
        </p:nvSpPr>
        <p:spPr/>
        <p:txBody>
          <a:bodyPr/>
          <a:lstStyle/>
          <a:p>
            <a:fld id="{F22B4341-50E0-C243-A516-0426C788870A}" type="datetime1">
              <a:rPr lang="en-US" smtClean="0"/>
              <a:t>6/20/2023</a:t>
            </a:fld>
            <a:endParaRPr lang="en-US"/>
          </a:p>
        </p:txBody>
      </p:sp>
      <p:sp>
        <p:nvSpPr>
          <p:cNvPr id="6" name="Footer Placeholder 5">
            <a:extLst>
              <a:ext uri="{FF2B5EF4-FFF2-40B4-BE49-F238E27FC236}">
                <a16:creationId xmlns:a16="http://schemas.microsoft.com/office/drawing/2014/main" id="{0DD7B3F3-F32D-0F41-86DB-E73AFD989096}"/>
              </a:ext>
            </a:extLst>
          </p:cNvPr>
          <p:cNvSpPr>
            <a:spLocks noGrp="1"/>
          </p:cNvSpPr>
          <p:nvPr>
            <p:ph type="ftr" sz="quarter" idx="11"/>
          </p:nvPr>
        </p:nvSpPr>
        <p:spPr/>
        <p:txBody>
          <a:bodyPr/>
          <a:lstStyle/>
          <a:p>
            <a:r>
              <a:rPr lang="en-US"/>
              <a:t>Amenah</a:t>
            </a:r>
          </a:p>
        </p:txBody>
      </p:sp>
      <p:sp>
        <p:nvSpPr>
          <p:cNvPr id="7" name="Slide Number Placeholder 6">
            <a:extLst>
              <a:ext uri="{FF2B5EF4-FFF2-40B4-BE49-F238E27FC236}">
                <a16:creationId xmlns:a16="http://schemas.microsoft.com/office/drawing/2014/main" id="{3DE5FB0B-0D5C-654B-B807-629F172290C5}"/>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2340614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C4C1-322B-0D4F-B4BC-6195079EF7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53E83-C6C6-1B46-83C8-27AB9B25B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44BE20-0C09-A441-AB38-7CEFF79B5A6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DB3F70-0CAD-824E-93F2-EDC879AA85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117A20-FC59-204F-97AA-4D3039DBC4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51863A-2F54-7C49-9A15-CA3C6E2088C5}"/>
              </a:ext>
            </a:extLst>
          </p:cNvPr>
          <p:cNvSpPr>
            <a:spLocks noGrp="1"/>
          </p:cNvSpPr>
          <p:nvPr>
            <p:ph type="dt" sz="half" idx="10"/>
          </p:nvPr>
        </p:nvSpPr>
        <p:spPr/>
        <p:txBody>
          <a:bodyPr/>
          <a:lstStyle/>
          <a:p>
            <a:fld id="{CEE681DD-EE75-4048-A8C7-18F649366C7A}" type="datetime1">
              <a:rPr lang="en-US" smtClean="0"/>
              <a:t>6/20/2023</a:t>
            </a:fld>
            <a:endParaRPr lang="en-US"/>
          </a:p>
        </p:txBody>
      </p:sp>
      <p:sp>
        <p:nvSpPr>
          <p:cNvPr id="8" name="Footer Placeholder 7">
            <a:extLst>
              <a:ext uri="{FF2B5EF4-FFF2-40B4-BE49-F238E27FC236}">
                <a16:creationId xmlns:a16="http://schemas.microsoft.com/office/drawing/2014/main" id="{254B30EA-97E2-004F-8F9F-86ED20C86ACB}"/>
              </a:ext>
            </a:extLst>
          </p:cNvPr>
          <p:cNvSpPr>
            <a:spLocks noGrp="1"/>
          </p:cNvSpPr>
          <p:nvPr>
            <p:ph type="ftr" sz="quarter" idx="11"/>
          </p:nvPr>
        </p:nvSpPr>
        <p:spPr/>
        <p:txBody>
          <a:bodyPr/>
          <a:lstStyle/>
          <a:p>
            <a:r>
              <a:rPr lang="en-US"/>
              <a:t>Amenah</a:t>
            </a:r>
          </a:p>
        </p:txBody>
      </p:sp>
      <p:sp>
        <p:nvSpPr>
          <p:cNvPr id="9" name="Slide Number Placeholder 8">
            <a:extLst>
              <a:ext uri="{FF2B5EF4-FFF2-40B4-BE49-F238E27FC236}">
                <a16:creationId xmlns:a16="http://schemas.microsoft.com/office/drawing/2014/main" id="{A6912519-20FF-3449-9FC4-EC4DB6F89385}"/>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2342964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4E35-4641-6C49-B5D8-1DCAC56D8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3D02D5-6F34-AD4F-B208-18C94F27FF4B}"/>
              </a:ext>
            </a:extLst>
          </p:cNvPr>
          <p:cNvSpPr>
            <a:spLocks noGrp="1"/>
          </p:cNvSpPr>
          <p:nvPr>
            <p:ph type="dt" sz="half" idx="10"/>
          </p:nvPr>
        </p:nvSpPr>
        <p:spPr/>
        <p:txBody>
          <a:bodyPr/>
          <a:lstStyle/>
          <a:p>
            <a:fld id="{6DBC1B95-CF08-404A-AB08-7B16929A3F06}" type="datetime1">
              <a:rPr lang="en-US" smtClean="0"/>
              <a:t>6/20/2023</a:t>
            </a:fld>
            <a:endParaRPr lang="en-US"/>
          </a:p>
        </p:txBody>
      </p:sp>
      <p:sp>
        <p:nvSpPr>
          <p:cNvPr id="4" name="Footer Placeholder 3">
            <a:extLst>
              <a:ext uri="{FF2B5EF4-FFF2-40B4-BE49-F238E27FC236}">
                <a16:creationId xmlns:a16="http://schemas.microsoft.com/office/drawing/2014/main" id="{07C4E6BF-DA9A-3A4A-BEDB-8A8F7DEA1EFE}"/>
              </a:ext>
            </a:extLst>
          </p:cNvPr>
          <p:cNvSpPr>
            <a:spLocks noGrp="1"/>
          </p:cNvSpPr>
          <p:nvPr>
            <p:ph type="ftr" sz="quarter" idx="11"/>
          </p:nvPr>
        </p:nvSpPr>
        <p:spPr/>
        <p:txBody>
          <a:bodyPr/>
          <a:lstStyle/>
          <a:p>
            <a:r>
              <a:rPr lang="en-US"/>
              <a:t>Amenah</a:t>
            </a:r>
          </a:p>
        </p:txBody>
      </p:sp>
      <p:sp>
        <p:nvSpPr>
          <p:cNvPr id="5" name="Slide Number Placeholder 4">
            <a:extLst>
              <a:ext uri="{FF2B5EF4-FFF2-40B4-BE49-F238E27FC236}">
                <a16:creationId xmlns:a16="http://schemas.microsoft.com/office/drawing/2014/main" id="{A2CE5D40-0985-814C-9C2F-FA952E9374A8}"/>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640727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A8F40-78D4-084C-93C7-074CBF86DE9A}"/>
              </a:ext>
            </a:extLst>
          </p:cNvPr>
          <p:cNvSpPr>
            <a:spLocks noGrp="1"/>
          </p:cNvSpPr>
          <p:nvPr>
            <p:ph type="dt" sz="half" idx="10"/>
          </p:nvPr>
        </p:nvSpPr>
        <p:spPr/>
        <p:txBody>
          <a:bodyPr/>
          <a:lstStyle/>
          <a:p>
            <a:fld id="{FF6E70C2-7AF9-A84A-84CC-6D43245BE94D}" type="datetime1">
              <a:rPr lang="en-US" smtClean="0"/>
              <a:t>6/20/2023</a:t>
            </a:fld>
            <a:endParaRPr lang="en-US"/>
          </a:p>
        </p:txBody>
      </p:sp>
      <p:sp>
        <p:nvSpPr>
          <p:cNvPr id="3" name="Footer Placeholder 2">
            <a:extLst>
              <a:ext uri="{FF2B5EF4-FFF2-40B4-BE49-F238E27FC236}">
                <a16:creationId xmlns:a16="http://schemas.microsoft.com/office/drawing/2014/main" id="{DFB4FC9D-A420-CE49-824E-065AA59EE8EC}"/>
              </a:ext>
            </a:extLst>
          </p:cNvPr>
          <p:cNvSpPr>
            <a:spLocks noGrp="1"/>
          </p:cNvSpPr>
          <p:nvPr>
            <p:ph type="ftr" sz="quarter" idx="11"/>
          </p:nvPr>
        </p:nvSpPr>
        <p:spPr/>
        <p:txBody>
          <a:bodyPr/>
          <a:lstStyle/>
          <a:p>
            <a:r>
              <a:rPr lang="en-US"/>
              <a:t>Amenah</a:t>
            </a:r>
          </a:p>
        </p:txBody>
      </p:sp>
      <p:sp>
        <p:nvSpPr>
          <p:cNvPr id="4" name="Slide Number Placeholder 3">
            <a:extLst>
              <a:ext uri="{FF2B5EF4-FFF2-40B4-BE49-F238E27FC236}">
                <a16:creationId xmlns:a16="http://schemas.microsoft.com/office/drawing/2014/main" id="{578BE900-B111-9C43-94FD-302DB990CF04}"/>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37422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F01C-9C1E-6C43-939A-F44C9C0E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46189-AAD3-164B-B433-2FFA4FBD71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69245-9E4E-8843-B9A9-87B35609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F84308-946C-D54C-8C5F-98C4AFB5C50F}"/>
              </a:ext>
            </a:extLst>
          </p:cNvPr>
          <p:cNvSpPr>
            <a:spLocks noGrp="1"/>
          </p:cNvSpPr>
          <p:nvPr>
            <p:ph type="dt" sz="half" idx="10"/>
          </p:nvPr>
        </p:nvSpPr>
        <p:spPr/>
        <p:txBody>
          <a:bodyPr/>
          <a:lstStyle/>
          <a:p>
            <a:fld id="{57269EAA-B8D3-AE48-9EE2-8A008C66E93E}" type="datetime1">
              <a:rPr lang="en-US" smtClean="0"/>
              <a:t>6/20/2023</a:t>
            </a:fld>
            <a:endParaRPr lang="en-US"/>
          </a:p>
        </p:txBody>
      </p:sp>
      <p:sp>
        <p:nvSpPr>
          <p:cNvPr id="6" name="Footer Placeholder 5">
            <a:extLst>
              <a:ext uri="{FF2B5EF4-FFF2-40B4-BE49-F238E27FC236}">
                <a16:creationId xmlns:a16="http://schemas.microsoft.com/office/drawing/2014/main" id="{B303E664-12CF-574B-A7D9-F3701783419E}"/>
              </a:ext>
            </a:extLst>
          </p:cNvPr>
          <p:cNvSpPr>
            <a:spLocks noGrp="1"/>
          </p:cNvSpPr>
          <p:nvPr>
            <p:ph type="ftr" sz="quarter" idx="11"/>
          </p:nvPr>
        </p:nvSpPr>
        <p:spPr/>
        <p:txBody>
          <a:bodyPr/>
          <a:lstStyle/>
          <a:p>
            <a:r>
              <a:rPr lang="en-US"/>
              <a:t>Amenah</a:t>
            </a:r>
          </a:p>
        </p:txBody>
      </p:sp>
      <p:sp>
        <p:nvSpPr>
          <p:cNvPr id="7" name="Slide Number Placeholder 6">
            <a:extLst>
              <a:ext uri="{FF2B5EF4-FFF2-40B4-BE49-F238E27FC236}">
                <a16:creationId xmlns:a16="http://schemas.microsoft.com/office/drawing/2014/main" id="{7A67D956-38EE-1346-AC15-AF0E5E1E2C23}"/>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97165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2885-6E8A-CB4E-BB8A-9A873E9FF0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F6FD5-4325-944D-97A2-FB9132FAF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E93B23-BBDA-4740-A97F-BF8EF2ABC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5BB004-143D-784F-AB1F-1F50345793D4}"/>
              </a:ext>
            </a:extLst>
          </p:cNvPr>
          <p:cNvSpPr>
            <a:spLocks noGrp="1"/>
          </p:cNvSpPr>
          <p:nvPr>
            <p:ph type="dt" sz="half" idx="10"/>
          </p:nvPr>
        </p:nvSpPr>
        <p:spPr/>
        <p:txBody>
          <a:bodyPr/>
          <a:lstStyle/>
          <a:p>
            <a:fld id="{AE7DBA44-C5F0-F647-8126-95C0D89E8C2B}" type="datetime1">
              <a:rPr lang="en-US" smtClean="0"/>
              <a:t>6/20/2023</a:t>
            </a:fld>
            <a:endParaRPr lang="en-US"/>
          </a:p>
        </p:txBody>
      </p:sp>
      <p:sp>
        <p:nvSpPr>
          <p:cNvPr id="6" name="Footer Placeholder 5">
            <a:extLst>
              <a:ext uri="{FF2B5EF4-FFF2-40B4-BE49-F238E27FC236}">
                <a16:creationId xmlns:a16="http://schemas.microsoft.com/office/drawing/2014/main" id="{DBCE95E0-E44C-144E-939F-DB41795D035E}"/>
              </a:ext>
            </a:extLst>
          </p:cNvPr>
          <p:cNvSpPr>
            <a:spLocks noGrp="1"/>
          </p:cNvSpPr>
          <p:nvPr>
            <p:ph type="ftr" sz="quarter" idx="11"/>
          </p:nvPr>
        </p:nvSpPr>
        <p:spPr/>
        <p:txBody>
          <a:bodyPr/>
          <a:lstStyle/>
          <a:p>
            <a:r>
              <a:rPr lang="en-US"/>
              <a:t>Amenah</a:t>
            </a:r>
          </a:p>
        </p:txBody>
      </p:sp>
      <p:sp>
        <p:nvSpPr>
          <p:cNvPr id="7" name="Slide Number Placeholder 6">
            <a:extLst>
              <a:ext uri="{FF2B5EF4-FFF2-40B4-BE49-F238E27FC236}">
                <a16:creationId xmlns:a16="http://schemas.microsoft.com/office/drawing/2014/main" id="{EB4153DD-0B36-A144-B56B-45B2C651BF10}"/>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1040891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F8DF-A95A-414F-873C-82085FCD67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30CA6-84FF-0B41-AD04-44294A56E4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3514E-A771-0741-AFBD-33D590A42580}"/>
              </a:ext>
            </a:extLst>
          </p:cNvPr>
          <p:cNvSpPr>
            <a:spLocks noGrp="1"/>
          </p:cNvSpPr>
          <p:nvPr>
            <p:ph type="dt" sz="half" idx="10"/>
          </p:nvPr>
        </p:nvSpPr>
        <p:spPr/>
        <p:txBody>
          <a:bodyPr/>
          <a:lstStyle/>
          <a:p>
            <a:fld id="{934ED201-7B5F-F143-837E-5FD9D92D6C16}" type="datetime1">
              <a:rPr lang="en-US" smtClean="0"/>
              <a:t>6/20/2023</a:t>
            </a:fld>
            <a:endParaRPr lang="en-US"/>
          </a:p>
        </p:txBody>
      </p:sp>
      <p:sp>
        <p:nvSpPr>
          <p:cNvPr id="5" name="Footer Placeholder 4">
            <a:extLst>
              <a:ext uri="{FF2B5EF4-FFF2-40B4-BE49-F238E27FC236}">
                <a16:creationId xmlns:a16="http://schemas.microsoft.com/office/drawing/2014/main" id="{8B9E0717-B19E-5B48-891F-C2B000B18DC5}"/>
              </a:ext>
            </a:extLst>
          </p:cNvPr>
          <p:cNvSpPr>
            <a:spLocks noGrp="1"/>
          </p:cNvSpPr>
          <p:nvPr>
            <p:ph type="ftr" sz="quarter" idx="11"/>
          </p:nvPr>
        </p:nvSpPr>
        <p:spPr/>
        <p:txBody>
          <a:bodyPr/>
          <a:lstStyle/>
          <a:p>
            <a:r>
              <a:rPr lang="en-US"/>
              <a:t>Amenah</a:t>
            </a:r>
          </a:p>
        </p:txBody>
      </p:sp>
      <p:sp>
        <p:nvSpPr>
          <p:cNvPr id="6" name="Slide Number Placeholder 5">
            <a:extLst>
              <a:ext uri="{FF2B5EF4-FFF2-40B4-BE49-F238E27FC236}">
                <a16:creationId xmlns:a16="http://schemas.microsoft.com/office/drawing/2014/main" id="{D18BD931-2FFE-E946-B9A3-33797DE23B41}"/>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158962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E5D6D8-260C-E349-A92B-D9BA50256A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C9114-6768-4940-89F0-C84595F20D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47F84-59CB-5E41-8FE7-A819F6BE6EFB}"/>
              </a:ext>
            </a:extLst>
          </p:cNvPr>
          <p:cNvSpPr>
            <a:spLocks noGrp="1"/>
          </p:cNvSpPr>
          <p:nvPr>
            <p:ph type="dt" sz="half" idx="10"/>
          </p:nvPr>
        </p:nvSpPr>
        <p:spPr/>
        <p:txBody>
          <a:bodyPr/>
          <a:lstStyle/>
          <a:p>
            <a:fld id="{8C7BA89C-FF74-7C4C-AE07-98529E9EFBE3}" type="datetime1">
              <a:rPr lang="en-US" smtClean="0"/>
              <a:t>6/20/2023</a:t>
            </a:fld>
            <a:endParaRPr lang="en-US"/>
          </a:p>
        </p:txBody>
      </p:sp>
      <p:sp>
        <p:nvSpPr>
          <p:cNvPr id="5" name="Footer Placeholder 4">
            <a:extLst>
              <a:ext uri="{FF2B5EF4-FFF2-40B4-BE49-F238E27FC236}">
                <a16:creationId xmlns:a16="http://schemas.microsoft.com/office/drawing/2014/main" id="{9967500F-E353-8944-9B5C-21380742671A}"/>
              </a:ext>
            </a:extLst>
          </p:cNvPr>
          <p:cNvSpPr>
            <a:spLocks noGrp="1"/>
          </p:cNvSpPr>
          <p:nvPr>
            <p:ph type="ftr" sz="quarter" idx="11"/>
          </p:nvPr>
        </p:nvSpPr>
        <p:spPr/>
        <p:txBody>
          <a:bodyPr/>
          <a:lstStyle/>
          <a:p>
            <a:r>
              <a:rPr lang="en-US"/>
              <a:t>Amenah</a:t>
            </a:r>
          </a:p>
        </p:txBody>
      </p:sp>
      <p:sp>
        <p:nvSpPr>
          <p:cNvPr id="6" name="Slide Number Placeholder 5">
            <a:extLst>
              <a:ext uri="{FF2B5EF4-FFF2-40B4-BE49-F238E27FC236}">
                <a16:creationId xmlns:a16="http://schemas.microsoft.com/office/drawing/2014/main" id="{39A3154D-1A35-6641-BA12-C4ACFE803850}"/>
              </a:ext>
            </a:extLst>
          </p:cNvPr>
          <p:cNvSpPr>
            <a:spLocks noGrp="1"/>
          </p:cNvSpPr>
          <p:nvPr>
            <p:ph type="sldNum" sz="quarter" idx="12"/>
          </p:nvPr>
        </p:nvSpPr>
        <p:spPr/>
        <p:txBody>
          <a:bodyPr/>
          <a:lstStyle/>
          <a:p>
            <a:fld id="{A2AB208D-B73F-F74B-AEA4-8731D1210451}" type="slidenum">
              <a:rPr lang="en-US" smtClean="0"/>
              <a:t>‹#›</a:t>
            </a:fld>
            <a:endParaRPr lang="en-US"/>
          </a:p>
        </p:txBody>
      </p:sp>
    </p:spTree>
    <p:extLst>
      <p:ext uri="{BB962C8B-B14F-4D97-AF65-F5344CB8AC3E}">
        <p14:creationId xmlns:p14="http://schemas.microsoft.com/office/powerpoint/2010/main" val="6164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20/06/2023</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20/06/2023</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800" y="1114667"/>
            <a:ext cx="92828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1038800" y="1989900"/>
            <a:ext cx="9282800" cy="38604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lt1"/>
                </a:solidFill>
                <a:latin typeface="Fira Sans SemiBold"/>
                <a:ea typeface="Fira Sans SemiBold"/>
                <a:cs typeface="Fira Sans SemiBold"/>
                <a:sym typeface="Fira Sans SemiBold"/>
              </a:defRPr>
            </a:lvl1pPr>
            <a:lvl2pPr lvl="1" algn="r" rtl="0">
              <a:buNone/>
              <a:defRPr sz="1733">
                <a:solidFill>
                  <a:schemeClr val="lt1"/>
                </a:solidFill>
                <a:latin typeface="Fira Sans SemiBold"/>
                <a:ea typeface="Fira Sans SemiBold"/>
                <a:cs typeface="Fira Sans SemiBold"/>
                <a:sym typeface="Fira Sans SemiBold"/>
              </a:defRPr>
            </a:lvl2pPr>
            <a:lvl3pPr lvl="2" algn="r" rtl="0">
              <a:buNone/>
              <a:defRPr sz="1733">
                <a:solidFill>
                  <a:schemeClr val="lt1"/>
                </a:solidFill>
                <a:latin typeface="Fira Sans SemiBold"/>
                <a:ea typeface="Fira Sans SemiBold"/>
                <a:cs typeface="Fira Sans SemiBold"/>
                <a:sym typeface="Fira Sans SemiBold"/>
              </a:defRPr>
            </a:lvl3pPr>
            <a:lvl4pPr lvl="3" algn="r" rtl="0">
              <a:buNone/>
              <a:defRPr sz="1733">
                <a:solidFill>
                  <a:schemeClr val="lt1"/>
                </a:solidFill>
                <a:latin typeface="Fira Sans SemiBold"/>
                <a:ea typeface="Fira Sans SemiBold"/>
                <a:cs typeface="Fira Sans SemiBold"/>
                <a:sym typeface="Fira Sans SemiBold"/>
              </a:defRPr>
            </a:lvl4pPr>
            <a:lvl5pPr lvl="4" algn="r" rtl="0">
              <a:buNone/>
              <a:defRPr sz="1733">
                <a:solidFill>
                  <a:schemeClr val="lt1"/>
                </a:solidFill>
                <a:latin typeface="Fira Sans SemiBold"/>
                <a:ea typeface="Fira Sans SemiBold"/>
                <a:cs typeface="Fira Sans SemiBold"/>
                <a:sym typeface="Fira Sans SemiBold"/>
              </a:defRPr>
            </a:lvl5pPr>
            <a:lvl6pPr lvl="5" algn="r" rtl="0">
              <a:buNone/>
              <a:defRPr sz="1733">
                <a:solidFill>
                  <a:schemeClr val="lt1"/>
                </a:solidFill>
                <a:latin typeface="Fira Sans SemiBold"/>
                <a:ea typeface="Fira Sans SemiBold"/>
                <a:cs typeface="Fira Sans SemiBold"/>
                <a:sym typeface="Fira Sans SemiBold"/>
              </a:defRPr>
            </a:lvl6pPr>
            <a:lvl7pPr lvl="6" algn="r" rtl="0">
              <a:buNone/>
              <a:defRPr sz="1733">
                <a:solidFill>
                  <a:schemeClr val="lt1"/>
                </a:solidFill>
                <a:latin typeface="Fira Sans SemiBold"/>
                <a:ea typeface="Fira Sans SemiBold"/>
                <a:cs typeface="Fira Sans SemiBold"/>
                <a:sym typeface="Fira Sans SemiBold"/>
              </a:defRPr>
            </a:lvl7pPr>
            <a:lvl8pPr lvl="7" algn="r" rtl="0">
              <a:buNone/>
              <a:defRPr sz="1733">
                <a:solidFill>
                  <a:schemeClr val="lt1"/>
                </a:solidFill>
                <a:latin typeface="Fira Sans SemiBold"/>
                <a:ea typeface="Fira Sans SemiBold"/>
                <a:cs typeface="Fira Sans SemiBold"/>
                <a:sym typeface="Fira Sans SemiBold"/>
              </a:defRPr>
            </a:lvl8pPr>
            <a:lvl9pPr lvl="8" algn="r" rtl="0">
              <a:buNone/>
              <a:defRPr sz="1733">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3175072"/>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85971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C293587-A5ED-3B48-979C-B92129A74E3E}"/>
              </a:ext>
            </a:extLst>
          </p:cNvPr>
          <p:cNvSpPr>
            <a:spLocks noGrp="1"/>
          </p:cNvSpPr>
          <p:nvPr>
            <p:ph type="title"/>
          </p:nvPr>
        </p:nvSpPr>
        <p:spPr>
          <a:xfrm>
            <a:off x="812800" y="147231"/>
            <a:ext cx="10566400" cy="788440"/>
          </a:xfrm>
          <a:prstGeom prst="rect">
            <a:avLst/>
          </a:prstGeom>
        </p:spPr>
        <p:txBody>
          <a:bodyPr vert="horz" lIns="0" tIns="45720" rIns="91440" bIns="0" rtlCol="0" anchor="ctr">
            <a:normAutofit/>
          </a:bodyPr>
          <a:lstStyle/>
          <a:p>
            <a:r>
              <a:rPr lang="en-GB"/>
              <a:t>Click to edit Master title style</a:t>
            </a:r>
            <a:endParaRPr lang="en-US"/>
          </a:p>
        </p:txBody>
      </p:sp>
      <p:sp>
        <p:nvSpPr>
          <p:cNvPr id="5" name="Text Placeholder 2">
            <a:extLst>
              <a:ext uri="{FF2B5EF4-FFF2-40B4-BE49-F238E27FC236}">
                <a16:creationId xmlns:a16="http://schemas.microsoft.com/office/drawing/2014/main" id="{7C77EF5F-4DF6-4C43-86D6-CEA985947AC1}"/>
              </a:ext>
            </a:extLst>
          </p:cNvPr>
          <p:cNvSpPr>
            <a:spLocks noGrp="1"/>
          </p:cNvSpPr>
          <p:nvPr>
            <p:ph type="body" idx="1"/>
          </p:nvPr>
        </p:nvSpPr>
        <p:spPr>
          <a:xfrm>
            <a:off x="812800" y="1039747"/>
            <a:ext cx="10566400" cy="486621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Footer Placeholder 4">
            <a:extLst>
              <a:ext uri="{FF2B5EF4-FFF2-40B4-BE49-F238E27FC236}">
                <a16:creationId xmlns:a16="http://schemas.microsoft.com/office/drawing/2014/main" id="{E1558B7A-EF41-1E4C-B636-298A9D910B44}"/>
              </a:ext>
            </a:extLst>
          </p:cNvPr>
          <p:cNvSpPr>
            <a:spLocks noGrp="1"/>
          </p:cNvSpPr>
          <p:nvPr>
            <p:ph type="ftr" sz="quarter" idx="3"/>
          </p:nvPr>
        </p:nvSpPr>
        <p:spPr>
          <a:xfrm>
            <a:off x="812800" y="6320094"/>
            <a:ext cx="4436533" cy="365125"/>
          </a:xfrm>
          <a:prstGeom prst="rect">
            <a:avLst/>
          </a:prstGeom>
        </p:spPr>
        <p:txBody>
          <a:bodyPr vert="horz" lIns="0" tIns="45720" rIns="91440" bIns="0" rtlCol="0" anchor="ctr"/>
          <a:lstStyle>
            <a:lvl1pPr algn="l">
              <a:defRPr sz="1333" b="0" i="0">
                <a:solidFill>
                  <a:schemeClr val="tx2">
                    <a:lumMod val="75000"/>
                  </a:schemeClr>
                </a:solidFill>
                <a:latin typeface="Calibri Light" panose="020F0302020204030204" pitchFamily="34" charset="0"/>
                <a:cs typeface="Calibri Light" panose="020F0302020204030204" pitchFamily="34" charset="0"/>
              </a:defRPr>
            </a:lvl1pPr>
          </a:lstStyle>
          <a:p>
            <a:r>
              <a:rPr lang="en-US"/>
              <a:t>PRESENTATION NAME AND DATE</a:t>
            </a:r>
          </a:p>
        </p:txBody>
      </p:sp>
      <p:pic>
        <p:nvPicPr>
          <p:cNvPr id="7" name="Picture 6">
            <a:extLst>
              <a:ext uri="{FF2B5EF4-FFF2-40B4-BE49-F238E27FC236}">
                <a16:creationId xmlns:a16="http://schemas.microsoft.com/office/drawing/2014/main" id="{7080B689-8DA1-4843-9AE3-1D21A0F7EAB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281427" y="6114857"/>
            <a:ext cx="1186984" cy="579017"/>
          </a:xfrm>
          <a:prstGeom prst="rect">
            <a:avLst/>
          </a:prstGeom>
        </p:spPr>
      </p:pic>
      <p:cxnSp>
        <p:nvCxnSpPr>
          <p:cNvPr id="8" name="Straight Connector 7">
            <a:extLst>
              <a:ext uri="{FF2B5EF4-FFF2-40B4-BE49-F238E27FC236}">
                <a16:creationId xmlns:a16="http://schemas.microsoft.com/office/drawing/2014/main" id="{A3CC66D5-6A0D-EF44-9188-90C9B8071964}"/>
              </a:ext>
            </a:extLst>
          </p:cNvPr>
          <p:cNvCxnSpPr/>
          <p:nvPr userDrawn="1"/>
        </p:nvCxnSpPr>
        <p:spPr>
          <a:xfrm>
            <a:off x="812800" y="935671"/>
            <a:ext cx="10566400"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2798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dt="0"/>
  <p:txStyles>
    <p:titleStyle>
      <a:lvl1pPr algn="l" defTabSz="609585" rtl="0" eaLnBrk="1" latinLnBrk="0" hangingPunct="1">
        <a:spcBef>
          <a:spcPct val="0"/>
        </a:spcBef>
        <a:buNone/>
        <a:defRPr sz="4267" kern="1200">
          <a:solidFill>
            <a:schemeClr val="accent1"/>
          </a:solidFill>
          <a:latin typeface="+mj-lt"/>
          <a:ea typeface="+mj-ea"/>
          <a:cs typeface="+mj-cs"/>
        </a:defRPr>
      </a:lvl1pPr>
    </p:titleStyle>
    <p:bodyStyle>
      <a:lvl1pPr marL="379191" indent="-380990" algn="l" defTabSz="609585" rtl="0" eaLnBrk="1" latinLnBrk="0" hangingPunct="1">
        <a:lnSpc>
          <a:spcPct val="100000"/>
        </a:lnSpc>
        <a:spcBef>
          <a:spcPts val="800"/>
        </a:spcBef>
        <a:buClr>
          <a:schemeClr val="accent1"/>
        </a:buClr>
        <a:buSzPct val="90000"/>
        <a:buFont typeface="Wingdings" pitchFamily="2" charset="2"/>
        <a:buChar char="§"/>
        <a:defRPr sz="3200" b="0" i="0" kern="1200">
          <a:solidFill>
            <a:schemeClr val="tx2">
              <a:lumMod val="75000"/>
            </a:schemeClr>
          </a:solidFill>
          <a:latin typeface="Calibri" panose="020F0502020204030204" pitchFamily="34" charset="0"/>
          <a:ea typeface="+mn-ea"/>
          <a:cs typeface="Calibri" panose="020F0502020204030204" pitchFamily="34" charset="0"/>
        </a:defRPr>
      </a:lvl1pPr>
      <a:lvl2pPr marL="764981" indent="-380990" algn="l" defTabSz="609585" rtl="0" eaLnBrk="1" latinLnBrk="0" hangingPunct="1">
        <a:lnSpc>
          <a:spcPct val="100000"/>
        </a:lnSpc>
        <a:spcBef>
          <a:spcPts val="800"/>
        </a:spcBef>
        <a:buClr>
          <a:schemeClr val="accent1"/>
        </a:buClr>
        <a:buSzPct val="90000"/>
        <a:buFont typeface="Arial" panose="020B0604020202020204" pitchFamily="34" charset="0"/>
        <a:buChar char="•"/>
        <a:tabLst>
          <a:tab pos="721766" algn="l"/>
        </a:tabLst>
        <a:defRPr sz="2400" b="0" i="0" kern="1200">
          <a:solidFill>
            <a:schemeClr val="tx2">
              <a:lumMod val="75000"/>
            </a:schemeClr>
          </a:solidFill>
          <a:latin typeface="Calibri" panose="020F0502020204030204" pitchFamily="34" charset="0"/>
          <a:ea typeface="+mn-ea"/>
          <a:cs typeface="Calibri" panose="020F0502020204030204" pitchFamily="34" charset="0"/>
        </a:defRPr>
      </a:lvl2pPr>
      <a:lvl3pPr marL="1147171" indent="-381057" algn="l" defTabSz="609585" rtl="0" eaLnBrk="1" latinLnBrk="0" hangingPunct="1">
        <a:lnSpc>
          <a:spcPct val="100000"/>
        </a:lnSpc>
        <a:spcBef>
          <a:spcPts val="800"/>
        </a:spcBef>
        <a:buClr>
          <a:schemeClr val="accent1"/>
        </a:buClr>
        <a:buSzPct val="90000"/>
        <a:buFont typeface="Wingdings" pitchFamily="2" charset="2"/>
        <a:buChar char="§"/>
        <a:defRPr sz="1867" b="0" i="0" kern="1200">
          <a:solidFill>
            <a:schemeClr val="tx2">
              <a:lumMod val="75000"/>
            </a:schemeClr>
          </a:solidFill>
          <a:latin typeface="Calibri Light" panose="020F0302020204030204" pitchFamily="34" charset="0"/>
          <a:ea typeface="+mn-ea"/>
          <a:cs typeface="Calibri Light" panose="020F0302020204030204" pitchFamily="34" charset="0"/>
        </a:defRPr>
      </a:lvl3pPr>
      <a:lvl4pPr marL="1572561" indent="-372591" algn="l" defTabSz="609585" rtl="0" eaLnBrk="1" latinLnBrk="0" hangingPunct="1">
        <a:lnSpc>
          <a:spcPct val="100000"/>
        </a:lnSpc>
        <a:spcBef>
          <a:spcPts val="800"/>
        </a:spcBef>
        <a:buClr>
          <a:schemeClr val="accent1"/>
        </a:buClr>
        <a:buSzPct val="90000"/>
        <a:buFont typeface="Arial" panose="020B0604020202020204" pitchFamily="34" charset="0"/>
        <a:buChar char="•"/>
        <a:tabLst>
          <a:tab pos="2156830" algn="l"/>
        </a:tabLst>
        <a:defRPr sz="1467" b="0" i="0" kern="1200">
          <a:solidFill>
            <a:schemeClr val="tx2">
              <a:lumMod val="75000"/>
            </a:schemeClr>
          </a:solidFill>
          <a:latin typeface="Calibri Light" panose="020F0302020204030204" pitchFamily="34" charset="0"/>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667" kern="1200">
          <a:solidFill>
            <a:srgbClr val="54626A"/>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A92E-B96F-FD4D-A186-124FDFAC5D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9C427-A547-AF4B-825C-F47FC3970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C6721-5307-724B-A9FD-B296EBF99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28766-82D1-384E-8B12-5C1A9DA9692F}" type="datetime1">
              <a:rPr lang="en-US" smtClean="0"/>
              <a:t>6/20/2023</a:t>
            </a:fld>
            <a:endParaRPr lang="en-US"/>
          </a:p>
        </p:txBody>
      </p:sp>
      <p:sp>
        <p:nvSpPr>
          <p:cNvPr id="5" name="Footer Placeholder 4">
            <a:extLst>
              <a:ext uri="{FF2B5EF4-FFF2-40B4-BE49-F238E27FC236}">
                <a16:creationId xmlns:a16="http://schemas.microsoft.com/office/drawing/2014/main" id="{4F692DAB-7A9C-3749-9879-436F5D880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Amenah</a:t>
            </a:r>
          </a:p>
        </p:txBody>
      </p:sp>
      <p:sp>
        <p:nvSpPr>
          <p:cNvPr id="6" name="Slide Number Placeholder 5">
            <a:extLst>
              <a:ext uri="{FF2B5EF4-FFF2-40B4-BE49-F238E27FC236}">
                <a16:creationId xmlns:a16="http://schemas.microsoft.com/office/drawing/2014/main" id="{636E5660-441A-F74A-9C78-B05CF8FB7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B208D-B73F-F74B-AEA4-8731D1210451}" type="slidenum">
              <a:rPr lang="en-US" smtClean="0"/>
              <a:t>‹#›</a:t>
            </a:fld>
            <a:endParaRPr lang="en-US"/>
          </a:p>
        </p:txBody>
      </p:sp>
    </p:spTree>
    <p:extLst>
      <p:ext uri="{BB962C8B-B14F-4D97-AF65-F5344CB8AC3E}">
        <p14:creationId xmlns:p14="http://schemas.microsoft.com/office/powerpoint/2010/main" val="5433358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4.xml"/><Relationship Id="rId5" Type="http://schemas.openxmlformats.org/officeDocument/2006/relationships/image" Target="../media/image31.png"/><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hyperlink" Target="https://creativecommons.org/licenses/by-sa/3.0/" TargetMode="External"/><Relationship Id="rId4" Type="http://schemas.openxmlformats.org/officeDocument/2006/relationships/hyperlink" Target="https://alirezahayati.com/2020/12/25/social-networks-i-dont-use/" TargetMode="External"/><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hyperlink" Target="https://www.womensrefugeecommission.org/research-resources/child-marriage-humanitarian-settings-study-overview-infographic/#%3A~%3Atext%3DWRC%2C%20in%20partnership%20with%20the%20Johns%20Hopkins%20Center%2Ccontexts%20and%20inform%20prevention%20and%20risk%20mitigation%20programming" TargetMode="External"/><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jpeg"/><Relationship Id="rId7" Type="http://schemas.openxmlformats.org/officeDocument/2006/relationships/diagramColors" Target="../diagrams/colors3.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hyperlink" Target="https://humanrights.berkeley.edu/programs-projects/health-human-rights-program/preventing-child-marriage-humanitarian-settings"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mailto:aisha.hutchinson@kcl.ac.uk" TargetMode="External"/><Relationship Id="rId7" Type="http://schemas.openxmlformats.org/officeDocument/2006/relationships/image" Target="../media/image78.sv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hyperlink" Target="mailto:katrina.1.kiss@kcl.ac.uk" TargetMode="External"/><Relationship Id="rId4" Type="http://schemas.openxmlformats.org/officeDocument/2006/relationships/hyperlink" Target="mailto:jlm2200@cumc.columbia.edu" TargetMode="External"/><Relationship Id="rId9"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hyperlink" Target="file:///C:\Users\mmuna\Downloads\Is_an_End_to_Child_Marriage_Within_Reach-3.pdf"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57819" y="4992120"/>
            <a:ext cx="10166680" cy="806143"/>
          </a:xfrm>
          <a:prstGeom prst="rect">
            <a:avLst/>
          </a:prstGeom>
        </p:spPr>
      </p:pic>
      <p:sp>
        <p:nvSpPr>
          <p:cNvPr id="5" name="Rectangle 4"/>
          <p:cNvSpPr/>
          <p:nvPr/>
        </p:nvSpPr>
        <p:spPr>
          <a:xfrm>
            <a:off x="8511800" y="4901779"/>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1804" y="2112505"/>
            <a:ext cx="3328923"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or no interpretation).</a:t>
            </a:r>
          </a:p>
        </p:txBody>
      </p:sp>
      <p:sp>
        <p:nvSpPr>
          <p:cNvPr id="7" name="TextBox 6"/>
          <p:cNvSpPr txBox="1"/>
          <p:nvPr/>
        </p:nvSpPr>
        <p:spPr>
          <a:xfrm>
            <a:off x="3897745" y="2116210"/>
            <a:ext cx="3719839"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err="1"/>
              <a:t>Esta</a:t>
            </a:r>
            <a:r>
              <a:rPr lang="en-GB" sz="1700"/>
              <a:t>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o version original).</a:t>
            </a:r>
          </a:p>
        </p:txBody>
      </p:sp>
      <p:sp>
        <p:nvSpPr>
          <p:cNvPr id="8" name="TextBox 7"/>
          <p:cNvSpPr txBox="1"/>
          <p:nvPr/>
        </p:nvSpPr>
        <p:spPr>
          <a:xfrm>
            <a:off x="7786834" y="2116210"/>
            <a:ext cx="3993362"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F6EC5E23-593C-48B4-9CFC-BE61C4B0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C3F6F67F-ACD5-263B-9D50-432984181FE9}"/>
              </a:ext>
            </a:extLst>
          </p:cNvPr>
          <p:cNvSpPr txBox="1">
            <a:spLocks/>
          </p:cNvSpPr>
          <p:nvPr/>
        </p:nvSpPr>
        <p:spPr>
          <a:xfrm>
            <a:off x="267854" y="451340"/>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Tree>
    <p:extLst>
      <p:ext uri="{BB962C8B-B14F-4D97-AF65-F5344CB8AC3E}">
        <p14:creationId xmlns:p14="http://schemas.microsoft.com/office/powerpoint/2010/main" val="61889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45151" y="2023059"/>
            <a:ext cx="6468110" cy="2586990"/>
          </a:xfrm>
          <a:prstGeom prst="rect">
            <a:avLst/>
          </a:prstGeom>
        </p:spPr>
        <p:txBody>
          <a:bodyPr vert="horz" wrap="square" lIns="0" tIns="12700" rIns="0" bIns="0" rtlCol="0">
            <a:spAutoFit/>
          </a:bodyPr>
          <a:lstStyle/>
          <a:p>
            <a:pPr marR="5080" algn="r">
              <a:lnSpc>
                <a:spcPts val="6840"/>
              </a:lnSpc>
              <a:spcBef>
                <a:spcPts val="100"/>
              </a:spcBef>
            </a:pPr>
            <a:r>
              <a:rPr sz="6000" b="0" spc="-30">
                <a:solidFill>
                  <a:srgbClr val="000000"/>
                </a:solidFill>
                <a:latin typeface="Calibri Light"/>
                <a:cs typeface="Calibri Light"/>
              </a:rPr>
              <a:t>Beyond</a:t>
            </a:r>
            <a:r>
              <a:rPr sz="6000" b="0" spc="-295">
                <a:solidFill>
                  <a:srgbClr val="000000"/>
                </a:solidFill>
                <a:latin typeface="Calibri Light"/>
                <a:cs typeface="Calibri Light"/>
              </a:rPr>
              <a:t> </a:t>
            </a:r>
            <a:r>
              <a:rPr sz="6000" b="0" spc="-35">
                <a:solidFill>
                  <a:srgbClr val="000000"/>
                </a:solidFill>
                <a:latin typeface="Calibri Light"/>
                <a:cs typeface="Calibri Light"/>
              </a:rPr>
              <a:t>Drivers</a:t>
            </a:r>
            <a:r>
              <a:rPr sz="6000" b="0" spc="-280">
                <a:solidFill>
                  <a:srgbClr val="000000"/>
                </a:solidFill>
                <a:latin typeface="Calibri Light"/>
                <a:cs typeface="Calibri Light"/>
              </a:rPr>
              <a:t> </a:t>
            </a:r>
            <a:r>
              <a:rPr sz="6000" b="0" spc="-25">
                <a:solidFill>
                  <a:srgbClr val="000000"/>
                </a:solidFill>
                <a:latin typeface="Calibri Light"/>
                <a:cs typeface="Calibri Light"/>
              </a:rPr>
              <a:t>and</a:t>
            </a:r>
            <a:endParaRPr sz="6000">
              <a:latin typeface="Calibri Light"/>
              <a:cs typeface="Calibri Light"/>
            </a:endParaRPr>
          </a:p>
          <a:p>
            <a:pPr marL="12700" marR="5715" indent="2726690" algn="r">
              <a:lnSpc>
                <a:spcPts val="6480"/>
              </a:lnSpc>
              <a:spcBef>
                <a:spcPts val="459"/>
              </a:spcBef>
            </a:pPr>
            <a:r>
              <a:rPr sz="6000" b="0" spc="-35">
                <a:solidFill>
                  <a:srgbClr val="000000"/>
                </a:solidFill>
                <a:latin typeface="Calibri Light"/>
                <a:cs typeface="Calibri Light"/>
              </a:rPr>
              <a:t>Descriptive</a:t>
            </a:r>
            <a:r>
              <a:rPr sz="6000" b="0" spc="-260">
                <a:solidFill>
                  <a:srgbClr val="000000"/>
                </a:solidFill>
                <a:latin typeface="Calibri Light"/>
                <a:cs typeface="Calibri Light"/>
              </a:rPr>
              <a:t> </a:t>
            </a:r>
            <a:r>
              <a:rPr sz="6000" b="0" spc="-50">
                <a:solidFill>
                  <a:srgbClr val="000000"/>
                </a:solidFill>
                <a:latin typeface="Calibri Light"/>
                <a:cs typeface="Calibri Light"/>
              </a:rPr>
              <a:t>: </a:t>
            </a:r>
            <a:r>
              <a:rPr sz="6000" b="0" spc="-45">
                <a:solidFill>
                  <a:srgbClr val="000000"/>
                </a:solidFill>
                <a:latin typeface="Calibri Light"/>
                <a:cs typeface="Calibri Light"/>
              </a:rPr>
              <a:t>Operational</a:t>
            </a:r>
            <a:r>
              <a:rPr sz="6000" b="0" spc="-254">
                <a:solidFill>
                  <a:srgbClr val="000000"/>
                </a:solidFill>
                <a:latin typeface="Calibri Light"/>
                <a:cs typeface="Calibri Light"/>
              </a:rPr>
              <a:t> </a:t>
            </a:r>
            <a:r>
              <a:rPr sz="6000" b="0" spc="-70">
                <a:solidFill>
                  <a:srgbClr val="000000"/>
                </a:solidFill>
                <a:latin typeface="Calibri Light"/>
                <a:cs typeface="Calibri Light"/>
              </a:rPr>
              <a:t>Research</a:t>
            </a:r>
            <a:endParaRPr sz="6000">
              <a:latin typeface="Calibri Light"/>
              <a:cs typeface="Calibri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p:nvPr/>
        </p:nvSpPr>
        <p:spPr>
          <a:xfrm>
            <a:off x="501497" y="732231"/>
            <a:ext cx="4564380" cy="2343150"/>
          </a:xfrm>
          <a:prstGeom prst="rect">
            <a:avLst/>
          </a:prstGeom>
        </p:spPr>
        <p:txBody>
          <a:bodyPr vert="horz" wrap="square" lIns="0" tIns="148590" rIns="0" bIns="0" rtlCol="0">
            <a:spAutoFit/>
          </a:bodyPr>
          <a:lstStyle/>
          <a:p>
            <a:pPr marL="427990" marR="5080" lvl="0" indent="-415925" defTabSz="914400" eaLnBrk="1" fontAlgn="auto" latinLnBrk="0" hangingPunct="1">
              <a:lnSpc>
                <a:spcPts val="8640"/>
              </a:lnSpc>
              <a:spcBef>
                <a:spcPts val="1170"/>
              </a:spcBef>
              <a:spcAft>
                <a:spcPts val="0"/>
              </a:spcAft>
              <a:buClrTx/>
              <a:buSzTx/>
              <a:buFontTx/>
              <a:buNone/>
              <a:tabLst>
                <a:tab pos="427990" algn="l"/>
              </a:tabLst>
              <a:defRPr/>
            </a:pPr>
            <a:r>
              <a:rPr kumimoji="0" sz="2700" b="0" i="0" u="none" strike="noStrike" kern="0" cap="none" spc="-37" normalizeH="0" baseline="49382" noProof="0">
                <a:ln>
                  <a:noFill/>
                </a:ln>
                <a:solidFill>
                  <a:srgbClr val="1CABE1"/>
                </a:solidFill>
                <a:effectLst/>
                <a:uLnTx/>
                <a:uFillTx/>
                <a:latin typeface="Arial Black"/>
                <a:cs typeface="Arial Black"/>
              </a:rPr>
              <a:t>1.</a:t>
            </a:r>
            <a:r>
              <a:rPr kumimoji="0" sz="2700" b="0" i="0" u="none" strike="noStrike" kern="0" cap="none" spc="0" normalizeH="0" baseline="49382" noProof="0">
                <a:ln>
                  <a:noFill/>
                </a:ln>
                <a:solidFill>
                  <a:srgbClr val="1CABE1"/>
                </a:solidFill>
                <a:effectLst/>
                <a:uLnTx/>
                <a:uFillTx/>
                <a:latin typeface="Arial Black"/>
                <a:cs typeface="Arial Black"/>
              </a:rPr>
              <a:t>	</a:t>
            </a:r>
            <a:r>
              <a:rPr kumimoji="0" sz="8000" b="0" i="0" u="none" strike="noStrike" kern="0" cap="none" spc="-10" normalizeH="0" baseline="0" noProof="0">
                <a:ln>
                  <a:noFill/>
                </a:ln>
                <a:solidFill>
                  <a:srgbClr val="FFFFFF"/>
                </a:solidFill>
                <a:effectLst/>
                <a:uLnTx/>
                <a:uFillTx/>
                <a:latin typeface="Arial Black"/>
                <a:cs typeface="Arial Black"/>
              </a:rPr>
              <a:t>System Level</a:t>
            </a:r>
            <a:endParaRPr kumimoji="0" sz="8000" b="0" i="0" u="none" strike="noStrike" kern="0" cap="none" spc="0" normalizeH="0" baseline="0" noProof="0">
              <a:ln>
                <a:noFill/>
              </a:ln>
              <a:solidFill>
                <a:sysClr val="windowText" lastClr="000000"/>
              </a:solidFill>
              <a:effectLst/>
              <a:uLnTx/>
              <a:uFillTx/>
              <a:latin typeface="Arial Black"/>
              <a:cs typeface="Arial Black"/>
            </a:endParaRPr>
          </a:p>
        </p:txBody>
      </p:sp>
      <p:sp>
        <p:nvSpPr>
          <p:cNvPr id="4" name="object 4"/>
          <p:cNvSpPr txBox="1"/>
          <p:nvPr/>
        </p:nvSpPr>
        <p:spPr>
          <a:xfrm>
            <a:off x="7119619" y="772413"/>
            <a:ext cx="4431665" cy="4416425"/>
          </a:xfrm>
          <a:prstGeom prst="rect">
            <a:avLst/>
          </a:prstGeom>
        </p:spPr>
        <p:txBody>
          <a:bodyPr vert="horz" wrap="square" lIns="0" tIns="13335" rIns="0" bIns="0" rtlCol="0">
            <a:spAutoFit/>
          </a:bodyPr>
          <a:lstStyle/>
          <a:p>
            <a:pPr marL="354965" marR="5080" lvl="0" indent="-342265" defTabSz="914400" eaLnBrk="1" fontAlgn="auto" latinLnBrk="0" hangingPunct="1">
              <a:lnSpc>
                <a:spcPct val="100000"/>
              </a:lnSpc>
              <a:spcBef>
                <a:spcPts val="105"/>
              </a:spcBef>
              <a:spcAft>
                <a:spcPts val="0"/>
              </a:spcAft>
              <a:buClrTx/>
              <a:buSzTx/>
              <a:buFontTx/>
              <a:buChar char="•"/>
              <a:tabLst>
                <a:tab pos="354965" algn="l"/>
                <a:tab pos="355600" algn="l"/>
              </a:tabLst>
              <a:defRPr/>
            </a:pPr>
            <a:r>
              <a:rPr kumimoji="0" sz="3200" b="0" i="0" u="none" strike="noStrike" kern="0" cap="none" spc="0" normalizeH="0" baseline="0" noProof="0">
                <a:ln>
                  <a:noFill/>
                </a:ln>
                <a:solidFill>
                  <a:srgbClr val="FFFFFF"/>
                </a:solidFill>
                <a:effectLst/>
                <a:uLnTx/>
                <a:uFillTx/>
                <a:latin typeface="Arial"/>
                <a:cs typeface="Arial"/>
              </a:rPr>
              <a:t>National</a:t>
            </a:r>
            <a:r>
              <a:rPr kumimoji="0" sz="3200" b="0" i="0" u="none" strike="noStrike" kern="0" cap="none" spc="-60"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legislations</a:t>
            </a:r>
            <a:r>
              <a:rPr kumimoji="0" sz="3200" b="0" i="0" u="none" strike="noStrike" kern="0" cap="none" spc="-55" normalizeH="0" baseline="0" noProof="0">
                <a:ln>
                  <a:noFill/>
                </a:ln>
                <a:solidFill>
                  <a:srgbClr val="FFFFFF"/>
                </a:solidFill>
                <a:effectLst/>
                <a:uLnTx/>
                <a:uFillTx/>
                <a:latin typeface="Arial"/>
                <a:cs typeface="Arial"/>
              </a:rPr>
              <a:t> </a:t>
            </a:r>
            <a:r>
              <a:rPr kumimoji="0" sz="3200" b="0" i="0" u="none" strike="noStrike" kern="0" cap="none" spc="-25" normalizeH="0" baseline="0" noProof="0">
                <a:ln>
                  <a:noFill/>
                </a:ln>
                <a:solidFill>
                  <a:srgbClr val="FFFFFF"/>
                </a:solidFill>
                <a:effectLst/>
                <a:uLnTx/>
                <a:uFillTx/>
                <a:latin typeface="Arial"/>
                <a:cs typeface="Arial"/>
              </a:rPr>
              <a:t>to </a:t>
            </a:r>
            <a:r>
              <a:rPr kumimoji="0" sz="3200" b="0" i="0" u="none" strike="noStrike" kern="0" cap="none" spc="0" normalizeH="0" baseline="0" noProof="0">
                <a:ln>
                  <a:noFill/>
                </a:ln>
                <a:solidFill>
                  <a:srgbClr val="FFFFFF"/>
                </a:solidFill>
                <a:effectLst/>
                <a:uLnTx/>
                <a:uFillTx/>
                <a:latin typeface="Arial"/>
                <a:cs typeface="Arial"/>
              </a:rPr>
              <a:t>end</a:t>
            </a:r>
            <a:r>
              <a:rPr kumimoji="0" sz="3200" b="0" i="0" u="none" strike="noStrike" kern="0" cap="none" spc="-30"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child</a:t>
            </a:r>
            <a:r>
              <a:rPr kumimoji="0" sz="3200" b="0" i="0" u="none" strike="noStrike" kern="0" cap="none" spc="-25"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marriage</a:t>
            </a:r>
            <a:endParaRPr kumimoji="0" sz="3200" b="0" i="0" u="none" strike="noStrike" kern="0" cap="none" spc="0" normalizeH="0" baseline="0" noProof="0">
              <a:ln>
                <a:noFill/>
              </a:ln>
              <a:solidFill>
                <a:sysClr val="windowText" lastClr="000000"/>
              </a:solidFill>
              <a:effectLst/>
              <a:uLnTx/>
              <a:uFillTx/>
              <a:latin typeface="Arial"/>
              <a:cs typeface="Arial"/>
            </a:endParaRPr>
          </a:p>
          <a:p>
            <a:pPr marL="354965" marR="118745" lvl="0" indent="-342265" defTabSz="914400" eaLnBrk="1" fontAlgn="auto" latinLnBrk="0" hangingPunct="1">
              <a:lnSpc>
                <a:spcPct val="100000"/>
              </a:lnSpc>
              <a:spcBef>
                <a:spcPts val="0"/>
              </a:spcBef>
              <a:spcAft>
                <a:spcPts val="0"/>
              </a:spcAft>
              <a:buClrTx/>
              <a:buSzTx/>
              <a:buFontTx/>
              <a:buChar char="•"/>
              <a:tabLst>
                <a:tab pos="354965" algn="l"/>
                <a:tab pos="355600" algn="l"/>
              </a:tabLst>
              <a:defRPr/>
            </a:pPr>
            <a:r>
              <a:rPr kumimoji="0" sz="3200" b="0" i="0" u="none" strike="noStrike" kern="0" cap="none" spc="0" normalizeH="0" baseline="0" noProof="0">
                <a:ln>
                  <a:noFill/>
                </a:ln>
                <a:solidFill>
                  <a:srgbClr val="FFFFFF"/>
                </a:solidFill>
                <a:effectLst/>
                <a:uLnTx/>
                <a:uFillTx/>
                <a:latin typeface="Arial"/>
                <a:cs typeface="Arial"/>
              </a:rPr>
              <a:t>Multi-</a:t>
            </a:r>
            <a:r>
              <a:rPr kumimoji="0" sz="3200" b="0" i="0" u="none" strike="noStrike" kern="0" cap="none" spc="-30"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ministerial </a:t>
            </a:r>
            <a:r>
              <a:rPr kumimoji="0" sz="3200" b="0" i="0" u="none" strike="noStrike" kern="0" cap="none" spc="0" normalizeH="0" baseline="0" noProof="0">
                <a:ln>
                  <a:noFill/>
                </a:ln>
                <a:solidFill>
                  <a:srgbClr val="FFFFFF"/>
                </a:solidFill>
                <a:effectLst/>
                <a:uLnTx/>
                <a:uFillTx/>
                <a:latin typeface="Arial"/>
                <a:cs typeface="Arial"/>
              </a:rPr>
              <a:t>collaboration</a:t>
            </a:r>
            <a:r>
              <a:rPr kumimoji="0" sz="3200" b="0" i="0" u="none" strike="noStrike" kern="0" cap="none" spc="-95"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(Ministry </a:t>
            </a:r>
            <a:r>
              <a:rPr kumimoji="0" sz="3200" b="0" i="0" u="none" strike="noStrike" kern="0" cap="none" spc="0" normalizeH="0" baseline="0" noProof="0">
                <a:ln>
                  <a:noFill/>
                </a:ln>
                <a:solidFill>
                  <a:srgbClr val="FFFFFF"/>
                </a:solidFill>
                <a:effectLst/>
                <a:uLnTx/>
                <a:uFillTx/>
                <a:latin typeface="Arial"/>
                <a:cs typeface="Arial"/>
              </a:rPr>
              <a:t>of</a:t>
            </a:r>
            <a:r>
              <a:rPr kumimoji="0" sz="3200" b="0" i="0" u="none" strike="noStrike" kern="0" cap="none" spc="-30"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Health,</a:t>
            </a:r>
            <a:r>
              <a:rPr kumimoji="0" sz="3200" b="0" i="0" u="none" strike="noStrike" kern="0" cap="none" spc="-30"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Ministry</a:t>
            </a:r>
            <a:r>
              <a:rPr kumimoji="0" sz="3200" b="0" i="0" u="none" strike="noStrike" kern="0" cap="none" spc="-40" normalizeH="0" baseline="0" noProof="0">
                <a:ln>
                  <a:noFill/>
                </a:ln>
                <a:solidFill>
                  <a:srgbClr val="FFFFFF"/>
                </a:solidFill>
                <a:effectLst/>
                <a:uLnTx/>
                <a:uFillTx/>
                <a:latin typeface="Arial"/>
                <a:cs typeface="Arial"/>
              </a:rPr>
              <a:t> </a:t>
            </a:r>
            <a:r>
              <a:rPr kumimoji="0" sz="3200" b="0" i="0" u="none" strike="noStrike" kern="0" cap="none" spc="-25" normalizeH="0" baseline="0" noProof="0">
                <a:ln>
                  <a:noFill/>
                </a:ln>
                <a:solidFill>
                  <a:srgbClr val="FFFFFF"/>
                </a:solidFill>
                <a:effectLst/>
                <a:uLnTx/>
                <a:uFillTx/>
                <a:latin typeface="Arial"/>
                <a:cs typeface="Arial"/>
              </a:rPr>
              <a:t>of </a:t>
            </a:r>
            <a:r>
              <a:rPr kumimoji="0" sz="3200" b="0" i="0" u="none" strike="noStrike" kern="0" cap="none" spc="0" normalizeH="0" baseline="0" noProof="0">
                <a:ln>
                  <a:noFill/>
                </a:ln>
                <a:solidFill>
                  <a:srgbClr val="FFFFFF"/>
                </a:solidFill>
                <a:effectLst/>
                <a:uLnTx/>
                <a:uFillTx/>
                <a:latin typeface="Arial"/>
                <a:cs typeface="Arial"/>
              </a:rPr>
              <a:t>Social</a:t>
            </a:r>
            <a:r>
              <a:rPr kumimoji="0" sz="3200" b="0" i="0" u="none" strike="noStrike" kern="0" cap="none" spc="-15"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Welfare, </a:t>
            </a:r>
            <a:r>
              <a:rPr kumimoji="0" sz="3200" b="0" i="0" u="none" strike="noStrike" kern="0" cap="none" spc="0" normalizeH="0" baseline="0" noProof="0">
                <a:ln>
                  <a:noFill/>
                </a:ln>
                <a:solidFill>
                  <a:srgbClr val="FFFFFF"/>
                </a:solidFill>
                <a:effectLst/>
                <a:uLnTx/>
                <a:uFillTx/>
                <a:latin typeface="Arial"/>
                <a:cs typeface="Arial"/>
              </a:rPr>
              <a:t>Ministry</a:t>
            </a:r>
            <a:r>
              <a:rPr kumimoji="0" sz="3200" b="0" i="0" u="none" strike="noStrike" kern="0" cap="none" spc="-25"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of</a:t>
            </a:r>
            <a:r>
              <a:rPr kumimoji="0" sz="3200" b="0" i="0" u="none" strike="noStrike" kern="0" cap="none" spc="-25"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Education, </a:t>
            </a:r>
            <a:r>
              <a:rPr kumimoji="0" sz="3200" b="0" i="0" u="none" strike="noStrike" kern="0" cap="none" spc="0" normalizeH="0" baseline="0" noProof="0">
                <a:ln>
                  <a:noFill/>
                </a:ln>
                <a:solidFill>
                  <a:srgbClr val="FFFFFF"/>
                </a:solidFill>
                <a:effectLst/>
                <a:uLnTx/>
                <a:uFillTx/>
                <a:latin typeface="Arial"/>
                <a:cs typeface="Arial"/>
              </a:rPr>
              <a:t>Ministry</a:t>
            </a:r>
            <a:r>
              <a:rPr kumimoji="0" sz="3200" b="0" i="0" u="none" strike="noStrike" kern="0" cap="none" spc="-85"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of</a:t>
            </a:r>
            <a:r>
              <a:rPr kumimoji="0" sz="3200" b="0" i="0" u="none" strike="noStrike" kern="0" cap="none" spc="-130" normalizeH="0" baseline="0" noProof="0">
                <a:ln>
                  <a:noFill/>
                </a:ln>
                <a:solidFill>
                  <a:srgbClr val="FFFFFF"/>
                </a:solidFill>
                <a:effectLst/>
                <a:uLnTx/>
                <a:uFillTx/>
                <a:latin typeface="Arial"/>
                <a:cs typeface="Arial"/>
              </a:rPr>
              <a:t> </a:t>
            </a:r>
            <a:r>
              <a:rPr kumimoji="0" sz="3200" b="0" i="0" u="none" strike="noStrike" kern="0" cap="none" spc="-30" normalizeH="0" baseline="0" noProof="0">
                <a:ln>
                  <a:noFill/>
                </a:ln>
                <a:solidFill>
                  <a:srgbClr val="FFFFFF"/>
                </a:solidFill>
                <a:effectLst/>
                <a:uLnTx/>
                <a:uFillTx/>
                <a:latin typeface="Arial"/>
                <a:cs typeface="Arial"/>
              </a:rPr>
              <a:t>Youth</a:t>
            </a:r>
            <a:r>
              <a:rPr kumimoji="0" sz="3200" b="0" i="0" u="none" strike="noStrike" kern="0" cap="none" spc="-90" normalizeH="0" baseline="0" noProof="0">
                <a:ln>
                  <a:noFill/>
                </a:ln>
                <a:solidFill>
                  <a:srgbClr val="FFFFFF"/>
                </a:solidFill>
                <a:effectLst/>
                <a:uLnTx/>
                <a:uFillTx/>
                <a:latin typeface="Arial"/>
                <a:cs typeface="Arial"/>
              </a:rPr>
              <a:t> </a:t>
            </a:r>
            <a:r>
              <a:rPr kumimoji="0" sz="3200" b="0" i="0" u="none" strike="noStrike" kern="0" cap="none" spc="-25" normalizeH="0" baseline="0" noProof="0">
                <a:ln>
                  <a:noFill/>
                </a:ln>
                <a:solidFill>
                  <a:srgbClr val="FFFFFF"/>
                </a:solidFill>
                <a:effectLst/>
                <a:uLnTx/>
                <a:uFillTx/>
                <a:latin typeface="Arial"/>
                <a:cs typeface="Arial"/>
              </a:rPr>
              <a:t>and </a:t>
            </a:r>
            <a:r>
              <a:rPr kumimoji="0" sz="3200" b="0" i="0" u="none" strike="noStrike" kern="0" cap="none" spc="-10" normalizeH="0" baseline="0" noProof="0">
                <a:ln>
                  <a:noFill/>
                </a:ln>
                <a:solidFill>
                  <a:srgbClr val="FFFFFF"/>
                </a:solidFill>
                <a:effectLst/>
                <a:uLnTx/>
                <a:uFillTx/>
                <a:latin typeface="Arial"/>
                <a:cs typeface="Arial"/>
              </a:rPr>
              <a:t>Sports</a:t>
            </a:r>
            <a:r>
              <a:rPr kumimoji="0" sz="2400" b="0" i="0" u="none" strike="noStrike" kern="0" cap="none" spc="-10" normalizeH="0" baseline="0" noProof="0">
                <a:ln>
                  <a:noFill/>
                </a:ln>
                <a:solidFill>
                  <a:srgbClr val="FFFFFF"/>
                </a:solidFill>
                <a:effectLst/>
                <a:uLnTx/>
                <a:uFillTx/>
                <a:latin typeface="Arial"/>
                <a:cs typeface="Arial"/>
              </a:rPr>
              <a:t>)</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5"/>
          </a:xfrm>
          <a:prstGeom prst="rect">
            <a:avLst/>
          </a:prstGeom>
        </p:spPr>
      </p:pic>
      <p:sp>
        <p:nvSpPr>
          <p:cNvPr id="3" name="object 3"/>
          <p:cNvSpPr txBox="1">
            <a:spLocks noGrp="1"/>
          </p:cNvSpPr>
          <p:nvPr>
            <p:ph type="title"/>
          </p:nvPr>
        </p:nvSpPr>
        <p:spPr>
          <a:xfrm>
            <a:off x="501497" y="732231"/>
            <a:ext cx="6711950" cy="2343150"/>
          </a:xfrm>
          <a:prstGeom prst="rect">
            <a:avLst/>
          </a:prstGeom>
        </p:spPr>
        <p:txBody>
          <a:bodyPr vert="horz" wrap="square" lIns="0" tIns="148590" rIns="0" bIns="0" rtlCol="0">
            <a:spAutoFit/>
          </a:bodyPr>
          <a:lstStyle/>
          <a:p>
            <a:pPr marL="427990" marR="5080" indent="-415925">
              <a:lnSpc>
                <a:spcPts val="8640"/>
              </a:lnSpc>
              <a:spcBef>
                <a:spcPts val="1170"/>
              </a:spcBef>
              <a:tabLst>
                <a:tab pos="427990" algn="l"/>
              </a:tabLst>
            </a:pPr>
            <a:r>
              <a:rPr sz="2700" spc="-37" baseline="49382">
                <a:solidFill>
                  <a:srgbClr val="1CABE1"/>
                </a:solidFill>
              </a:rPr>
              <a:t>2.</a:t>
            </a:r>
            <a:r>
              <a:rPr sz="2700" baseline="49382">
                <a:solidFill>
                  <a:srgbClr val="1CABE1"/>
                </a:solidFill>
              </a:rPr>
              <a:t>	</a:t>
            </a:r>
            <a:r>
              <a:rPr sz="8000" spc="-10"/>
              <a:t>Community Level</a:t>
            </a:r>
            <a:endParaRPr sz="8000"/>
          </a:p>
        </p:txBody>
      </p:sp>
      <p:sp>
        <p:nvSpPr>
          <p:cNvPr id="4" name="object 4"/>
          <p:cNvSpPr txBox="1"/>
          <p:nvPr/>
        </p:nvSpPr>
        <p:spPr>
          <a:xfrm>
            <a:off x="1784730" y="3715003"/>
            <a:ext cx="4744720" cy="1489710"/>
          </a:xfrm>
          <a:prstGeom prst="rect">
            <a:avLst/>
          </a:prstGeom>
        </p:spPr>
        <p:txBody>
          <a:bodyPr vert="horz" wrap="square" lIns="0" tIns="12700" rIns="0" bIns="0" rtlCol="0">
            <a:spAutoFit/>
          </a:bodyPr>
          <a:lstStyle/>
          <a:p>
            <a:pPr marL="354965" marR="116839" lvl="0" indent="-342265" defTabSz="914400" eaLnBrk="1" fontAlgn="auto" latinLnBrk="0" hangingPunct="1">
              <a:lnSpc>
                <a:spcPct val="100000"/>
              </a:lnSpc>
              <a:spcBef>
                <a:spcPts val="100"/>
              </a:spcBef>
              <a:spcAft>
                <a:spcPts val="0"/>
              </a:spcAft>
              <a:buClrTx/>
              <a:buSzTx/>
              <a:buFontTx/>
              <a:buChar char="•"/>
              <a:tabLst>
                <a:tab pos="354965" algn="l"/>
                <a:tab pos="355600" algn="l"/>
              </a:tabLst>
              <a:defRPr/>
            </a:pPr>
            <a:r>
              <a:rPr kumimoji="0" sz="3200" b="0" i="0" u="none" strike="noStrike" kern="0" cap="none" spc="0" normalizeH="0" baseline="0" noProof="0">
                <a:ln>
                  <a:noFill/>
                </a:ln>
                <a:solidFill>
                  <a:srgbClr val="FFFFFF"/>
                </a:solidFill>
                <a:effectLst/>
                <a:uLnTx/>
                <a:uFillTx/>
                <a:latin typeface="Arial"/>
                <a:cs typeface="Arial"/>
              </a:rPr>
              <a:t>Interventions</a:t>
            </a:r>
            <a:r>
              <a:rPr kumimoji="0" sz="3200" b="0" i="0" u="none" strike="noStrike" kern="0" cap="none" spc="-75"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that</a:t>
            </a:r>
            <a:r>
              <a:rPr kumimoji="0" sz="3200" b="0" i="0" u="none" strike="noStrike" kern="0" cap="none" spc="-45"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target </a:t>
            </a:r>
            <a:r>
              <a:rPr kumimoji="0" sz="3200" b="0" i="0" u="none" strike="noStrike" kern="0" cap="none" spc="0" normalizeH="0" baseline="0" noProof="0">
                <a:ln>
                  <a:noFill/>
                </a:ln>
                <a:solidFill>
                  <a:srgbClr val="FFFFFF"/>
                </a:solidFill>
                <a:effectLst/>
                <a:uLnTx/>
                <a:uFillTx/>
                <a:latin typeface="Arial"/>
                <a:cs typeface="Arial"/>
              </a:rPr>
              <a:t>community</a:t>
            </a:r>
            <a:r>
              <a:rPr kumimoji="0" sz="3200" b="0" i="0" u="none" strike="noStrike" kern="0" cap="none" spc="-80" normalizeH="0" baseline="0" noProof="0">
                <a:ln>
                  <a:noFill/>
                </a:ln>
                <a:solidFill>
                  <a:srgbClr val="FFFFFF"/>
                </a:solidFill>
                <a:effectLst/>
                <a:uLnTx/>
                <a:uFillTx/>
                <a:latin typeface="Arial"/>
                <a:cs typeface="Arial"/>
              </a:rPr>
              <a:t> </a:t>
            </a:r>
            <a:r>
              <a:rPr kumimoji="0" sz="3200" b="0" i="0" u="none" strike="noStrike" kern="0" cap="none" spc="-10" normalizeH="0" baseline="0" noProof="0">
                <a:ln>
                  <a:noFill/>
                </a:ln>
                <a:solidFill>
                  <a:srgbClr val="FFFFFF"/>
                </a:solidFill>
                <a:effectLst/>
                <a:uLnTx/>
                <a:uFillTx/>
                <a:latin typeface="Arial"/>
                <a:cs typeface="Arial"/>
              </a:rPr>
              <a:t>members</a:t>
            </a:r>
            <a:endParaRPr kumimoji="0" sz="32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
              </a:spcBef>
              <a:spcAft>
                <a:spcPts val="0"/>
              </a:spcAft>
              <a:buClrTx/>
              <a:buSzTx/>
              <a:buFontTx/>
              <a:buChar char="•"/>
              <a:tabLst>
                <a:tab pos="354965" algn="l"/>
                <a:tab pos="355600" algn="l"/>
              </a:tabLst>
              <a:defRPr/>
            </a:pPr>
            <a:r>
              <a:rPr kumimoji="0" sz="3200" b="0" i="0" u="none" strike="noStrike" kern="0" cap="none" spc="0" normalizeH="0" baseline="0" noProof="0">
                <a:ln>
                  <a:noFill/>
                </a:ln>
                <a:solidFill>
                  <a:srgbClr val="FFFFFF"/>
                </a:solidFill>
                <a:effectLst/>
                <a:uLnTx/>
                <a:uFillTx/>
                <a:latin typeface="Arial"/>
                <a:cs typeface="Arial"/>
              </a:rPr>
              <a:t>Engaging</a:t>
            </a:r>
            <a:r>
              <a:rPr kumimoji="0" sz="3200" b="0" i="0" u="none" strike="noStrike" kern="0" cap="none" spc="-45"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men</a:t>
            </a:r>
            <a:r>
              <a:rPr kumimoji="0" sz="3200" b="0" i="0" u="none" strike="noStrike" kern="0" cap="none" spc="-25" normalizeH="0" baseline="0" noProof="0">
                <a:ln>
                  <a:noFill/>
                </a:ln>
                <a:solidFill>
                  <a:srgbClr val="FFFFFF"/>
                </a:solidFill>
                <a:effectLst/>
                <a:uLnTx/>
                <a:uFillTx/>
                <a:latin typeface="Arial"/>
                <a:cs typeface="Arial"/>
              </a:rPr>
              <a:t> </a:t>
            </a:r>
            <a:r>
              <a:rPr kumimoji="0" sz="3200" b="0" i="0" u="none" strike="noStrike" kern="0" cap="none" spc="0" normalizeH="0" baseline="0" noProof="0">
                <a:ln>
                  <a:noFill/>
                </a:ln>
                <a:solidFill>
                  <a:srgbClr val="FFFFFF"/>
                </a:solidFill>
                <a:effectLst/>
                <a:uLnTx/>
                <a:uFillTx/>
                <a:latin typeface="Arial"/>
                <a:cs typeface="Arial"/>
              </a:rPr>
              <a:t>and</a:t>
            </a:r>
            <a:r>
              <a:rPr kumimoji="0" sz="3200" b="0" i="0" u="none" strike="noStrike" kern="0" cap="none" spc="-50" normalizeH="0" baseline="0" noProof="0">
                <a:ln>
                  <a:noFill/>
                </a:ln>
                <a:solidFill>
                  <a:srgbClr val="FFFFFF"/>
                </a:solidFill>
                <a:effectLst/>
                <a:uLnTx/>
                <a:uFillTx/>
                <a:latin typeface="Arial"/>
                <a:cs typeface="Arial"/>
              </a:rPr>
              <a:t> </a:t>
            </a:r>
            <a:r>
              <a:rPr kumimoji="0" sz="3200" b="0" i="0" u="none" strike="noStrike" kern="0" cap="none" spc="-20" normalizeH="0" baseline="0" noProof="0">
                <a:ln>
                  <a:noFill/>
                </a:ln>
                <a:solidFill>
                  <a:srgbClr val="FFFFFF"/>
                </a:solidFill>
                <a:effectLst/>
                <a:uLnTx/>
                <a:uFillTx/>
                <a:latin typeface="Arial"/>
                <a:cs typeface="Arial"/>
              </a:rPr>
              <a:t>boys</a:t>
            </a:r>
            <a:endParaRPr kumimoji="0" sz="3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92961"/>
            <a:ext cx="12099035" cy="6765034"/>
          </a:xfrm>
          <a:prstGeom prst="rect">
            <a:avLst/>
          </a:prstGeom>
        </p:spPr>
      </p:pic>
      <p:sp>
        <p:nvSpPr>
          <p:cNvPr id="3" name="object 3"/>
          <p:cNvSpPr txBox="1">
            <a:spLocks noGrp="1"/>
          </p:cNvSpPr>
          <p:nvPr>
            <p:ph type="title"/>
          </p:nvPr>
        </p:nvSpPr>
        <p:spPr>
          <a:xfrm>
            <a:off x="501497" y="732231"/>
            <a:ext cx="4679950" cy="2343150"/>
          </a:xfrm>
          <a:prstGeom prst="rect">
            <a:avLst/>
          </a:prstGeom>
        </p:spPr>
        <p:txBody>
          <a:bodyPr vert="horz" wrap="square" lIns="0" tIns="148590" rIns="0" bIns="0" rtlCol="0">
            <a:spAutoFit/>
          </a:bodyPr>
          <a:lstStyle/>
          <a:p>
            <a:pPr marL="427990" marR="5080" indent="-415925">
              <a:lnSpc>
                <a:spcPts val="8640"/>
              </a:lnSpc>
              <a:spcBef>
                <a:spcPts val="1170"/>
              </a:spcBef>
              <a:tabLst>
                <a:tab pos="427990" algn="l"/>
              </a:tabLst>
            </a:pPr>
            <a:r>
              <a:rPr sz="2700" spc="-37" baseline="49382">
                <a:solidFill>
                  <a:srgbClr val="1CABE1"/>
                </a:solidFill>
              </a:rPr>
              <a:t>3.</a:t>
            </a:r>
            <a:r>
              <a:rPr sz="2700" baseline="49382">
                <a:solidFill>
                  <a:srgbClr val="1CABE1"/>
                </a:solidFill>
              </a:rPr>
              <a:t>	</a:t>
            </a:r>
            <a:r>
              <a:rPr sz="8000" spc="50"/>
              <a:t>Service </a:t>
            </a:r>
            <a:r>
              <a:rPr sz="8000" spc="-10"/>
              <a:t>Level</a:t>
            </a:r>
            <a:endParaRPr sz="8000"/>
          </a:p>
        </p:txBody>
      </p:sp>
      <p:sp>
        <p:nvSpPr>
          <p:cNvPr id="4" name="object 4"/>
          <p:cNvSpPr txBox="1"/>
          <p:nvPr/>
        </p:nvSpPr>
        <p:spPr>
          <a:xfrm>
            <a:off x="3814698" y="3936619"/>
            <a:ext cx="6370320" cy="2220595"/>
          </a:xfrm>
          <a:prstGeom prst="rect">
            <a:avLst/>
          </a:prstGeom>
        </p:spPr>
        <p:txBody>
          <a:bodyPr vert="horz" wrap="square" lIns="0" tIns="12700" rIns="0" bIns="0" rtlCol="0">
            <a:spAutoFit/>
          </a:bodyPr>
          <a:lstStyle/>
          <a:p>
            <a:pPr marL="354965" marR="442595" lvl="0" indent="-342265" defTabSz="914400" eaLnBrk="1" fontAlgn="auto" latinLnBrk="0" hangingPunct="1">
              <a:lnSpc>
                <a:spcPct val="100000"/>
              </a:lnSpc>
              <a:spcBef>
                <a:spcPts val="100"/>
              </a:spcBef>
              <a:spcAft>
                <a:spcPts val="0"/>
              </a:spcAft>
              <a:buClrTx/>
              <a:buSzTx/>
              <a:buFont typeface="Arial"/>
              <a:buChar char="•"/>
              <a:tabLst>
                <a:tab pos="354965" algn="l"/>
                <a:tab pos="355600" algn="l"/>
              </a:tabLst>
              <a:defRPr/>
            </a:pPr>
            <a:r>
              <a:rPr kumimoji="0" sz="2400" b="1" i="0" u="none" strike="noStrike" kern="0" cap="none" spc="0" normalizeH="0" baseline="0" noProof="0">
                <a:ln>
                  <a:noFill/>
                </a:ln>
                <a:solidFill>
                  <a:srgbClr val="FFFFFF"/>
                </a:solidFill>
                <a:effectLst/>
                <a:uLnTx/>
                <a:uFillTx/>
                <a:latin typeface="Arial"/>
                <a:cs typeface="Arial"/>
              </a:rPr>
              <a:t>Contextualized,</a:t>
            </a:r>
            <a:r>
              <a:rPr kumimoji="0" sz="2400" b="1" i="0" u="none" strike="noStrike" kern="0" cap="none" spc="-10" normalizeH="0" baseline="0" noProof="0">
                <a:ln>
                  <a:noFill/>
                </a:ln>
                <a:solidFill>
                  <a:srgbClr val="FFFFFF"/>
                </a:solidFill>
                <a:effectLst/>
                <a:uLnTx/>
                <a:uFillTx/>
                <a:latin typeface="Arial"/>
                <a:cs typeface="Arial"/>
              </a:rPr>
              <a:t> comprehensive, </a:t>
            </a:r>
            <a:r>
              <a:rPr kumimoji="0" sz="2400" b="1" i="0" u="none" strike="noStrike" kern="0" cap="none" spc="0" normalizeH="0" baseline="0" noProof="0">
                <a:ln>
                  <a:noFill/>
                </a:ln>
                <a:solidFill>
                  <a:srgbClr val="FFFFFF"/>
                </a:solidFill>
                <a:effectLst/>
                <a:uLnTx/>
                <a:uFillTx/>
                <a:latin typeface="Arial"/>
                <a:cs typeface="Arial"/>
              </a:rPr>
              <a:t>multisectoral</a:t>
            </a:r>
            <a:r>
              <a:rPr kumimoji="0" sz="2400" b="1" i="0" u="none" strike="noStrike" kern="0" cap="none" spc="-40"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approaches</a:t>
            </a:r>
            <a:r>
              <a:rPr kumimoji="0" sz="2400" b="1" i="0" u="none" strike="noStrike" kern="0" cap="none" spc="-1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that</a:t>
            </a:r>
            <a:r>
              <a:rPr kumimoji="0" sz="2400" b="1" i="0" u="none" strike="noStrike" kern="0" cap="none" spc="-20"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can</a:t>
            </a:r>
            <a:r>
              <a:rPr kumimoji="0" sz="2400" b="1" i="0" u="none" strike="noStrike" kern="0" cap="none" spc="-25" normalizeH="0" baseline="0" noProof="0">
                <a:ln>
                  <a:noFill/>
                </a:ln>
                <a:solidFill>
                  <a:srgbClr val="FFFFFF"/>
                </a:solidFill>
                <a:effectLst/>
                <a:uLnTx/>
                <a:uFillTx/>
                <a:latin typeface="Arial"/>
                <a:cs typeface="Arial"/>
              </a:rPr>
              <a:t> </a:t>
            </a:r>
            <a:r>
              <a:rPr kumimoji="0" sz="2400" b="1" i="0" u="none" strike="noStrike" kern="0" cap="none" spc="-20" normalizeH="0" baseline="0" noProof="0">
                <a:ln>
                  <a:noFill/>
                </a:ln>
                <a:solidFill>
                  <a:srgbClr val="FFFFFF"/>
                </a:solidFill>
                <a:effectLst/>
                <a:uLnTx/>
                <a:uFillTx/>
                <a:latin typeface="Arial"/>
                <a:cs typeface="Arial"/>
              </a:rPr>
              <a:t>link </a:t>
            </a:r>
            <a:r>
              <a:rPr kumimoji="0" sz="2400" b="1" i="0" u="none" strike="noStrike" kern="0" cap="none" spc="-10" normalizeH="0" baseline="0" noProof="0">
                <a:ln>
                  <a:noFill/>
                </a:ln>
                <a:solidFill>
                  <a:srgbClr val="FFFFFF"/>
                </a:solidFill>
                <a:effectLst/>
                <a:uLnTx/>
                <a:uFillTx/>
                <a:latin typeface="Arial"/>
                <a:cs typeface="Arial"/>
              </a:rPr>
              <a:t>advocacy,</a:t>
            </a:r>
            <a:r>
              <a:rPr kumimoji="0" sz="2400" b="1" i="0" u="none" strike="noStrike" kern="0" cap="none" spc="-70" normalizeH="0" baseline="0" noProof="0">
                <a:ln>
                  <a:noFill/>
                </a:ln>
                <a:solidFill>
                  <a:srgbClr val="FFFFFF"/>
                </a:solidFill>
                <a:effectLst/>
                <a:uLnTx/>
                <a:uFillTx/>
                <a:latin typeface="Arial"/>
                <a:cs typeface="Arial"/>
              </a:rPr>
              <a:t> </a:t>
            </a:r>
            <a:r>
              <a:rPr kumimoji="0" sz="2400" b="1" i="0" u="none" strike="noStrike" kern="0" cap="none" spc="-10" normalizeH="0" baseline="0" noProof="0">
                <a:ln>
                  <a:noFill/>
                </a:ln>
                <a:solidFill>
                  <a:srgbClr val="FFFFFF"/>
                </a:solidFill>
                <a:effectLst/>
                <a:uLnTx/>
                <a:uFillTx/>
                <a:latin typeface="Arial"/>
                <a:cs typeface="Arial"/>
              </a:rPr>
              <a:t>policy,</a:t>
            </a:r>
            <a:r>
              <a:rPr kumimoji="0" sz="2400" b="1" i="0" u="none" strike="noStrike" kern="0" cap="none" spc="-90"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education,</a:t>
            </a:r>
            <a:r>
              <a:rPr kumimoji="0" sz="2400" b="1" i="0" u="none" strike="noStrike" kern="0" cap="none" spc="-100" normalizeH="0" baseline="0" noProof="0">
                <a:ln>
                  <a:noFill/>
                </a:ln>
                <a:solidFill>
                  <a:srgbClr val="FFFFFF"/>
                </a:solidFill>
                <a:effectLst/>
                <a:uLnTx/>
                <a:uFillTx/>
                <a:latin typeface="Arial"/>
                <a:cs typeface="Arial"/>
              </a:rPr>
              <a:t> </a:t>
            </a:r>
            <a:r>
              <a:rPr kumimoji="0" sz="2400" b="1" i="0" u="none" strike="noStrike" kern="0" cap="none" spc="-25" normalizeH="0" baseline="0" noProof="0">
                <a:ln>
                  <a:noFill/>
                </a:ln>
                <a:solidFill>
                  <a:srgbClr val="FFFFFF"/>
                </a:solidFill>
                <a:effectLst/>
                <a:uLnTx/>
                <a:uFillTx/>
                <a:latin typeface="Arial"/>
                <a:cs typeface="Arial"/>
              </a:rPr>
              <a:t>and </a:t>
            </a:r>
            <a:r>
              <a:rPr kumimoji="0" sz="2400" b="1" i="0" u="none" strike="noStrike" kern="0" cap="none" spc="0" normalizeH="0" baseline="0" noProof="0">
                <a:ln>
                  <a:noFill/>
                </a:ln>
                <a:solidFill>
                  <a:srgbClr val="FFFFFF"/>
                </a:solidFill>
                <a:effectLst/>
                <a:uLnTx/>
                <a:uFillTx/>
                <a:latin typeface="Arial"/>
                <a:cs typeface="Arial"/>
              </a:rPr>
              <a:t>community</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efforts</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to</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facilitate</a:t>
            </a:r>
            <a:r>
              <a:rPr kumimoji="0" sz="2400" b="1" i="0" u="none" strike="noStrike" kern="0" cap="none" spc="-20" normalizeH="0" baseline="0" noProof="0">
                <a:ln>
                  <a:noFill/>
                </a:ln>
                <a:solidFill>
                  <a:srgbClr val="FFFFFF"/>
                </a:solidFill>
                <a:effectLst/>
                <a:uLnTx/>
                <a:uFillTx/>
                <a:latin typeface="Arial"/>
                <a:cs typeface="Arial"/>
              </a:rPr>
              <a:t> </a:t>
            </a:r>
            <a:r>
              <a:rPr kumimoji="0" sz="2400" b="1" i="0" u="none" strike="noStrike" kern="0" cap="none" spc="-10" normalizeH="0" baseline="0" noProof="0">
                <a:ln>
                  <a:noFill/>
                </a:ln>
                <a:solidFill>
                  <a:srgbClr val="FFFFFF"/>
                </a:solidFill>
                <a:effectLst/>
                <a:uLnTx/>
                <a:uFillTx/>
                <a:latin typeface="Arial"/>
                <a:cs typeface="Arial"/>
              </a:rPr>
              <a:t>change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2400" b="1" i="0" u="none" strike="noStrike" kern="0" cap="none" spc="0" normalizeH="0" baseline="0" noProof="0">
                <a:ln>
                  <a:noFill/>
                </a:ln>
                <a:solidFill>
                  <a:srgbClr val="FFFFFF"/>
                </a:solidFill>
                <a:effectLst/>
                <a:uLnTx/>
                <a:uFillTx/>
                <a:latin typeface="Arial"/>
                <a:cs typeface="Arial"/>
              </a:rPr>
              <a:t>Build</a:t>
            </a:r>
            <a:r>
              <a:rPr kumimoji="0" sz="2400" b="1" i="0" u="none" strike="noStrike" kern="0" cap="none" spc="-3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and</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optimize</a:t>
            </a:r>
            <a:r>
              <a:rPr kumimoji="0" sz="2400" b="1" i="0" u="none" strike="noStrike" kern="0" cap="none" spc="-35" normalizeH="0" baseline="0" noProof="0">
                <a:ln>
                  <a:noFill/>
                </a:ln>
                <a:solidFill>
                  <a:srgbClr val="FFFFFF"/>
                </a:solidFill>
                <a:effectLst/>
                <a:uLnTx/>
                <a:uFillTx/>
                <a:latin typeface="Arial"/>
                <a:cs typeface="Arial"/>
              </a:rPr>
              <a:t> </a:t>
            </a:r>
            <a:r>
              <a:rPr kumimoji="0" sz="2400" b="1" i="0" u="none" strike="noStrike" kern="0" cap="none" spc="0" normalizeH="0" baseline="0" noProof="0">
                <a:ln>
                  <a:noFill/>
                </a:ln>
                <a:solidFill>
                  <a:srgbClr val="FFFFFF"/>
                </a:solidFill>
                <a:effectLst/>
                <a:uLnTx/>
                <a:uFillTx/>
                <a:latin typeface="Arial"/>
                <a:cs typeface="Arial"/>
              </a:rPr>
              <a:t>strategic</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10" normalizeH="0" baseline="0" noProof="0">
                <a:ln>
                  <a:noFill/>
                </a:ln>
                <a:solidFill>
                  <a:srgbClr val="FFFFFF"/>
                </a:solidFill>
                <a:effectLst/>
                <a:uLnTx/>
                <a:uFillTx/>
                <a:latin typeface="Arial"/>
                <a:cs typeface="Arial"/>
              </a:rPr>
              <a:t>partnerships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5"/>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a:cs typeface="Arial"/>
              </a:rPr>
              <a:t>across</a:t>
            </a:r>
            <a:r>
              <a:rPr kumimoji="0" sz="2400" b="1" i="0" u="none" strike="noStrike" kern="0" cap="none" spc="-5" normalizeH="0" baseline="0" noProof="0">
                <a:ln>
                  <a:noFill/>
                </a:ln>
                <a:solidFill>
                  <a:srgbClr val="FFFFFF"/>
                </a:solidFill>
                <a:effectLst/>
                <a:uLnTx/>
                <a:uFillTx/>
                <a:latin typeface="Arial"/>
                <a:cs typeface="Arial"/>
              </a:rPr>
              <a:t> </a:t>
            </a:r>
            <a:r>
              <a:rPr kumimoji="0" sz="2400" b="1" i="0" u="none" strike="noStrike" kern="0" cap="none" spc="-10" normalizeH="0" baseline="0" noProof="0">
                <a:ln>
                  <a:noFill/>
                </a:ln>
                <a:solidFill>
                  <a:srgbClr val="FFFFFF"/>
                </a:solidFill>
                <a:effectLst/>
                <a:uLnTx/>
                <a:uFillTx/>
                <a:latin typeface="Arial"/>
                <a:cs typeface="Arial"/>
              </a:rPr>
              <a:t>sectors</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a:spLocks noGrp="1"/>
          </p:cNvSpPr>
          <p:nvPr>
            <p:ph type="title"/>
          </p:nvPr>
        </p:nvSpPr>
        <p:spPr>
          <a:prstGeom prst="rect">
            <a:avLst/>
          </a:prstGeom>
        </p:spPr>
        <p:txBody>
          <a:bodyPr vert="horz" wrap="square" lIns="0" tIns="148590" rIns="0" bIns="0" rtlCol="0">
            <a:spAutoFit/>
          </a:bodyPr>
          <a:lstStyle/>
          <a:p>
            <a:pPr marL="427990" marR="5080" indent="-415925">
              <a:lnSpc>
                <a:spcPts val="8640"/>
              </a:lnSpc>
              <a:spcBef>
                <a:spcPts val="1170"/>
              </a:spcBef>
              <a:tabLst>
                <a:tab pos="427990" algn="l"/>
              </a:tabLst>
            </a:pPr>
            <a:r>
              <a:rPr sz="2700" spc="-37" baseline="49382">
                <a:solidFill>
                  <a:srgbClr val="1CABE1"/>
                </a:solidFill>
              </a:rPr>
              <a:t>4.</a:t>
            </a:r>
            <a:r>
              <a:rPr sz="2700" baseline="49382">
                <a:solidFill>
                  <a:srgbClr val="1CABE1"/>
                </a:solidFill>
              </a:rPr>
              <a:t>	</a:t>
            </a:r>
            <a:r>
              <a:rPr sz="8000" spc="-10"/>
              <a:t>Individual Level</a:t>
            </a:r>
            <a:endParaRPr sz="8000"/>
          </a:p>
        </p:txBody>
      </p:sp>
      <p:sp>
        <p:nvSpPr>
          <p:cNvPr id="4" name="object 4"/>
          <p:cNvSpPr txBox="1"/>
          <p:nvPr/>
        </p:nvSpPr>
        <p:spPr>
          <a:xfrm>
            <a:off x="2653664" y="3621785"/>
            <a:ext cx="4100829" cy="1305560"/>
          </a:xfrm>
          <a:prstGeom prst="rect">
            <a:avLst/>
          </a:prstGeom>
        </p:spPr>
        <p:txBody>
          <a:bodyPr vert="horz" wrap="square" lIns="0" tIns="12065" rIns="0" bIns="0" rtlCol="0">
            <a:spAutoFit/>
          </a:bodyPr>
          <a:lstStyle/>
          <a:p>
            <a:pPr marL="354965" marR="5080" lvl="0" indent="-342265" defTabSz="914400" eaLnBrk="1" fontAlgn="auto" latinLnBrk="0" hangingPunct="1">
              <a:lnSpc>
                <a:spcPct val="100000"/>
              </a:lnSpc>
              <a:spcBef>
                <a:spcPts val="95"/>
              </a:spcBef>
              <a:spcAft>
                <a:spcPts val="0"/>
              </a:spcAft>
              <a:buClrTx/>
              <a:buSzTx/>
              <a:buFont typeface="Arial"/>
              <a:buChar char="•"/>
              <a:tabLst>
                <a:tab pos="354965" algn="l"/>
                <a:tab pos="355600" algn="l"/>
              </a:tabLst>
              <a:defRPr/>
            </a:pPr>
            <a:r>
              <a:rPr kumimoji="0" sz="2800" b="1" i="0" u="none" strike="noStrike" kern="0" cap="none" spc="0" normalizeH="0" baseline="0" noProof="0">
                <a:ln>
                  <a:noFill/>
                </a:ln>
                <a:solidFill>
                  <a:srgbClr val="FFFFFF"/>
                </a:solidFill>
                <a:effectLst/>
                <a:uLnTx/>
                <a:uFillTx/>
                <a:latin typeface="Arial"/>
                <a:cs typeface="Arial"/>
              </a:rPr>
              <a:t>Promoting</a:t>
            </a:r>
            <a:r>
              <a:rPr kumimoji="0" sz="2800" b="1" i="0" u="none" strike="noStrike" kern="0" cap="none" spc="-135" normalizeH="0" baseline="0" noProof="0">
                <a:ln>
                  <a:noFill/>
                </a:ln>
                <a:solidFill>
                  <a:srgbClr val="FFFFFF"/>
                </a:solidFill>
                <a:effectLst/>
                <a:uLnTx/>
                <a:uFillTx/>
                <a:latin typeface="Arial"/>
                <a:cs typeface="Arial"/>
              </a:rPr>
              <a:t> </a:t>
            </a:r>
            <a:r>
              <a:rPr kumimoji="0" sz="2800" b="1" i="0" u="none" strike="noStrike" kern="0" cap="none" spc="-10" normalizeH="0" baseline="0" noProof="0">
                <a:ln>
                  <a:noFill/>
                </a:ln>
                <a:solidFill>
                  <a:srgbClr val="FFFFFF"/>
                </a:solidFill>
                <a:effectLst/>
                <a:uLnTx/>
                <a:uFillTx/>
                <a:latin typeface="Arial"/>
                <a:cs typeface="Arial"/>
              </a:rPr>
              <a:t>adolescent </a:t>
            </a:r>
            <a:r>
              <a:rPr kumimoji="0" sz="2800" b="1" i="0" u="none" strike="noStrike" kern="0" cap="none" spc="0" normalizeH="0" baseline="0" noProof="0">
                <a:ln>
                  <a:noFill/>
                </a:ln>
                <a:solidFill>
                  <a:srgbClr val="FFFFFF"/>
                </a:solidFill>
                <a:effectLst/>
                <a:uLnTx/>
                <a:uFillTx/>
                <a:latin typeface="Arial"/>
                <a:cs typeface="Arial"/>
              </a:rPr>
              <a:t>participation</a:t>
            </a:r>
            <a:r>
              <a:rPr kumimoji="0" sz="2800" b="1" i="0" u="none" strike="noStrike" kern="0" cap="none" spc="-150" normalizeH="0" baseline="0" noProof="0">
                <a:ln>
                  <a:noFill/>
                </a:ln>
                <a:solidFill>
                  <a:srgbClr val="FFFFFF"/>
                </a:solidFill>
                <a:effectLst/>
                <a:uLnTx/>
                <a:uFillTx/>
                <a:latin typeface="Arial"/>
                <a:cs typeface="Arial"/>
              </a:rPr>
              <a:t> </a:t>
            </a:r>
            <a:r>
              <a:rPr kumimoji="0" sz="2800" b="1" i="0" u="none" strike="noStrike" kern="0" cap="none" spc="-25" normalizeH="0" baseline="0" noProof="0">
                <a:ln>
                  <a:noFill/>
                </a:ln>
                <a:solidFill>
                  <a:srgbClr val="FFFFFF"/>
                </a:solidFill>
                <a:effectLst/>
                <a:uLnTx/>
                <a:uFillTx/>
                <a:latin typeface="Arial"/>
                <a:cs typeface="Arial"/>
              </a:rPr>
              <a:t>and </a:t>
            </a:r>
            <a:r>
              <a:rPr kumimoji="0" sz="2800" b="1" i="0" u="none" strike="noStrike" kern="0" cap="none" spc="-10" normalizeH="0" baseline="0" noProof="0">
                <a:ln>
                  <a:noFill/>
                </a:ln>
                <a:solidFill>
                  <a:srgbClr val="FFFFFF"/>
                </a:solidFill>
                <a:effectLst/>
                <a:uLnTx/>
                <a:uFillTx/>
                <a:latin typeface="Arial"/>
                <a:cs typeface="Arial"/>
              </a:rPr>
              <a:t>empowerment</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522"/>
            <a:ext cx="12191999" cy="6856474"/>
          </a:xfrm>
          <a:prstGeom prst="rect">
            <a:avLst/>
          </a:prstGeom>
        </p:spPr>
      </p:pic>
      <p:sp>
        <p:nvSpPr>
          <p:cNvPr id="3" name="object 3"/>
          <p:cNvSpPr txBox="1"/>
          <p:nvPr/>
        </p:nvSpPr>
        <p:spPr>
          <a:xfrm>
            <a:off x="538378" y="300939"/>
            <a:ext cx="3035300" cy="331851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5400" b="0" i="0" u="none" strike="noStrike" kern="0" cap="none" spc="0" normalizeH="0" baseline="0" noProof="0">
                <a:ln>
                  <a:noFill/>
                </a:ln>
                <a:solidFill>
                  <a:srgbClr val="FFFFFF"/>
                </a:solidFill>
                <a:effectLst/>
                <a:uLnTx/>
                <a:uFillTx/>
                <a:latin typeface="Calibri"/>
                <a:cs typeface="Calibri"/>
              </a:rPr>
              <a:t>Boys</a:t>
            </a:r>
            <a:r>
              <a:rPr kumimoji="0" sz="5400" b="0" i="0" u="none" strike="noStrike" kern="0" cap="none" spc="-80" normalizeH="0" baseline="0" noProof="0">
                <a:ln>
                  <a:noFill/>
                </a:ln>
                <a:solidFill>
                  <a:srgbClr val="FFFFFF"/>
                </a:solidFill>
                <a:effectLst/>
                <a:uLnTx/>
                <a:uFillTx/>
                <a:latin typeface="Calibri"/>
                <a:cs typeface="Calibri"/>
              </a:rPr>
              <a:t> </a:t>
            </a:r>
            <a:r>
              <a:rPr kumimoji="0" sz="5400" b="0" i="0" u="none" strike="noStrike" kern="0" cap="none" spc="-25" normalizeH="0" baseline="0" noProof="0">
                <a:ln>
                  <a:noFill/>
                </a:ln>
                <a:solidFill>
                  <a:srgbClr val="FFFFFF"/>
                </a:solidFill>
                <a:effectLst/>
                <a:uLnTx/>
                <a:uFillTx/>
                <a:latin typeface="Calibri"/>
                <a:cs typeface="Calibri"/>
              </a:rPr>
              <a:t>as </a:t>
            </a:r>
            <a:r>
              <a:rPr kumimoji="0" sz="5400" b="0" i="0" u="none" strike="noStrike" kern="0" cap="none" spc="0" normalizeH="0" baseline="0" noProof="0">
                <a:ln>
                  <a:noFill/>
                </a:ln>
                <a:solidFill>
                  <a:srgbClr val="FFFFFF"/>
                </a:solidFill>
                <a:effectLst/>
                <a:uLnTx/>
                <a:uFillTx/>
                <a:latin typeface="Calibri"/>
                <a:cs typeface="Calibri"/>
              </a:rPr>
              <a:t>Grooms</a:t>
            </a:r>
            <a:r>
              <a:rPr kumimoji="0" sz="5400" b="0" i="0" u="none" strike="noStrike" kern="0" cap="none" spc="-80" normalizeH="0" baseline="0" noProof="0">
                <a:ln>
                  <a:noFill/>
                </a:ln>
                <a:solidFill>
                  <a:srgbClr val="FFFFFF"/>
                </a:solidFill>
                <a:effectLst/>
                <a:uLnTx/>
                <a:uFillTx/>
                <a:latin typeface="Calibri"/>
                <a:cs typeface="Calibri"/>
              </a:rPr>
              <a:t> </a:t>
            </a:r>
            <a:r>
              <a:rPr kumimoji="0" sz="5400" b="0" i="0" u="none" strike="noStrike" kern="0" cap="none" spc="-50" normalizeH="0" baseline="0" noProof="0">
                <a:ln>
                  <a:noFill/>
                </a:ln>
                <a:solidFill>
                  <a:srgbClr val="FFFFFF"/>
                </a:solidFill>
                <a:effectLst/>
                <a:uLnTx/>
                <a:uFillTx/>
                <a:latin typeface="Calibri"/>
                <a:cs typeface="Calibri"/>
              </a:rPr>
              <a:t>&amp; </a:t>
            </a:r>
            <a:r>
              <a:rPr kumimoji="0" sz="5400" b="0" i="0" u="none" strike="noStrike" kern="0" cap="none" spc="0" normalizeH="0" baseline="0" noProof="0">
                <a:ln>
                  <a:noFill/>
                </a:ln>
                <a:solidFill>
                  <a:srgbClr val="FFFFFF"/>
                </a:solidFill>
                <a:effectLst/>
                <a:uLnTx/>
                <a:uFillTx/>
                <a:latin typeface="Calibri"/>
                <a:cs typeface="Calibri"/>
              </a:rPr>
              <a:t>Partners</a:t>
            </a:r>
            <a:r>
              <a:rPr kumimoji="0" sz="5400" b="0" i="0" u="none" strike="noStrike" kern="0" cap="none" spc="-215" normalizeH="0" baseline="0" noProof="0">
                <a:ln>
                  <a:noFill/>
                </a:ln>
                <a:solidFill>
                  <a:srgbClr val="FFFFFF"/>
                </a:solidFill>
                <a:effectLst/>
                <a:uLnTx/>
                <a:uFillTx/>
                <a:latin typeface="Calibri"/>
                <a:cs typeface="Calibri"/>
              </a:rPr>
              <a:t> </a:t>
            </a:r>
            <a:r>
              <a:rPr kumimoji="0" sz="5400" b="0" i="0" u="none" strike="noStrike" kern="0" cap="none" spc="-25" normalizeH="0" baseline="0" noProof="0">
                <a:ln>
                  <a:noFill/>
                </a:ln>
                <a:solidFill>
                  <a:srgbClr val="FFFFFF"/>
                </a:solidFill>
                <a:effectLst/>
                <a:uLnTx/>
                <a:uFillTx/>
                <a:latin typeface="Calibri"/>
                <a:cs typeface="Calibri"/>
              </a:rPr>
              <a:t>in </a:t>
            </a:r>
            <a:r>
              <a:rPr kumimoji="0" sz="5400" b="0" i="0" u="none" strike="noStrike" kern="0" cap="none" spc="-10" normalizeH="0" baseline="0" noProof="0">
                <a:ln>
                  <a:noFill/>
                </a:ln>
                <a:solidFill>
                  <a:srgbClr val="FFFFFF"/>
                </a:solidFill>
                <a:effectLst/>
                <a:uLnTx/>
                <a:uFillTx/>
                <a:latin typeface="Calibri"/>
                <a:cs typeface="Calibri"/>
              </a:rPr>
              <a:t>Change</a:t>
            </a:r>
            <a:endParaRPr kumimoji="0" sz="54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538378" y="4045077"/>
            <a:ext cx="3143885" cy="1854835"/>
          </a:xfrm>
          <a:prstGeom prst="rect">
            <a:avLst/>
          </a:prstGeom>
        </p:spPr>
        <p:txBody>
          <a:bodyPr vert="horz" wrap="square" lIns="0" tIns="12700" rIns="0" bIns="0" rtlCol="0">
            <a:spAutoFit/>
          </a:bodyPr>
          <a:lstStyle/>
          <a:p>
            <a:pPr marL="698500" marR="0" lvl="0" indent="-686435" defTabSz="914400" eaLnBrk="1" fontAlgn="auto" latinLnBrk="0" hangingPunct="1">
              <a:lnSpc>
                <a:spcPct val="100000"/>
              </a:lnSpc>
              <a:spcBef>
                <a:spcPts val="100"/>
              </a:spcBef>
              <a:spcAft>
                <a:spcPts val="0"/>
              </a:spcAft>
              <a:buClrTx/>
              <a:buSzTx/>
              <a:buFont typeface="Arial"/>
              <a:buChar char="•"/>
              <a:tabLst>
                <a:tab pos="698500" algn="l"/>
                <a:tab pos="699135" algn="l"/>
              </a:tabLst>
              <a:defRPr/>
            </a:pPr>
            <a:r>
              <a:rPr kumimoji="0" sz="2400" b="0" i="0" u="none" strike="noStrike" kern="0" cap="none" spc="0" normalizeH="0" baseline="0" noProof="0">
                <a:ln>
                  <a:noFill/>
                </a:ln>
                <a:solidFill>
                  <a:srgbClr val="FFFFFF"/>
                </a:solidFill>
                <a:effectLst/>
                <a:uLnTx/>
                <a:uFillTx/>
                <a:latin typeface="Calibri"/>
                <a:cs typeface="Calibri"/>
              </a:rPr>
              <a:t>Quality</a:t>
            </a:r>
            <a:r>
              <a:rPr kumimoji="0" sz="2400" b="0" i="0" u="none" strike="noStrike" kern="0" cap="none" spc="-20" normalizeH="0" baseline="0" noProof="0">
                <a:ln>
                  <a:noFill/>
                </a:ln>
                <a:solidFill>
                  <a:srgbClr val="FFFFFF"/>
                </a:solidFill>
                <a:effectLst/>
                <a:uLnTx/>
                <a:uFillTx/>
                <a:latin typeface="Calibri"/>
                <a:cs typeface="Calibri"/>
              </a:rPr>
              <a:t> </a:t>
            </a:r>
            <a:r>
              <a:rPr kumimoji="0" sz="2400" b="0" i="0" u="none" strike="noStrike" kern="0" cap="none" spc="-10" normalizeH="0" baseline="0" noProof="0">
                <a:ln>
                  <a:noFill/>
                </a:ln>
                <a:solidFill>
                  <a:srgbClr val="FFFFFF"/>
                </a:solidFill>
                <a:effectLst/>
                <a:uLnTx/>
                <a:uFillTx/>
                <a:latin typeface="Calibri"/>
                <a:cs typeface="Calibri"/>
              </a:rPr>
              <a:t>Learning</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5080" lvl="0" indent="-686435" defTabSz="914400" eaLnBrk="1" fontAlgn="auto" latinLnBrk="0" hangingPunct="1">
              <a:lnSpc>
                <a:spcPct val="100000"/>
              </a:lnSpc>
              <a:spcBef>
                <a:spcPts val="0"/>
              </a:spcBef>
              <a:spcAft>
                <a:spcPts val="0"/>
              </a:spcAft>
              <a:buClrTx/>
              <a:buSzTx/>
              <a:buFont typeface="Arial"/>
              <a:buChar char="•"/>
              <a:tabLst>
                <a:tab pos="698500" algn="l"/>
                <a:tab pos="699135" algn="l"/>
              </a:tabLst>
              <a:defRPr/>
            </a:pPr>
            <a:r>
              <a:rPr kumimoji="0" sz="2400" b="0" i="0" u="none" strike="noStrike" kern="0" cap="none" spc="-10" normalizeH="0" baseline="0" noProof="0">
                <a:ln>
                  <a:noFill/>
                </a:ln>
                <a:solidFill>
                  <a:srgbClr val="FFFFFF"/>
                </a:solidFill>
                <a:effectLst/>
                <a:uLnTx/>
                <a:uFillTx/>
                <a:latin typeface="Calibri"/>
                <a:cs typeface="Calibri"/>
              </a:rPr>
              <a:t>Transition</a:t>
            </a:r>
            <a:r>
              <a:rPr kumimoji="0" sz="2400" b="0" i="0" u="none" strike="noStrike" kern="0" cap="none" spc="-110" normalizeH="0" baseline="0" noProof="0">
                <a:ln>
                  <a:noFill/>
                </a:ln>
                <a:solidFill>
                  <a:srgbClr val="FFFFFF"/>
                </a:solidFill>
                <a:effectLst/>
                <a:uLnTx/>
                <a:uFillTx/>
                <a:latin typeface="Calibri"/>
                <a:cs typeface="Calibri"/>
              </a:rPr>
              <a:t> </a:t>
            </a:r>
            <a:r>
              <a:rPr kumimoji="0" sz="2400" b="0" i="0" u="none" strike="noStrike" kern="0" cap="none" spc="-20" normalizeH="0" baseline="0" noProof="0">
                <a:ln>
                  <a:noFill/>
                </a:ln>
                <a:solidFill>
                  <a:srgbClr val="FFFFFF"/>
                </a:solidFill>
                <a:effectLst/>
                <a:uLnTx/>
                <a:uFillTx/>
                <a:latin typeface="Calibri"/>
                <a:cs typeface="Calibri"/>
              </a:rPr>
              <a:t>from </a:t>
            </a:r>
            <a:r>
              <a:rPr kumimoji="0" sz="2400" b="0" i="0" u="none" strike="noStrike" kern="0" cap="none" spc="0" normalizeH="0" baseline="0" noProof="0">
                <a:ln>
                  <a:noFill/>
                </a:ln>
                <a:solidFill>
                  <a:srgbClr val="FFFFFF"/>
                </a:solidFill>
                <a:effectLst/>
                <a:uLnTx/>
                <a:uFillTx/>
                <a:latin typeface="Calibri"/>
                <a:cs typeface="Calibri"/>
              </a:rPr>
              <a:t>learning</a:t>
            </a:r>
            <a:r>
              <a:rPr kumimoji="0" sz="2400" b="0" i="0" u="none" strike="noStrike" kern="0" cap="none" spc="-35" normalizeH="0" baseline="0" noProof="0">
                <a:ln>
                  <a:noFill/>
                </a:ln>
                <a:solidFill>
                  <a:srgbClr val="FFFFFF"/>
                </a:solidFill>
                <a:effectLst/>
                <a:uLnTx/>
                <a:uFillTx/>
                <a:latin typeface="Calibri"/>
                <a:cs typeface="Calibri"/>
              </a:rPr>
              <a:t> </a:t>
            </a:r>
            <a:r>
              <a:rPr kumimoji="0" sz="2400" b="0" i="0" u="none" strike="noStrike" kern="0" cap="none" spc="0" normalizeH="0" baseline="0" noProof="0">
                <a:ln>
                  <a:noFill/>
                </a:ln>
                <a:solidFill>
                  <a:srgbClr val="FFFFFF"/>
                </a:solidFill>
                <a:effectLst/>
                <a:uLnTx/>
                <a:uFillTx/>
                <a:latin typeface="Calibri"/>
                <a:cs typeface="Calibri"/>
              </a:rPr>
              <a:t>to</a:t>
            </a:r>
            <a:r>
              <a:rPr kumimoji="0" sz="2400" b="0" i="0" u="none" strike="noStrike" kern="0" cap="none" spc="-30" normalizeH="0" baseline="0" noProof="0">
                <a:ln>
                  <a:noFill/>
                </a:ln>
                <a:solidFill>
                  <a:srgbClr val="FFFFFF"/>
                </a:solidFill>
                <a:effectLst/>
                <a:uLnTx/>
                <a:uFillTx/>
                <a:latin typeface="Calibri"/>
                <a:cs typeface="Calibri"/>
              </a:rPr>
              <a:t> </a:t>
            </a:r>
            <a:r>
              <a:rPr kumimoji="0" sz="2400" b="0" i="0" u="none" strike="noStrike" kern="0" cap="none" spc="-10" normalizeH="0" baseline="0" noProof="0">
                <a:ln>
                  <a:noFill/>
                </a:ln>
                <a:solidFill>
                  <a:srgbClr val="FFFFFF"/>
                </a:solidFill>
                <a:effectLst/>
                <a:uLnTx/>
                <a:uFillTx/>
                <a:latin typeface="Calibri"/>
                <a:cs typeface="Calibri"/>
              </a:rPr>
              <a:t>earning </a:t>
            </a:r>
            <a:r>
              <a:rPr kumimoji="0" sz="2400" b="0" i="0" u="none" strike="noStrike" kern="0" cap="none" spc="0" normalizeH="0" baseline="0" noProof="0">
                <a:ln>
                  <a:noFill/>
                </a:ln>
                <a:solidFill>
                  <a:srgbClr val="FFFFFF"/>
                </a:solidFill>
                <a:effectLst/>
                <a:uLnTx/>
                <a:uFillTx/>
                <a:latin typeface="Calibri"/>
                <a:cs typeface="Calibri"/>
              </a:rPr>
              <a:t>and</a:t>
            </a:r>
            <a:r>
              <a:rPr kumimoji="0" sz="2400" b="0" i="0" u="none" strike="noStrike" kern="0" cap="none" spc="-30" normalizeH="0" baseline="0" noProof="0">
                <a:ln>
                  <a:noFill/>
                </a:ln>
                <a:solidFill>
                  <a:srgbClr val="FFFFFF"/>
                </a:solidFill>
                <a:effectLst/>
                <a:uLnTx/>
                <a:uFillTx/>
                <a:latin typeface="Calibri"/>
                <a:cs typeface="Calibri"/>
              </a:rPr>
              <a:t> </a:t>
            </a:r>
            <a:r>
              <a:rPr kumimoji="0" sz="2400" b="0" i="0" u="none" strike="noStrike" kern="0" cap="none" spc="0" normalizeH="0" baseline="0" noProof="0">
                <a:ln>
                  <a:noFill/>
                </a:ln>
                <a:solidFill>
                  <a:srgbClr val="FFFFFF"/>
                </a:solidFill>
                <a:effectLst/>
                <a:uLnTx/>
                <a:uFillTx/>
                <a:latin typeface="Calibri"/>
                <a:cs typeface="Calibri"/>
              </a:rPr>
              <a:t>from</a:t>
            </a:r>
            <a:r>
              <a:rPr kumimoji="0" sz="2400" b="0" i="0" u="none" strike="noStrike" kern="0" cap="none" spc="-40" normalizeH="0" baseline="0" noProof="0">
                <a:ln>
                  <a:noFill/>
                </a:ln>
                <a:solidFill>
                  <a:srgbClr val="FFFFFF"/>
                </a:solidFill>
                <a:effectLst/>
                <a:uLnTx/>
                <a:uFillTx/>
                <a:latin typeface="Calibri"/>
                <a:cs typeface="Calibri"/>
              </a:rPr>
              <a:t> </a:t>
            </a:r>
            <a:r>
              <a:rPr kumimoji="0" sz="2400" b="0" i="0" u="none" strike="noStrike" kern="0" cap="none" spc="-10" normalizeH="0" baseline="0" noProof="0">
                <a:ln>
                  <a:noFill/>
                </a:ln>
                <a:solidFill>
                  <a:srgbClr val="FFFFFF"/>
                </a:solidFill>
                <a:effectLst/>
                <a:uLnTx/>
                <a:uFillTx/>
                <a:latin typeface="Calibri"/>
                <a:cs typeface="Calibri"/>
              </a:rPr>
              <a:t>childhood </a:t>
            </a:r>
            <a:r>
              <a:rPr kumimoji="0" sz="2400" b="0" i="0" u="none" strike="noStrike" kern="0" cap="none" spc="0" normalizeH="0" baseline="0" noProof="0">
                <a:ln>
                  <a:noFill/>
                </a:ln>
                <a:solidFill>
                  <a:srgbClr val="FFFFFF"/>
                </a:solidFill>
                <a:effectLst/>
                <a:uLnTx/>
                <a:uFillTx/>
                <a:latin typeface="Calibri"/>
                <a:cs typeface="Calibri"/>
              </a:rPr>
              <a:t>to</a:t>
            </a:r>
            <a:r>
              <a:rPr kumimoji="0" sz="2400" b="0" i="0" u="none" strike="noStrike" kern="0" cap="none" spc="-35" normalizeH="0" baseline="0" noProof="0">
                <a:ln>
                  <a:noFill/>
                </a:ln>
                <a:solidFill>
                  <a:srgbClr val="FFFFFF"/>
                </a:solidFill>
                <a:effectLst/>
                <a:uLnTx/>
                <a:uFillTx/>
                <a:latin typeface="Calibri"/>
                <a:cs typeface="Calibri"/>
              </a:rPr>
              <a:t> </a:t>
            </a:r>
            <a:r>
              <a:rPr kumimoji="0" sz="2400" b="0" i="0" u="none" strike="noStrike" kern="0" cap="none" spc="-10" normalizeH="0" baseline="0" noProof="0">
                <a:ln>
                  <a:noFill/>
                </a:ln>
                <a:solidFill>
                  <a:srgbClr val="FFFFFF"/>
                </a:solidFill>
                <a:effectLst/>
                <a:uLnTx/>
                <a:uFillTx/>
                <a:latin typeface="Calibri"/>
                <a:cs typeface="Calibri"/>
              </a:rPr>
              <a:t>adulthood</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69365" y="3281248"/>
            <a:ext cx="2389505" cy="84899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400" b="0" i="1" u="none" strike="noStrike" kern="0" cap="none" spc="0" normalizeH="0" baseline="0" noProof="0">
                <a:ln>
                  <a:noFill/>
                </a:ln>
                <a:solidFill>
                  <a:sysClr val="windowText" lastClr="000000"/>
                </a:solidFill>
                <a:effectLst/>
                <a:uLnTx/>
                <a:uFillTx/>
                <a:latin typeface="Calibri Light"/>
                <a:cs typeface="Calibri Light"/>
              </a:rPr>
              <a:t>Let's</a:t>
            </a:r>
            <a:r>
              <a:rPr kumimoji="0" sz="5400" b="0" i="1" u="none" strike="noStrike" kern="0" cap="none" spc="-254" normalizeH="0" baseline="0" noProof="0">
                <a:ln>
                  <a:noFill/>
                </a:ln>
                <a:solidFill>
                  <a:sysClr val="windowText" lastClr="000000"/>
                </a:solidFill>
                <a:effectLst/>
                <a:uLnTx/>
                <a:uFillTx/>
                <a:latin typeface="Calibri Light"/>
                <a:cs typeface="Calibri Light"/>
              </a:rPr>
              <a:t> </a:t>
            </a:r>
            <a:r>
              <a:rPr kumimoji="0" sz="5400" b="0" i="1" u="none" strike="noStrike" kern="0" cap="none" spc="-25" normalizeH="0" baseline="0" noProof="0">
                <a:ln>
                  <a:noFill/>
                </a:ln>
                <a:solidFill>
                  <a:sysClr val="windowText" lastClr="000000"/>
                </a:solidFill>
                <a:effectLst/>
                <a:uLnTx/>
                <a:uFillTx/>
                <a:latin typeface="Calibri Light"/>
                <a:cs typeface="Calibri Light"/>
              </a:rPr>
              <a:t>Go!</a:t>
            </a:r>
            <a:endParaRPr kumimoji="0" sz="5400" b="0" i="0" u="none" strike="noStrike" kern="0" cap="none" spc="0" normalizeH="0" baseline="0" noProof="0">
              <a:ln>
                <a:noFill/>
              </a:ln>
              <a:solidFill>
                <a:sysClr val="windowText" lastClr="000000"/>
              </a:solidFill>
              <a:effectLst/>
              <a:uLnTx/>
              <a:uFillTx/>
              <a:latin typeface="Calibri Light"/>
              <a:cs typeface="Calibri Light"/>
            </a:endParaRPr>
          </a:p>
        </p:txBody>
      </p:sp>
      <p:grpSp>
        <p:nvGrpSpPr>
          <p:cNvPr id="3" name="object 3"/>
          <p:cNvGrpSpPr/>
          <p:nvPr/>
        </p:nvGrpSpPr>
        <p:grpSpPr>
          <a:xfrm>
            <a:off x="868552" y="4375643"/>
            <a:ext cx="3519170" cy="90805"/>
            <a:chOff x="868552" y="4375643"/>
            <a:chExt cx="3519170" cy="90805"/>
          </a:xfrm>
        </p:grpSpPr>
        <p:sp>
          <p:nvSpPr>
            <p:cNvPr id="4" name="object 4"/>
            <p:cNvSpPr/>
            <p:nvPr/>
          </p:nvSpPr>
          <p:spPr>
            <a:xfrm>
              <a:off x="890079" y="4399835"/>
              <a:ext cx="3475990" cy="42545"/>
            </a:xfrm>
            <a:custGeom>
              <a:avLst/>
              <a:gdLst/>
              <a:ahLst/>
              <a:cxnLst/>
              <a:rect l="l" t="t" r="r" b="b"/>
              <a:pathLst>
                <a:path w="3475990" h="42545">
                  <a:moveTo>
                    <a:pt x="279527" y="0"/>
                  </a:moveTo>
                  <a:lnTo>
                    <a:pt x="233090" y="80"/>
                  </a:lnTo>
                  <a:lnTo>
                    <a:pt x="187725" y="742"/>
                  </a:lnTo>
                  <a:lnTo>
                    <a:pt x="142616" y="2018"/>
                  </a:lnTo>
                  <a:lnTo>
                    <a:pt x="96951" y="3940"/>
                  </a:lnTo>
                  <a:lnTo>
                    <a:pt x="49916" y="6542"/>
                  </a:lnTo>
                  <a:lnTo>
                    <a:pt x="698" y="9858"/>
                  </a:lnTo>
                  <a:lnTo>
                    <a:pt x="0" y="13668"/>
                  </a:lnTo>
                  <a:lnTo>
                    <a:pt x="889" y="24082"/>
                  </a:lnTo>
                  <a:lnTo>
                    <a:pt x="698" y="28146"/>
                  </a:lnTo>
                  <a:lnTo>
                    <a:pt x="112773" y="30245"/>
                  </a:lnTo>
                  <a:lnTo>
                    <a:pt x="222558" y="31412"/>
                  </a:lnTo>
                  <a:lnTo>
                    <a:pt x="329862" y="31785"/>
                  </a:lnTo>
                  <a:lnTo>
                    <a:pt x="434493" y="31505"/>
                  </a:lnTo>
                  <a:lnTo>
                    <a:pt x="586010" y="30167"/>
                  </a:lnTo>
                  <a:lnTo>
                    <a:pt x="774220" y="27354"/>
                  </a:lnTo>
                  <a:lnTo>
                    <a:pt x="1000025" y="22166"/>
                  </a:lnTo>
                  <a:lnTo>
                    <a:pt x="1097088" y="20730"/>
                  </a:lnTo>
                  <a:lnTo>
                    <a:pt x="1147818" y="20410"/>
                  </a:lnTo>
                  <a:lnTo>
                    <a:pt x="1200265" y="20441"/>
                  </a:lnTo>
                  <a:lnTo>
                    <a:pt x="1254617" y="20889"/>
                  </a:lnTo>
                  <a:lnTo>
                    <a:pt x="1311064" y="21818"/>
                  </a:lnTo>
                  <a:lnTo>
                    <a:pt x="1369793" y="23294"/>
                  </a:lnTo>
                  <a:lnTo>
                    <a:pt x="1430993" y="25382"/>
                  </a:lnTo>
                  <a:lnTo>
                    <a:pt x="1494853" y="28146"/>
                  </a:lnTo>
                  <a:lnTo>
                    <a:pt x="1567804" y="30745"/>
                  </a:lnTo>
                  <a:lnTo>
                    <a:pt x="1636275" y="31576"/>
                  </a:lnTo>
                  <a:lnTo>
                    <a:pt x="1700481" y="31002"/>
                  </a:lnTo>
                  <a:lnTo>
                    <a:pt x="1760634" y="29388"/>
                  </a:lnTo>
                  <a:lnTo>
                    <a:pt x="1816950" y="27098"/>
                  </a:lnTo>
                  <a:lnTo>
                    <a:pt x="1918925" y="21948"/>
                  </a:lnTo>
                  <a:lnTo>
                    <a:pt x="1965012" y="19815"/>
                  </a:lnTo>
                  <a:lnTo>
                    <a:pt x="2008117" y="18463"/>
                  </a:lnTo>
                  <a:lnTo>
                    <a:pt x="2048454" y="18256"/>
                  </a:lnTo>
                  <a:lnTo>
                    <a:pt x="2086237" y="19558"/>
                  </a:lnTo>
                  <a:lnTo>
                    <a:pt x="2121681" y="22733"/>
                  </a:lnTo>
                  <a:lnTo>
                    <a:pt x="2154999" y="28146"/>
                  </a:lnTo>
                  <a:lnTo>
                    <a:pt x="2188382" y="33908"/>
                  </a:lnTo>
                  <a:lnTo>
                    <a:pt x="2223998" y="38016"/>
                  </a:lnTo>
                  <a:lnTo>
                    <a:pt x="2262029" y="40658"/>
                  </a:lnTo>
                  <a:lnTo>
                    <a:pt x="2302659" y="42024"/>
                  </a:lnTo>
                  <a:lnTo>
                    <a:pt x="2346069" y="42304"/>
                  </a:lnTo>
                  <a:lnTo>
                    <a:pt x="2392440" y="41686"/>
                  </a:lnTo>
                  <a:lnTo>
                    <a:pt x="2441956" y="40360"/>
                  </a:lnTo>
                  <a:lnTo>
                    <a:pt x="2675101" y="31767"/>
                  </a:lnTo>
                  <a:lnTo>
                    <a:pt x="2743068" y="29742"/>
                  </a:lnTo>
                  <a:lnTo>
                    <a:pt x="2815272" y="28146"/>
                  </a:lnTo>
                  <a:lnTo>
                    <a:pt x="2887289" y="27080"/>
                  </a:lnTo>
                  <a:lnTo>
                    <a:pt x="2954806" y="26471"/>
                  </a:lnTo>
                  <a:lnTo>
                    <a:pt x="3018085" y="26242"/>
                  </a:lnTo>
                  <a:lnTo>
                    <a:pt x="3132978" y="26620"/>
                  </a:lnTo>
                  <a:lnTo>
                    <a:pt x="3323435" y="28595"/>
                  </a:lnTo>
                  <a:lnTo>
                    <a:pt x="3403188" y="28978"/>
                  </a:lnTo>
                  <a:lnTo>
                    <a:pt x="3440113" y="28751"/>
                  </a:lnTo>
                  <a:lnTo>
                    <a:pt x="3475418" y="28146"/>
                  </a:lnTo>
                  <a:lnTo>
                    <a:pt x="3475418" y="9858"/>
                  </a:lnTo>
                  <a:lnTo>
                    <a:pt x="3404514" y="8128"/>
                  </a:lnTo>
                  <a:lnTo>
                    <a:pt x="3336145" y="6919"/>
                  </a:lnTo>
                  <a:lnTo>
                    <a:pt x="3270293" y="6171"/>
                  </a:lnTo>
                  <a:lnTo>
                    <a:pt x="3206940" y="5826"/>
                  </a:lnTo>
                  <a:lnTo>
                    <a:pt x="3146066" y="5824"/>
                  </a:lnTo>
                  <a:lnTo>
                    <a:pt x="3087654" y="6104"/>
                  </a:lnTo>
                  <a:lnTo>
                    <a:pt x="2978140" y="7276"/>
                  </a:lnTo>
                  <a:lnTo>
                    <a:pt x="2746128" y="10987"/>
                  </a:lnTo>
                  <a:lnTo>
                    <a:pt x="2669644" y="11534"/>
                  </a:lnTo>
                  <a:lnTo>
                    <a:pt x="2634825" y="11367"/>
                  </a:lnTo>
                  <a:lnTo>
                    <a:pt x="2602263" y="10829"/>
                  </a:lnTo>
                  <a:lnTo>
                    <a:pt x="2526290" y="8606"/>
                  </a:lnTo>
                  <a:lnTo>
                    <a:pt x="2477421" y="8323"/>
                  </a:lnTo>
                  <a:lnTo>
                    <a:pt x="2426104" y="8786"/>
                  </a:lnTo>
                  <a:lnTo>
                    <a:pt x="2373110" y="9773"/>
                  </a:lnTo>
                  <a:lnTo>
                    <a:pt x="2211769" y="13655"/>
                  </a:lnTo>
                  <a:lnTo>
                    <a:pt x="2159773" y="14515"/>
                  </a:lnTo>
                  <a:lnTo>
                    <a:pt x="2109954" y="14787"/>
                  </a:lnTo>
                  <a:lnTo>
                    <a:pt x="2063082" y="14250"/>
                  </a:lnTo>
                  <a:lnTo>
                    <a:pt x="2019928" y="12681"/>
                  </a:lnTo>
                  <a:lnTo>
                    <a:pt x="1981263" y="9858"/>
                  </a:lnTo>
                  <a:lnTo>
                    <a:pt x="1944881" y="6800"/>
                  </a:lnTo>
                  <a:lnTo>
                    <a:pt x="1907691" y="4610"/>
                  </a:lnTo>
                  <a:lnTo>
                    <a:pt x="1869235" y="3196"/>
                  </a:lnTo>
                  <a:lnTo>
                    <a:pt x="1829056" y="2464"/>
                  </a:lnTo>
                  <a:lnTo>
                    <a:pt x="1786695" y="2318"/>
                  </a:lnTo>
                  <a:lnTo>
                    <a:pt x="1741693" y="2666"/>
                  </a:lnTo>
                  <a:lnTo>
                    <a:pt x="1693594" y="3414"/>
                  </a:lnTo>
                  <a:lnTo>
                    <a:pt x="1461049" y="8522"/>
                  </a:lnTo>
                  <a:lnTo>
                    <a:pt x="1127127" y="14684"/>
                  </a:lnTo>
                  <a:lnTo>
                    <a:pt x="1031770" y="15908"/>
                  </a:lnTo>
                  <a:lnTo>
                    <a:pt x="937254" y="16314"/>
                  </a:lnTo>
                  <a:lnTo>
                    <a:pt x="889293" y="16123"/>
                  </a:lnTo>
                  <a:lnTo>
                    <a:pt x="840322" y="15625"/>
                  </a:lnTo>
                  <a:lnTo>
                    <a:pt x="789931" y="14783"/>
                  </a:lnTo>
                  <a:lnTo>
                    <a:pt x="737714" y="13565"/>
                  </a:lnTo>
                  <a:lnTo>
                    <a:pt x="683264" y="11935"/>
                  </a:lnTo>
                  <a:lnTo>
                    <a:pt x="556233" y="7149"/>
                  </a:lnTo>
                  <a:lnTo>
                    <a:pt x="433391" y="2911"/>
                  </a:lnTo>
                  <a:lnTo>
                    <a:pt x="378864" y="1448"/>
                  </a:lnTo>
                  <a:lnTo>
                    <a:pt x="327846" y="466"/>
                  </a:lnTo>
                  <a:lnTo>
                    <a:pt x="279527"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890777" y="4397868"/>
              <a:ext cx="3474720" cy="46355"/>
            </a:xfrm>
            <a:custGeom>
              <a:avLst/>
              <a:gdLst/>
              <a:ahLst/>
              <a:cxnLst/>
              <a:rect l="l" t="t" r="r" b="b"/>
              <a:pathLst>
                <a:path w="3474720" h="46354">
                  <a:moveTo>
                    <a:pt x="0" y="11825"/>
                  </a:moveTo>
                  <a:lnTo>
                    <a:pt x="48767" y="9503"/>
                  </a:lnTo>
                  <a:lnTo>
                    <a:pt x="98700" y="8619"/>
                  </a:lnTo>
                  <a:lnTo>
                    <a:pt x="149541" y="8901"/>
                  </a:lnTo>
                  <a:lnTo>
                    <a:pt x="201032" y="10081"/>
                  </a:lnTo>
                  <a:lnTo>
                    <a:pt x="252915" y="11887"/>
                  </a:lnTo>
                  <a:lnTo>
                    <a:pt x="304932" y="14051"/>
                  </a:lnTo>
                  <a:lnTo>
                    <a:pt x="356825" y="16301"/>
                  </a:lnTo>
                  <a:lnTo>
                    <a:pt x="408336" y="18369"/>
                  </a:lnTo>
                  <a:lnTo>
                    <a:pt x="459208" y="19985"/>
                  </a:lnTo>
                  <a:lnTo>
                    <a:pt x="509182" y="20878"/>
                  </a:lnTo>
                  <a:lnTo>
                    <a:pt x="558001" y="20778"/>
                  </a:lnTo>
                  <a:lnTo>
                    <a:pt x="605406" y="19416"/>
                  </a:lnTo>
                  <a:lnTo>
                    <a:pt x="651139" y="16521"/>
                  </a:lnTo>
                  <a:lnTo>
                    <a:pt x="694944" y="11825"/>
                  </a:lnTo>
                  <a:lnTo>
                    <a:pt x="741605" y="7011"/>
                  </a:lnTo>
                  <a:lnTo>
                    <a:pt x="789420" y="4541"/>
                  </a:lnTo>
                  <a:lnTo>
                    <a:pt x="838260" y="3995"/>
                  </a:lnTo>
                  <a:lnTo>
                    <a:pt x="887999" y="4951"/>
                  </a:lnTo>
                  <a:lnTo>
                    <a:pt x="938510" y="6990"/>
                  </a:lnTo>
                  <a:lnTo>
                    <a:pt x="989665" y="9691"/>
                  </a:lnTo>
                  <a:lnTo>
                    <a:pt x="1041336" y="12633"/>
                  </a:lnTo>
                  <a:lnTo>
                    <a:pt x="1093397" y="15397"/>
                  </a:lnTo>
                  <a:lnTo>
                    <a:pt x="1145720" y="17562"/>
                  </a:lnTo>
                  <a:lnTo>
                    <a:pt x="1198179" y="18708"/>
                  </a:lnTo>
                  <a:lnTo>
                    <a:pt x="1250644" y="18413"/>
                  </a:lnTo>
                  <a:lnTo>
                    <a:pt x="1302990" y="16259"/>
                  </a:lnTo>
                  <a:lnTo>
                    <a:pt x="1355090" y="11825"/>
                  </a:lnTo>
                  <a:lnTo>
                    <a:pt x="1407284" y="7392"/>
                  </a:lnTo>
                  <a:lnTo>
                    <a:pt x="1459837" y="5243"/>
                  </a:lnTo>
                  <a:lnTo>
                    <a:pt x="1512585" y="4957"/>
                  </a:lnTo>
                  <a:lnTo>
                    <a:pt x="1565368" y="6112"/>
                  </a:lnTo>
                  <a:lnTo>
                    <a:pt x="1618024" y="8287"/>
                  </a:lnTo>
                  <a:lnTo>
                    <a:pt x="1670392" y="11060"/>
                  </a:lnTo>
                  <a:lnTo>
                    <a:pt x="1722311" y="14010"/>
                  </a:lnTo>
                  <a:lnTo>
                    <a:pt x="1773620" y="16715"/>
                  </a:lnTo>
                  <a:lnTo>
                    <a:pt x="1824157" y="18754"/>
                  </a:lnTo>
                  <a:lnTo>
                    <a:pt x="1873761" y="19706"/>
                  </a:lnTo>
                  <a:lnTo>
                    <a:pt x="1922271" y="19150"/>
                  </a:lnTo>
                  <a:lnTo>
                    <a:pt x="1969525" y="16663"/>
                  </a:lnTo>
                  <a:lnTo>
                    <a:pt x="2015363" y="11825"/>
                  </a:lnTo>
                  <a:lnTo>
                    <a:pt x="2054409" y="7180"/>
                  </a:lnTo>
                  <a:lnTo>
                    <a:pt x="2093696" y="3818"/>
                  </a:lnTo>
                  <a:lnTo>
                    <a:pt x="2133559" y="1596"/>
                  </a:lnTo>
                  <a:lnTo>
                    <a:pt x="2174336" y="370"/>
                  </a:lnTo>
                  <a:lnTo>
                    <a:pt x="2216366" y="0"/>
                  </a:lnTo>
                  <a:lnTo>
                    <a:pt x="2259985" y="340"/>
                  </a:lnTo>
                  <a:lnTo>
                    <a:pt x="2305531" y="1248"/>
                  </a:lnTo>
                  <a:lnTo>
                    <a:pt x="2353341" y="2582"/>
                  </a:lnTo>
                  <a:lnTo>
                    <a:pt x="2403754" y="4199"/>
                  </a:lnTo>
                  <a:lnTo>
                    <a:pt x="2457106" y="5954"/>
                  </a:lnTo>
                  <a:lnTo>
                    <a:pt x="2513736" y="7707"/>
                  </a:lnTo>
                  <a:lnTo>
                    <a:pt x="2573980" y="9313"/>
                  </a:lnTo>
                  <a:lnTo>
                    <a:pt x="2638176" y="10630"/>
                  </a:lnTo>
                  <a:lnTo>
                    <a:pt x="2706662" y="11515"/>
                  </a:lnTo>
                  <a:lnTo>
                    <a:pt x="2779776" y="11825"/>
                  </a:lnTo>
                  <a:lnTo>
                    <a:pt x="2857022" y="11579"/>
                  </a:lnTo>
                  <a:lnTo>
                    <a:pt x="2927339" y="10965"/>
                  </a:lnTo>
                  <a:lnTo>
                    <a:pt x="2991397" y="10083"/>
                  </a:lnTo>
                  <a:lnTo>
                    <a:pt x="3049866" y="9037"/>
                  </a:lnTo>
                  <a:lnTo>
                    <a:pt x="3103417" y="7926"/>
                  </a:lnTo>
                  <a:lnTo>
                    <a:pt x="3152720" y="6853"/>
                  </a:lnTo>
                  <a:lnTo>
                    <a:pt x="3198447" y="5919"/>
                  </a:lnTo>
                  <a:lnTo>
                    <a:pt x="3241268" y="5227"/>
                  </a:lnTo>
                  <a:lnTo>
                    <a:pt x="3281853" y="4877"/>
                  </a:lnTo>
                  <a:lnTo>
                    <a:pt x="3320873" y="4971"/>
                  </a:lnTo>
                  <a:lnTo>
                    <a:pt x="3358999" y="5611"/>
                  </a:lnTo>
                  <a:lnTo>
                    <a:pt x="3396902" y="6899"/>
                  </a:lnTo>
                  <a:lnTo>
                    <a:pt x="3435252" y="8937"/>
                  </a:lnTo>
                  <a:lnTo>
                    <a:pt x="3474720" y="11825"/>
                  </a:lnTo>
                  <a:lnTo>
                    <a:pt x="3474339" y="19318"/>
                  </a:lnTo>
                  <a:lnTo>
                    <a:pt x="3474212" y="21604"/>
                  </a:lnTo>
                  <a:lnTo>
                    <a:pt x="3474720" y="30113"/>
                  </a:lnTo>
                  <a:lnTo>
                    <a:pt x="3422449" y="31914"/>
                  </a:lnTo>
                  <a:lnTo>
                    <a:pt x="3369084" y="32519"/>
                  </a:lnTo>
                  <a:lnTo>
                    <a:pt x="3314999" y="32156"/>
                  </a:lnTo>
                  <a:lnTo>
                    <a:pt x="3260569" y="31057"/>
                  </a:lnTo>
                  <a:lnTo>
                    <a:pt x="3206169" y="29450"/>
                  </a:lnTo>
                  <a:lnTo>
                    <a:pt x="3152174" y="27567"/>
                  </a:lnTo>
                  <a:lnTo>
                    <a:pt x="3098958" y="25636"/>
                  </a:lnTo>
                  <a:lnTo>
                    <a:pt x="3046898" y="23888"/>
                  </a:lnTo>
                  <a:lnTo>
                    <a:pt x="2996367" y="22552"/>
                  </a:lnTo>
                  <a:lnTo>
                    <a:pt x="2947740" y="21859"/>
                  </a:lnTo>
                  <a:lnTo>
                    <a:pt x="2901393" y="22039"/>
                  </a:lnTo>
                  <a:lnTo>
                    <a:pt x="2857699" y="23321"/>
                  </a:lnTo>
                  <a:lnTo>
                    <a:pt x="2817035" y="25936"/>
                  </a:lnTo>
                  <a:lnTo>
                    <a:pt x="2779776" y="30113"/>
                  </a:lnTo>
                  <a:lnTo>
                    <a:pt x="2736294" y="35133"/>
                  </a:lnTo>
                  <a:lnTo>
                    <a:pt x="2689067" y="38579"/>
                  </a:lnTo>
                  <a:lnTo>
                    <a:pt x="2638905" y="40650"/>
                  </a:lnTo>
                  <a:lnTo>
                    <a:pt x="2586618" y="41543"/>
                  </a:lnTo>
                  <a:lnTo>
                    <a:pt x="2533017" y="41457"/>
                  </a:lnTo>
                  <a:lnTo>
                    <a:pt x="2478913" y="40590"/>
                  </a:lnTo>
                  <a:lnTo>
                    <a:pt x="2425115" y="39142"/>
                  </a:lnTo>
                  <a:lnTo>
                    <a:pt x="2372435" y="37309"/>
                  </a:lnTo>
                  <a:lnTo>
                    <a:pt x="2321683" y="35292"/>
                  </a:lnTo>
                  <a:lnTo>
                    <a:pt x="2273669" y="33288"/>
                  </a:lnTo>
                  <a:lnTo>
                    <a:pt x="2229204" y="31495"/>
                  </a:lnTo>
                  <a:lnTo>
                    <a:pt x="2189099" y="30113"/>
                  </a:lnTo>
                  <a:lnTo>
                    <a:pt x="2153067" y="28858"/>
                  </a:lnTo>
                  <a:lnTo>
                    <a:pt x="2114553" y="27247"/>
                  </a:lnTo>
                  <a:lnTo>
                    <a:pt x="2073562" y="25436"/>
                  </a:lnTo>
                  <a:lnTo>
                    <a:pt x="2030101" y="23576"/>
                  </a:lnTo>
                  <a:lnTo>
                    <a:pt x="1984176" y="21823"/>
                  </a:lnTo>
                  <a:lnTo>
                    <a:pt x="1935794" y="20331"/>
                  </a:lnTo>
                  <a:lnTo>
                    <a:pt x="1884960" y="19253"/>
                  </a:lnTo>
                  <a:lnTo>
                    <a:pt x="1831681" y="18743"/>
                  </a:lnTo>
                  <a:lnTo>
                    <a:pt x="1775963" y="18956"/>
                  </a:lnTo>
                  <a:lnTo>
                    <a:pt x="1717812" y="20046"/>
                  </a:lnTo>
                  <a:lnTo>
                    <a:pt x="1657234" y="22166"/>
                  </a:lnTo>
                  <a:lnTo>
                    <a:pt x="1594237" y="25470"/>
                  </a:lnTo>
                  <a:lnTo>
                    <a:pt x="1528826" y="30113"/>
                  </a:lnTo>
                  <a:lnTo>
                    <a:pt x="1463818" y="34993"/>
                  </a:lnTo>
                  <a:lnTo>
                    <a:pt x="1401848" y="38930"/>
                  </a:lnTo>
                  <a:lnTo>
                    <a:pt x="1342733" y="41959"/>
                  </a:lnTo>
                  <a:lnTo>
                    <a:pt x="1286293" y="44116"/>
                  </a:lnTo>
                  <a:lnTo>
                    <a:pt x="1232346" y="45436"/>
                  </a:lnTo>
                  <a:lnTo>
                    <a:pt x="1180708" y="45954"/>
                  </a:lnTo>
                  <a:lnTo>
                    <a:pt x="1131200" y="45707"/>
                  </a:lnTo>
                  <a:lnTo>
                    <a:pt x="1083639" y="44728"/>
                  </a:lnTo>
                  <a:lnTo>
                    <a:pt x="1037843" y="43054"/>
                  </a:lnTo>
                  <a:lnTo>
                    <a:pt x="993631" y="40721"/>
                  </a:lnTo>
                  <a:lnTo>
                    <a:pt x="950821" y="37762"/>
                  </a:lnTo>
                  <a:lnTo>
                    <a:pt x="909231" y="34214"/>
                  </a:lnTo>
                  <a:lnTo>
                    <a:pt x="868679" y="30113"/>
                  </a:lnTo>
                  <a:lnTo>
                    <a:pt x="835136" y="27415"/>
                  </a:lnTo>
                  <a:lnTo>
                    <a:pt x="796245" y="25890"/>
                  </a:lnTo>
                  <a:lnTo>
                    <a:pt x="752636" y="25370"/>
                  </a:lnTo>
                  <a:lnTo>
                    <a:pt x="704941" y="25689"/>
                  </a:lnTo>
                  <a:lnTo>
                    <a:pt x="653789" y="26679"/>
                  </a:lnTo>
                  <a:lnTo>
                    <a:pt x="599813" y="28173"/>
                  </a:lnTo>
                  <a:lnTo>
                    <a:pt x="543643" y="30004"/>
                  </a:lnTo>
                  <a:lnTo>
                    <a:pt x="485908" y="32005"/>
                  </a:lnTo>
                  <a:lnTo>
                    <a:pt x="427241" y="34010"/>
                  </a:lnTo>
                  <a:lnTo>
                    <a:pt x="368271" y="35850"/>
                  </a:lnTo>
                  <a:lnTo>
                    <a:pt x="309630" y="37360"/>
                  </a:lnTo>
                  <a:lnTo>
                    <a:pt x="251948" y="38372"/>
                  </a:lnTo>
                  <a:lnTo>
                    <a:pt x="195856" y="38718"/>
                  </a:lnTo>
                  <a:lnTo>
                    <a:pt x="141984" y="38232"/>
                  </a:lnTo>
                  <a:lnTo>
                    <a:pt x="90964" y="36748"/>
                  </a:lnTo>
                  <a:lnTo>
                    <a:pt x="43425" y="34097"/>
                  </a:lnTo>
                  <a:lnTo>
                    <a:pt x="0" y="30113"/>
                  </a:lnTo>
                  <a:lnTo>
                    <a:pt x="63" y="23509"/>
                  </a:lnTo>
                  <a:lnTo>
                    <a:pt x="63" y="15635"/>
                  </a:lnTo>
                  <a:lnTo>
                    <a:pt x="0" y="11825"/>
                  </a:lnTo>
                  <a:close/>
                </a:path>
              </a:pathLst>
            </a:custGeom>
            <a:ln w="44449">
              <a:solidFill>
                <a:srgbClr val="EC7C3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6" name="object 6"/>
          <p:cNvPicPr/>
          <p:nvPr/>
        </p:nvPicPr>
        <p:blipFill>
          <a:blip r:embed="rId2" cstate="print"/>
          <a:stretch>
            <a:fillRect/>
          </a:stretch>
        </p:blipFill>
        <p:spPr>
          <a:xfrm>
            <a:off x="5311194" y="0"/>
            <a:ext cx="6879281" cy="68579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51840" y="158397"/>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479755" y="749870"/>
            <a:ext cx="8960405" cy="1264830"/>
          </a:xfrm>
          <a:ln w="38100">
            <a:noFill/>
          </a:ln>
        </p:spPr>
        <p:txBody>
          <a:bodyPr>
            <a:normAutofit/>
          </a:bodyPr>
          <a:lstStyle/>
          <a:p>
            <a:pPr marL="0" indent="0">
              <a:buNone/>
            </a:pPr>
            <a:r>
              <a:rPr lang="en-US" sz="1500" b="1">
                <a:solidFill>
                  <a:srgbClr val="304048"/>
                </a:solidFill>
                <a:latin typeface="Calibri" panose="020F0502020204030204" pitchFamily="34" charset="0"/>
                <a:cs typeface="Calibri" panose="020F0502020204030204" pitchFamily="34" charset="0"/>
              </a:rPr>
              <a:t>Dr. Maia </a:t>
            </a:r>
            <a:r>
              <a:rPr lang="en-US" sz="1500" b="1" err="1">
                <a:solidFill>
                  <a:srgbClr val="304048"/>
                </a:solidFill>
                <a:latin typeface="Calibri" panose="020F0502020204030204" pitchFamily="34" charset="0"/>
                <a:cs typeface="Calibri" panose="020F0502020204030204" pitchFamily="34" charset="0"/>
              </a:rPr>
              <a:t>Sieverding</a:t>
            </a:r>
            <a:r>
              <a:rPr lang="en-US" sz="1500" b="1">
                <a:solidFill>
                  <a:srgbClr val="304048"/>
                </a:solidFill>
                <a:latin typeface="Calibri" panose="020F0502020204030204" pitchFamily="34" charset="0"/>
                <a:cs typeface="Calibri" panose="020F0502020204030204" pitchFamily="34" charset="0"/>
              </a:rPr>
              <a:t> </a:t>
            </a:r>
            <a:r>
              <a:rPr lang="en-GB" sz="1500">
                <a:solidFill>
                  <a:srgbClr val="304048"/>
                </a:solidFill>
                <a:latin typeface="Calibri" panose="020F0502020204030204" pitchFamily="34" charset="0"/>
                <a:cs typeface="Calibri" panose="020F0502020204030204" pitchFamily="34" charset="0"/>
              </a:rPr>
              <a:t>is an Assistant Professor in the Department of Health Promotion and Community Health at the Faculty of Health Sciences. She is a social demographer whose research draws on gender and life course theory to address a range of population and health issues in the MENA region. </a:t>
            </a:r>
            <a:r>
              <a:rPr lang="en-GB" sz="1500" err="1">
                <a:solidFill>
                  <a:srgbClr val="304048"/>
                </a:solidFill>
                <a:latin typeface="Calibri" panose="020F0502020204030204" pitchFamily="34" charset="0"/>
                <a:cs typeface="Calibri" panose="020F0502020204030204" pitchFamily="34" charset="0"/>
              </a:rPr>
              <a:t>Dr.</a:t>
            </a:r>
            <a:r>
              <a:rPr lang="en-GB" sz="1500">
                <a:solidFill>
                  <a:srgbClr val="304048"/>
                </a:solidFill>
                <a:latin typeface="Calibri" panose="020F0502020204030204" pitchFamily="34" charset="0"/>
                <a:cs typeface="Calibri" panose="020F0502020204030204" pitchFamily="34" charset="0"/>
              </a:rPr>
              <a:t> </a:t>
            </a:r>
            <a:r>
              <a:rPr lang="en-GB" sz="1500" err="1">
                <a:solidFill>
                  <a:srgbClr val="304048"/>
                </a:solidFill>
                <a:latin typeface="Calibri" panose="020F0502020204030204" pitchFamily="34" charset="0"/>
                <a:cs typeface="Calibri" panose="020F0502020204030204" pitchFamily="34" charset="0"/>
              </a:rPr>
              <a:t>Sieverding</a:t>
            </a:r>
            <a:r>
              <a:rPr lang="en-GB" sz="1500">
                <a:solidFill>
                  <a:srgbClr val="304048"/>
                </a:solidFill>
                <a:latin typeface="Calibri" panose="020F0502020204030204" pitchFamily="34" charset="0"/>
                <a:cs typeface="Calibri" panose="020F0502020204030204" pitchFamily="34" charset="0"/>
              </a:rPr>
              <a:t> </a:t>
            </a:r>
            <a:r>
              <a:rPr lang="en-US" sz="1500">
                <a:solidFill>
                  <a:srgbClr val="304048"/>
                </a:solidFill>
                <a:latin typeface="Calibri" panose="020F0502020204030204" pitchFamily="34" charset="0"/>
                <a:cs typeface="Calibri" panose="020F0502020204030204" pitchFamily="34" charset="0"/>
              </a:rPr>
              <a:t>has also</a:t>
            </a:r>
            <a:r>
              <a:rPr lang="en-GB" sz="1500">
                <a:solidFill>
                  <a:srgbClr val="304048"/>
                </a:solidFill>
                <a:latin typeface="Calibri" panose="020F0502020204030204" pitchFamily="34" charset="0"/>
                <a:cs typeface="Calibri" panose="020F0502020204030204" pitchFamily="34" charset="0"/>
              </a:rPr>
              <a:t> worked on the evaluations of health and education programs in </a:t>
            </a:r>
            <a:r>
              <a:rPr lang="en-US" sz="1500">
                <a:solidFill>
                  <a:srgbClr val="304048"/>
                </a:solidFill>
                <a:latin typeface="Calibri" panose="020F0502020204030204" pitchFamily="34" charset="0"/>
                <a:cs typeface="Calibri" panose="020F0502020204030204" pitchFamily="34" charset="0"/>
              </a:rPr>
              <a:t>MENA and Sub-Saharan Africa and is Co-PI of the </a:t>
            </a:r>
            <a:r>
              <a:rPr lang="en-US" sz="1500" err="1">
                <a:solidFill>
                  <a:srgbClr val="304048"/>
                </a:solidFill>
                <a:latin typeface="Calibri" panose="020F0502020204030204" pitchFamily="34" charset="0"/>
                <a:cs typeface="Calibri" panose="020F0502020204030204" pitchFamily="34" charset="0"/>
              </a:rPr>
              <a:t>Amenah</a:t>
            </a:r>
            <a:r>
              <a:rPr lang="en-US" sz="1500">
                <a:solidFill>
                  <a:srgbClr val="304048"/>
                </a:solidFill>
                <a:latin typeface="Calibri" panose="020F0502020204030204" pitchFamily="34" charset="0"/>
                <a:cs typeface="Calibri" panose="020F0502020204030204" pitchFamily="34" charset="0"/>
              </a:rPr>
              <a:t> study, focusing on the impact evaluation.</a:t>
            </a:r>
          </a:p>
          <a:p>
            <a:pPr marL="0" indent="0">
              <a:buNone/>
            </a:pPr>
            <a:endParaRPr lang="en-GB" sz="150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95217" y="748891"/>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AE8D5ABA-F69B-F4F8-ED58-3D5CA0057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8" t="9251" r="11368" b="12092"/>
          <a:stretch/>
        </p:blipFill>
        <p:spPr bwMode="auto">
          <a:xfrm>
            <a:off x="797618" y="830415"/>
            <a:ext cx="1463040" cy="10393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C56230F-FC1C-786B-66FC-5104625F69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037"/>
          <a:stretch/>
        </p:blipFill>
        <p:spPr bwMode="auto">
          <a:xfrm>
            <a:off x="843995" y="1996823"/>
            <a:ext cx="1471178" cy="123504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F47B0A7-F7F8-FF91-F3C6-CFC1BDDC25E9}"/>
              </a:ext>
            </a:extLst>
          </p:cNvPr>
          <p:cNvCxnSpPr/>
          <p:nvPr/>
        </p:nvCxnSpPr>
        <p:spPr>
          <a:xfrm>
            <a:off x="529295" y="193784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579842" y="333030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8E6940-1ED3-9A5E-ADDA-CA839497D49B}"/>
              </a:ext>
            </a:extLst>
          </p:cNvPr>
          <p:cNvCxnSpPr/>
          <p:nvPr/>
        </p:nvCxnSpPr>
        <p:spPr>
          <a:xfrm>
            <a:off x="518520" y="6665012"/>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57EA9EE9-C2CA-627C-E210-E07FFEDB5CD0}"/>
              </a:ext>
            </a:extLst>
          </p:cNvPr>
          <p:cNvSpPr txBox="1">
            <a:spLocks/>
          </p:cNvSpPr>
          <p:nvPr/>
        </p:nvSpPr>
        <p:spPr>
          <a:xfrm>
            <a:off x="2479755" y="5129243"/>
            <a:ext cx="9282301" cy="128546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solidFill>
                  <a:srgbClr val="304048"/>
                </a:solidFill>
              </a:rPr>
              <a:t>Dr. Nyaradzayi </a:t>
            </a:r>
            <a:r>
              <a:rPr lang="en-US" sz="1500" b="1" err="1">
                <a:solidFill>
                  <a:srgbClr val="304048"/>
                </a:solidFill>
              </a:rPr>
              <a:t>Gumbondzvanbda</a:t>
            </a:r>
            <a:r>
              <a:rPr lang="en-US" sz="1500" b="1">
                <a:solidFill>
                  <a:srgbClr val="304048"/>
                </a:solidFill>
              </a:rPr>
              <a:t> </a:t>
            </a:r>
            <a:r>
              <a:rPr lang="en-GB" sz="1500">
                <a:solidFill>
                  <a:srgbClr val="304048"/>
                </a:solidFill>
                <a:latin typeface="Calibri" panose="020F0502020204030204" pitchFamily="34" charset="0"/>
                <a:ea typeface="Calibri" panose="020F0502020204030204" pitchFamily="34" charset="0"/>
              </a:rPr>
              <a:t>is the Founder and the Founder and Executive Director of </a:t>
            </a:r>
            <a:r>
              <a:rPr lang="en-GB" sz="1500" err="1">
                <a:solidFill>
                  <a:srgbClr val="304048"/>
                </a:solidFill>
                <a:latin typeface="Calibri" panose="020F0502020204030204" pitchFamily="34" charset="0"/>
                <a:ea typeface="Calibri" panose="020F0502020204030204" pitchFamily="34" charset="0"/>
              </a:rPr>
              <a:t>Rozaria</a:t>
            </a:r>
            <a:r>
              <a:rPr lang="en-GB" sz="1500">
                <a:solidFill>
                  <a:srgbClr val="304048"/>
                </a:solidFill>
                <a:latin typeface="Calibri" panose="020F0502020204030204" pitchFamily="34" charset="0"/>
                <a:ea typeface="Calibri" panose="020F0502020204030204" pitchFamily="34" charset="0"/>
              </a:rPr>
              <a:t> Memorial Trust, a community movement of over 3000 girls in Zimbabwe. She is the Africa Union Goodwill Ambassador on Ending Child Marriages since 2014.  </a:t>
            </a:r>
            <a:r>
              <a:rPr lang="en-GB" sz="1500" err="1">
                <a:solidFill>
                  <a:srgbClr val="304048"/>
                </a:solidFill>
                <a:latin typeface="Calibri" panose="020F0502020204030204" pitchFamily="34" charset="0"/>
                <a:ea typeface="Calibri" panose="020F0502020204030204" pitchFamily="34" charset="0"/>
              </a:rPr>
              <a:t>Dr.</a:t>
            </a:r>
            <a:r>
              <a:rPr lang="en-GB" sz="1500">
                <a:solidFill>
                  <a:srgbClr val="304048"/>
                </a:solidFill>
                <a:latin typeface="Calibri" panose="020F0502020204030204" pitchFamily="34" charset="0"/>
                <a:ea typeface="Calibri" panose="020F0502020204030204" pitchFamily="34" charset="0"/>
              </a:rPr>
              <a:t> Nyaradzayi is a Zimbabwean national, she is a trained human rights lawyer with extensive experience of work with girls and young women, as well as in conflict resolution and mediation. For almost 30 years, she has worked on issues of women and children's human rights, especially violence against women, health and HIV and AIDS.</a:t>
            </a:r>
          </a:p>
        </p:txBody>
      </p:sp>
      <p:pic>
        <p:nvPicPr>
          <p:cNvPr id="11" name="Picture 2" descr="A person wearing a head wrap&#10;&#10;Description automatically generated with low confidence">
            <a:extLst>
              <a:ext uri="{FF2B5EF4-FFF2-40B4-BE49-F238E27FC236}">
                <a16:creationId xmlns:a16="http://schemas.microsoft.com/office/drawing/2014/main" id="{8F02B9A6-54C9-6C1F-E091-63E78D3C8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618" y="5030006"/>
            <a:ext cx="1483936" cy="1483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6D7D847-6705-D485-E4E4-A3A16049BE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23725"/>
          <a:stretch/>
        </p:blipFill>
        <p:spPr bwMode="auto">
          <a:xfrm>
            <a:off x="797618" y="3448767"/>
            <a:ext cx="1494481" cy="141025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16F39A39-171B-B2E4-3424-12F998682B43}"/>
              </a:ext>
            </a:extLst>
          </p:cNvPr>
          <p:cNvSpPr txBox="1">
            <a:spLocks/>
          </p:cNvSpPr>
          <p:nvPr/>
        </p:nvSpPr>
        <p:spPr>
          <a:xfrm>
            <a:off x="2479755" y="2080399"/>
            <a:ext cx="8960405" cy="1143620"/>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solidFill>
                  <a:srgbClr val="304048"/>
                </a:solidFill>
              </a:rPr>
              <a:t>Dr. Nicola Jones </a:t>
            </a:r>
            <a:r>
              <a:rPr lang="en-GB" sz="1500">
                <a:solidFill>
                  <a:srgbClr val="304048"/>
                </a:solidFill>
                <a:effectLst/>
                <a:latin typeface="Calibri" panose="020F0502020204030204" pitchFamily="34" charset="0"/>
                <a:ea typeface="Calibri" panose="020F0502020204030204" pitchFamily="34" charset="0"/>
              </a:rPr>
              <a:t>is the Director of the Gender and Adolescence: Global Evidence</a:t>
            </a:r>
            <a:r>
              <a:rPr lang="en-GB" sz="1500">
                <a:solidFill>
                  <a:srgbClr val="304048"/>
                </a:solidFill>
              </a:rPr>
              <a:t> </a:t>
            </a:r>
            <a:r>
              <a:rPr lang="en-GB" sz="1500">
                <a:solidFill>
                  <a:srgbClr val="304048"/>
                </a:solidFill>
                <a:effectLst/>
                <a:latin typeface="Calibri" panose="020F0502020204030204" pitchFamily="34" charset="0"/>
                <a:ea typeface="Calibri" panose="020F0502020204030204" pitchFamily="34" charset="0"/>
              </a:rPr>
              <a:t>research programme. Her expertise lies in the intersection of gender,</a:t>
            </a:r>
            <a:r>
              <a:rPr lang="en-GB" sz="1500">
                <a:solidFill>
                  <a:srgbClr val="304048"/>
                </a:solidFill>
              </a:rPr>
              <a:t> </a:t>
            </a:r>
            <a:r>
              <a:rPr lang="en-GB" sz="1500">
                <a:solidFill>
                  <a:srgbClr val="304048"/>
                </a:solidFill>
                <a:effectLst/>
                <a:latin typeface="Calibri" panose="020F0502020204030204" pitchFamily="34" charset="0"/>
                <a:ea typeface="Calibri" panose="020F0502020204030204" pitchFamily="34" charset="0"/>
              </a:rPr>
              <a:t>age and social inclusion and social protection, in developmental and conflict-affected settings. She has carried out qualitative and mixed-methods research for a range of funders and her country expertise is broad, having worked in East and West Africa, Asia, Latin America and more recently in the MENA region. </a:t>
            </a:r>
            <a:endParaRPr lang="en-GB" sz="1500">
              <a:solidFill>
                <a:srgbClr val="304048"/>
              </a:solidFill>
            </a:endParaRPr>
          </a:p>
        </p:txBody>
      </p: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479755" y="3393963"/>
            <a:ext cx="9102283" cy="1540655"/>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solidFill>
                  <a:srgbClr val="304048"/>
                </a:solidFill>
              </a:rPr>
              <a:t>Dr. Rochelle Burgess</a:t>
            </a:r>
            <a:r>
              <a:rPr lang="en-GB" sz="1500">
                <a:solidFill>
                  <a:srgbClr val="222222"/>
                </a:solidFill>
              </a:rPr>
              <a:t> </a:t>
            </a:r>
            <a:r>
              <a:rPr lang="en-GB" sz="1500" b="0" i="0">
                <a:solidFill>
                  <a:srgbClr val="222222"/>
                </a:solidFill>
                <a:effectLst/>
              </a:rPr>
              <a:t> is an Associate Professor in Global Health and Deputy Director of the UCL Centre for Global Non-Communicable Diseases. She is the founder and Director of UCL's Global Network on Mental Health and Child Marriage, a Fellow of the Royal Society of Public Health, among other affiliations, and an advisor to the WHO on mental health policy. Rochelle is interested in the promotion of community approaches to health improvement globally, and views communities as a route to understanding and responding to the political economy of poor health, with a particular emphasis on the impacts of broader development issues such as poverty, gender, racialisation, systems of governance, and community mobilisation (civil society). </a:t>
            </a:r>
            <a:endParaRPr lang="en-GB" sz="1500">
              <a:solidFill>
                <a:srgbClr val="304048"/>
              </a:solidFill>
            </a:endParaRPr>
          </a:p>
        </p:txBody>
      </p:sp>
      <p:cxnSp>
        <p:nvCxnSpPr>
          <p:cNvPr id="17" name="Straight Connector 16">
            <a:extLst>
              <a:ext uri="{FF2B5EF4-FFF2-40B4-BE49-F238E27FC236}">
                <a16:creationId xmlns:a16="http://schemas.microsoft.com/office/drawing/2014/main" id="{B3636834-735B-0B6C-E467-73999A745834}"/>
              </a:ext>
            </a:extLst>
          </p:cNvPr>
          <p:cNvCxnSpPr/>
          <p:nvPr/>
        </p:nvCxnSpPr>
        <p:spPr>
          <a:xfrm>
            <a:off x="579164" y="4944515"/>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60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B62B6EE-90E1-3349-BEC6-D5E3403831C2}"/>
              </a:ext>
            </a:extLst>
          </p:cNvPr>
          <p:cNvSpPr>
            <a:spLocks noGrp="1"/>
          </p:cNvSpPr>
          <p:nvPr>
            <p:ph type="title"/>
          </p:nvPr>
        </p:nvSpPr>
        <p:spPr>
          <a:xfrm>
            <a:off x="831850" y="2404755"/>
            <a:ext cx="10515600" cy="2451547"/>
          </a:xfrm>
        </p:spPr>
        <p:txBody>
          <a:bodyPr>
            <a:normAutofit/>
          </a:bodyPr>
          <a:lstStyle/>
          <a:p>
            <a:pPr algn="ctr"/>
            <a:r>
              <a:rPr lang="en-US" sz="2800" b="1">
                <a:latin typeface="+mn-lt"/>
                <a:cs typeface="Arial" panose="020B0604020202020204" pitchFamily="34" charset="0"/>
              </a:rPr>
              <a:t>The </a:t>
            </a:r>
            <a:r>
              <a:rPr lang="en-US" sz="2800" b="1" i="1" err="1">
                <a:latin typeface="+mn-lt"/>
                <a:cs typeface="Arial" panose="020B0604020202020204" pitchFamily="34" charset="0"/>
              </a:rPr>
              <a:t>Amenah</a:t>
            </a:r>
            <a:r>
              <a:rPr lang="en-US" sz="2800" b="1">
                <a:latin typeface="+mn-lt"/>
                <a:cs typeface="Arial" panose="020B0604020202020204" pitchFamily="34" charset="0"/>
              </a:rPr>
              <a:t> Early Marriage Study among Syrian Refugees in Lebanon</a:t>
            </a:r>
            <a:br>
              <a:rPr lang="en-US" sz="2400" b="1">
                <a:latin typeface="+mn-lt"/>
                <a:cs typeface="Arial" panose="020B0604020202020204" pitchFamily="34" charset="0"/>
              </a:rPr>
            </a:br>
            <a:br>
              <a:rPr lang="en-US" sz="2400" b="1">
                <a:latin typeface="+mn-lt"/>
                <a:cs typeface="Arial" panose="020B0604020202020204" pitchFamily="34" charset="0"/>
              </a:rPr>
            </a:br>
            <a:br>
              <a:rPr lang="en-US" sz="2400" b="1">
                <a:latin typeface="+mn-lt"/>
                <a:cs typeface="Arial" panose="020B0604020202020204" pitchFamily="34" charset="0"/>
              </a:rPr>
            </a:br>
            <a:r>
              <a:rPr lang="en-US" sz="2400">
                <a:latin typeface="+mn-lt"/>
                <a:cs typeface="Arial" panose="020B0604020202020204" pitchFamily="34" charset="0"/>
              </a:rPr>
              <a:t>CRANK research meeting: </a:t>
            </a:r>
            <a:br>
              <a:rPr lang="en-US" sz="2400">
                <a:latin typeface="+mn-lt"/>
                <a:cs typeface="Arial" panose="020B0604020202020204" pitchFamily="34" charset="0"/>
              </a:rPr>
            </a:br>
            <a:r>
              <a:rPr lang="en-US" sz="2400">
                <a:latin typeface="+mn-lt"/>
                <a:cs typeface="Arial" panose="020B0604020202020204" pitchFamily="34" charset="0"/>
              </a:rPr>
              <a:t>Child marriage in conflict- and crisis-affected settings</a:t>
            </a:r>
            <a:br>
              <a:rPr lang="en-US" sz="2400">
                <a:latin typeface="+mn-lt"/>
                <a:cs typeface="Arial" panose="020B0604020202020204" pitchFamily="34" charset="0"/>
              </a:rPr>
            </a:br>
            <a:r>
              <a:rPr lang="en-US" sz="2400">
                <a:latin typeface="+mn-lt"/>
                <a:cs typeface="Arial" panose="020B0604020202020204" pitchFamily="34" charset="0"/>
              </a:rPr>
              <a:t>20 June 2023</a:t>
            </a:r>
            <a:br>
              <a:rPr lang="en-US" sz="2400">
                <a:latin typeface="+mn-lt"/>
                <a:cs typeface="Arial" panose="020B0604020202020204" pitchFamily="34" charset="0"/>
              </a:rPr>
            </a:br>
            <a:endParaRPr lang="en-US" sz="2400">
              <a:latin typeface="+mn-lt"/>
              <a:cs typeface="Arial" panose="020B0604020202020204" pitchFamily="34" charset="0"/>
            </a:endParaRPr>
          </a:p>
        </p:txBody>
      </p:sp>
      <p:sp>
        <p:nvSpPr>
          <p:cNvPr id="10" name="Text Placeholder 9">
            <a:extLst>
              <a:ext uri="{FF2B5EF4-FFF2-40B4-BE49-F238E27FC236}">
                <a16:creationId xmlns:a16="http://schemas.microsoft.com/office/drawing/2014/main" id="{4A6880A3-0044-5A49-9F9B-DCAD036DAD76}"/>
              </a:ext>
            </a:extLst>
          </p:cNvPr>
          <p:cNvSpPr>
            <a:spLocks noGrp="1"/>
          </p:cNvSpPr>
          <p:nvPr>
            <p:ph type="body" idx="1"/>
          </p:nvPr>
        </p:nvSpPr>
        <p:spPr>
          <a:xfrm>
            <a:off x="876973" y="5288707"/>
            <a:ext cx="10515600" cy="1500187"/>
          </a:xfrm>
        </p:spPr>
        <p:txBody>
          <a:bodyPr>
            <a:noAutofit/>
          </a:bodyPr>
          <a:lstStyle/>
          <a:p>
            <a:pPr algn="ctr"/>
            <a:endParaRPr lang="en-US" sz="1600" b="1" i="1">
              <a:solidFill>
                <a:srgbClr val="338232"/>
              </a:solidFill>
              <a:cs typeface="Arial" panose="020B0604020202020204" pitchFamily="34" charset="0"/>
            </a:endParaRPr>
          </a:p>
          <a:p>
            <a:pPr algn="ctr"/>
            <a:r>
              <a:rPr lang="en-US" sz="1600" b="1" i="1" err="1">
                <a:solidFill>
                  <a:srgbClr val="338232"/>
                </a:solidFill>
                <a:cs typeface="Arial" panose="020B0604020202020204" pitchFamily="34" charset="0"/>
              </a:rPr>
              <a:t>Amenah</a:t>
            </a:r>
            <a:r>
              <a:rPr lang="en-US" sz="1600" b="1">
                <a:solidFill>
                  <a:srgbClr val="338232"/>
                </a:solidFill>
                <a:cs typeface="Arial" panose="020B0604020202020204" pitchFamily="34" charset="0"/>
              </a:rPr>
              <a:t> Research and Implementation Team</a:t>
            </a:r>
          </a:p>
          <a:p>
            <a:pPr algn="ctr"/>
            <a:r>
              <a:rPr lang="en-US" sz="1600" b="1">
                <a:solidFill>
                  <a:schemeClr val="tx1">
                    <a:lumMod val="75000"/>
                    <a:lumOff val="25000"/>
                  </a:schemeClr>
                </a:solidFill>
                <a:cs typeface="Arial" panose="020B0604020202020204" pitchFamily="34" charset="0"/>
              </a:rPr>
              <a:t>Sawsan Abdulrahim, Myriam </a:t>
            </a:r>
            <a:r>
              <a:rPr lang="en-US" sz="1600" b="1" err="1">
                <a:solidFill>
                  <a:schemeClr val="tx1">
                    <a:lumMod val="75000"/>
                    <a:lumOff val="25000"/>
                  </a:schemeClr>
                </a:solidFill>
                <a:cs typeface="Arial" panose="020B0604020202020204" pitchFamily="34" charset="0"/>
              </a:rPr>
              <a:t>Dagher</a:t>
            </a:r>
            <a:r>
              <a:rPr lang="en-US" sz="1600" b="1">
                <a:solidFill>
                  <a:schemeClr val="tx1">
                    <a:lumMod val="75000"/>
                    <a:lumOff val="25000"/>
                  </a:schemeClr>
                </a:solidFill>
                <a:cs typeface="Arial" panose="020B0604020202020204" pitchFamily="34" charset="0"/>
              </a:rPr>
              <a:t>, Maia </a:t>
            </a:r>
            <a:r>
              <a:rPr lang="en-US" sz="1600" b="1" err="1">
                <a:solidFill>
                  <a:schemeClr val="tx1">
                    <a:lumMod val="75000"/>
                    <a:lumOff val="25000"/>
                  </a:schemeClr>
                </a:solidFill>
                <a:cs typeface="Arial" panose="020B0604020202020204" pitchFamily="34" charset="0"/>
              </a:rPr>
              <a:t>Sieverding</a:t>
            </a:r>
            <a:r>
              <a:rPr lang="en-US" sz="1600" b="1">
                <a:solidFill>
                  <a:schemeClr val="tx1">
                    <a:lumMod val="75000"/>
                    <a:lumOff val="25000"/>
                  </a:schemeClr>
                </a:solidFill>
                <a:cs typeface="Arial" panose="020B0604020202020204" pitchFamily="34" charset="0"/>
              </a:rPr>
              <a:t>, </a:t>
            </a:r>
          </a:p>
          <a:p>
            <a:pPr algn="ctr"/>
            <a:r>
              <a:rPr lang="en-US" sz="1600" b="1">
                <a:solidFill>
                  <a:schemeClr val="tx1">
                    <a:lumMod val="75000"/>
                    <a:lumOff val="25000"/>
                  </a:schemeClr>
                </a:solidFill>
                <a:cs typeface="Arial" panose="020B0604020202020204" pitchFamily="34" charset="0"/>
              </a:rPr>
              <a:t>Sasha </a:t>
            </a:r>
            <a:r>
              <a:rPr lang="en-US" sz="1600" b="1" err="1">
                <a:solidFill>
                  <a:schemeClr val="tx1">
                    <a:lumMod val="75000"/>
                    <a:lumOff val="25000"/>
                  </a:schemeClr>
                </a:solidFill>
                <a:cs typeface="Arial" panose="020B0604020202020204" pitchFamily="34" charset="0"/>
              </a:rPr>
              <a:t>Fahme</a:t>
            </a:r>
            <a:r>
              <a:rPr lang="en-US" sz="1600" b="1">
                <a:solidFill>
                  <a:schemeClr val="tx1">
                    <a:lumMod val="75000"/>
                    <a:lumOff val="25000"/>
                  </a:schemeClr>
                </a:solidFill>
                <a:cs typeface="Arial" panose="020B0604020202020204" pitchFamily="34" charset="0"/>
              </a:rPr>
              <a:t>, Jocelyn DeJong</a:t>
            </a:r>
          </a:p>
        </p:txBody>
      </p:sp>
      <p:pic>
        <p:nvPicPr>
          <p:cNvPr id="7" name="Picture 6">
            <a:extLst>
              <a:ext uri="{FF2B5EF4-FFF2-40B4-BE49-F238E27FC236}">
                <a16:creationId xmlns:a16="http://schemas.microsoft.com/office/drawing/2014/main" id="{D34B341A-1F89-A24A-B218-2548227C45B7}"/>
              </a:ext>
            </a:extLst>
          </p:cNvPr>
          <p:cNvPicPr>
            <a:picLocks noChangeAspect="1"/>
          </p:cNvPicPr>
          <p:nvPr/>
        </p:nvPicPr>
        <p:blipFill>
          <a:blip r:embed="rId2"/>
          <a:stretch>
            <a:fillRect/>
          </a:stretch>
        </p:blipFill>
        <p:spPr>
          <a:xfrm>
            <a:off x="799427" y="4750269"/>
            <a:ext cx="2743200" cy="2767914"/>
          </a:xfrm>
          <a:prstGeom prst="rect">
            <a:avLst/>
          </a:prstGeom>
        </p:spPr>
      </p:pic>
      <p:pic>
        <p:nvPicPr>
          <p:cNvPr id="12" name="Picture 11">
            <a:extLst>
              <a:ext uri="{FF2B5EF4-FFF2-40B4-BE49-F238E27FC236}">
                <a16:creationId xmlns:a16="http://schemas.microsoft.com/office/drawing/2014/main" id="{D6A0E291-67A6-3D48-8930-DCDDA1C8C08E}"/>
              </a:ext>
            </a:extLst>
          </p:cNvPr>
          <p:cNvPicPr>
            <a:picLocks noChangeAspect="1"/>
          </p:cNvPicPr>
          <p:nvPr/>
        </p:nvPicPr>
        <p:blipFill>
          <a:blip r:embed="rId3"/>
          <a:stretch>
            <a:fillRect/>
          </a:stretch>
        </p:blipFill>
        <p:spPr>
          <a:xfrm>
            <a:off x="289986" y="96375"/>
            <a:ext cx="2156332" cy="751698"/>
          </a:xfrm>
          <a:prstGeom prst="rect">
            <a:avLst/>
          </a:prstGeom>
        </p:spPr>
      </p:pic>
      <p:pic>
        <p:nvPicPr>
          <p:cNvPr id="14" name="Picture 13">
            <a:extLst>
              <a:ext uri="{FF2B5EF4-FFF2-40B4-BE49-F238E27FC236}">
                <a16:creationId xmlns:a16="http://schemas.microsoft.com/office/drawing/2014/main" id="{730CDECA-1CA5-7345-8697-38883EFB80C4}"/>
              </a:ext>
            </a:extLst>
          </p:cNvPr>
          <p:cNvPicPr>
            <a:picLocks noChangeAspect="1"/>
          </p:cNvPicPr>
          <p:nvPr/>
        </p:nvPicPr>
        <p:blipFill>
          <a:blip r:embed="rId4"/>
          <a:stretch>
            <a:fillRect/>
          </a:stretch>
        </p:blipFill>
        <p:spPr>
          <a:xfrm>
            <a:off x="7641165" y="388094"/>
            <a:ext cx="3751408" cy="897466"/>
          </a:xfrm>
          <a:prstGeom prst="rect">
            <a:avLst/>
          </a:prstGeom>
        </p:spPr>
      </p:pic>
      <p:sp>
        <p:nvSpPr>
          <p:cNvPr id="15" name="Slide Number Placeholder 14">
            <a:extLst>
              <a:ext uri="{FF2B5EF4-FFF2-40B4-BE49-F238E27FC236}">
                <a16:creationId xmlns:a16="http://schemas.microsoft.com/office/drawing/2014/main" id="{B715686F-8078-6749-AFCF-2A32FA859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61A304F4-938B-A924-766B-26D90C13BD1A}"/>
              </a:ext>
            </a:extLst>
          </p:cNvPr>
          <p:cNvPicPr>
            <a:picLocks noChangeAspect="1"/>
          </p:cNvPicPr>
          <p:nvPr/>
        </p:nvPicPr>
        <p:blipFill>
          <a:blip r:embed="rId5"/>
          <a:stretch>
            <a:fillRect/>
          </a:stretch>
        </p:blipFill>
        <p:spPr>
          <a:xfrm>
            <a:off x="289986" y="836827"/>
            <a:ext cx="2064338" cy="827476"/>
          </a:xfrm>
          <a:prstGeom prst="rect">
            <a:avLst/>
          </a:prstGeom>
        </p:spPr>
      </p:pic>
    </p:spTree>
    <p:extLst>
      <p:ext uri="{BB962C8B-B14F-4D97-AF65-F5344CB8AC3E}">
        <p14:creationId xmlns:p14="http://schemas.microsoft.com/office/powerpoint/2010/main" val="4230220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3600" b="1"/>
              <a:t>Syrian refugees in Lebanon</a:t>
            </a:r>
            <a:endParaRPr lang="en-US" sz="3600" b="1" i="1"/>
          </a:p>
        </p:txBody>
      </p:sp>
      <p:sp>
        <p:nvSpPr>
          <p:cNvPr id="3" name="Content Placeholder 2">
            <a:extLst>
              <a:ext uri="{FF2B5EF4-FFF2-40B4-BE49-F238E27FC236}">
                <a16:creationId xmlns:a16="http://schemas.microsoft.com/office/drawing/2014/main" id="{6D75DFED-AF55-6C4E-A552-AE5A0BE86251}"/>
              </a:ext>
            </a:extLst>
          </p:cNvPr>
          <p:cNvSpPr>
            <a:spLocks noGrp="1"/>
          </p:cNvSpPr>
          <p:nvPr>
            <p:ph idx="1"/>
          </p:nvPr>
        </p:nvSpPr>
        <p:spPr/>
        <p:txBody>
          <a:bodyPr>
            <a:normAutofit lnSpcReduction="10000"/>
          </a:bodyPr>
          <a:lstStyle/>
          <a:p>
            <a:r>
              <a:rPr lang="en-US"/>
              <a:t>Over 800,000 Syrian refugees registered with UNHCR</a:t>
            </a:r>
          </a:p>
          <a:p>
            <a:r>
              <a:rPr lang="en-US"/>
              <a:t>Situation of protracted displacement</a:t>
            </a:r>
          </a:p>
          <a:p>
            <a:r>
              <a:rPr lang="en-US"/>
              <a:t>No encampment policy</a:t>
            </a:r>
          </a:p>
          <a:p>
            <a:r>
              <a:rPr lang="en-US"/>
              <a:t>Widespread poverty, exacerbated by ongoing economic crisis</a:t>
            </a:r>
          </a:p>
          <a:p>
            <a:r>
              <a:rPr lang="en-US"/>
              <a:t>By policy, Syrian children and adolescents may attend Lebanese public schools, often in a condensed afternoon shift </a:t>
            </a:r>
          </a:p>
          <a:p>
            <a:pPr lvl="1"/>
            <a:r>
              <a:rPr lang="en-US"/>
              <a:t>In academic year 2021-22, 59% of Syrian children aged 6-14 and 27% of adolescents aged 15-17 in school (</a:t>
            </a:r>
            <a:r>
              <a:rPr lang="en-US" err="1"/>
              <a:t>VASyR</a:t>
            </a:r>
            <a:r>
              <a:rPr lang="en-US"/>
              <a:t> 2022)</a:t>
            </a:r>
          </a:p>
          <a:p>
            <a:r>
              <a:rPr lang="en-US"/>
              <a:t>From early in the refugee crisis, reports of increasing rates of early marriage among Syrian refugee girls</a:t>
            </a:r>
          </a:p>
          <a:p>
            <a:endParaRPr lang="en-US"/>
          </a:p>
          <a:p>
            <a:endParaRPr lang="en-US"/>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spTree>
    <p:extLst>
      <p:ext uri="{BB962C8B-B14F-4D97-AF65-F5344CB8AC3E}">
        <p14:creationId xmlns:p14="http://schemas.microsoft.com/office/powerpoint/2010/main" val="35698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438863"/>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2" y="1782179"/>
            <a:ext cx="6057708" cy="3595073"/>
          </a:xfrm>
        </p:spPr>
        <p:txBody>
          <a:bodyPr>
            <a:noAutofit/>
          </a:bodyPr>
          <a:lstStyle/>
          <a:p>
            <a:pPr algn="ctr"/>
            <a:r>
              <a:rPr lang="en-GB" sz="5000" b="1">
                <a:solidFill>
                  <a:srgbClr val="304048"/>
                </a:solidFill>
                <a:latin typeface="+mn-lt"/>
              </a:rPr>
              <a:t>Child marriage in conflict- and crisis-affected settings: Learning from the latest evidence</a:t>
            </a: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1987288" y="5377252"/>
            <a:ext cx="2083129"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solidFill>
                  <a:srgbClr val="304048"/>
                </a:solidFill>
                <a:latin typeface="+mn-lt"/>
              </a:rPr>
              <a:t>20 June 2023</a:t>
            </a:r>
            <a:endParaRPr lang="en-GB" sz="20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429" y="6162314"/>
            <a:ext cx="3359220" cy="505921"/>
          </a:xfrm>
          <a:prstGeom prst="rect">
            <a:avLst/>
          </a:prstGeom>
        </p:spPr>
      </p:pic>
      <p:pic>
        <p:nvPicPr>
          <p:cNvPr id="4" name="Content Placeholder 3">
            <a:extLst>
              <a:ext uri="{FF2B5EF4-FFF2-40B4-BE49-F238E27FC236}">
                <a16:creationId xmlns:a16="http://schemas.microsoft.com/office/drawing/2014/main" id="{BEEB7189-6443-1CA5-1031-B9D5592C7471}"/>
              </a:ext>
            </a:extLst>
          </p:cNvPr>
          <p:cNvPicPr>
            <a:picLocks noGrp="1" noChangeAspect="1"/>
          </p:cNvPicPr>
          <p:nvPr>
            <p:ph idx="1"/>
          </p:nvPr>
        </p:nvPicPr>
        <p:blipFill>
          <a:blip r:embed="rId4"/>
          <a:stretch>
            <a:fillRect/>
          </a:stretch>
        </p:blipFill>
        <p:spPr>
          <a:xfrm>
            <a:off x="5888839" y="1755998"/>
            <a:ext cx="5812139" cy="3874214"/>
          </a:xfrm>
          <a:prstGeom prst="rect">
            <a:avLst/>
          </a:prstGeom>
        </p:spPr>
      </p:pic>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4000" b="1"/>
              <a:t>Timeline of </a:t>
            </a:r>
            <a:r>
              <a:rPr lang="en-US" sz="4000" b="1" i="1" err="1"/>
              <a:t>Amenah</a:t>
            </a:r>
            <a:endParaRPr lang="en-US" sz="4000" b="1" i="1"/>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sp>
        <p:nvSpPr>
          <p:cNvPr id="5" name="Rectangle 4">
            <a:extLst>
              <a:ext uri="{FF2B5EF4-FFF2-40B4-BE49-F238E27FC236}">
                <a16:creationId xmlns:a16="http://schemas.microsoft.com/office/drawing/2014/main" id="{88843BA9-693B-AA4C-96D9-C55AD06D79BE}"/>
              </a:ext>
            </a:extLst>
          </p:cNvPr>
          <p:cNvSpPr/>
          <p:nvPr/>
        </p:nvSpPr>
        <p:spPr>
          <a:xfrm>
            <a:off x="436098" y="4853355"/>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2016</a:t>
            </a:r>
          </a:p>
        </p:txBody>
      </p:sp>
      <p:sp>
        <p:nvSpPr>
          <p:cNvPr id="7" name="Rectangle 6">
            <a:extLst>
              <a:ext uri="{FF2B5EF4-FFF2-40B4-BE49-F238E27FC236}">
                <a16:creationId xmlns:a16="http://schemas.microsoft.com/office/drawing/2014/main" id="{9D4422D1-A2BE-A145-9E69-1C5B7AC67E09}"/>
              </a:ext>
            </a:extLst>
          </p:cNvPr>
          <p:cNvSpPr/>
          <p:nvPr/>
        </p:nvSpPr>
        <p:spPr>
          <a:xfrm>
            <a:off x="1852246" y="4867423"/>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2017</a:t>
            </a:r>
          </a:p>
        </p:txBody>
      </p:sp>
      <p:sp>
        <p:nvSpPr>
          <p:cNvPr id="8" name="Rectangle 7">
            <a:extLst>
              <a:ext uri="{FF2B5EF4-FFF2-40B4-BE49-F238E27FC236}">
                <a16:creationId xmlns:a16="http://schemas.microsoft.com/office/drawing/2014/main" id="{7BB442C3-5F37-0445-B2CD-41114195C8B4}"/>
              </a:ext>
            </a:extLst>
          </p:cNvPr>
          <p:cNvSpPr/>
          <p:nvPr/>
        </p:nvSpPr>
        <p:spPr>
          <a:xfrm>
            <a:off x="3268394" y="4865078"/>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2018</a:t>
            </a:r>
          </a:p>
        </p:txBody>
      </p:sp>
      <p:sp>
        <p:nvSpPr>
          <p:cNvPr id="9" name="Rectangle 8">
            <a:extLst>
              <a:ext uri="{FF2B5EF4-FFF2-40B4-BE49-F238E27FC236}">
                <a16:creationId xmlns:a16="http://schemas.microsoft.com/office/drawing/2014/main" id="{49C0412C-B83E-D545-B6FD-669572C6E745}"/>
              </a:ext>
            </a:extLst>
          </p:cNvPr>
          <p:cNvSpPr/>
          <p:nvPr/>
        </p:nvSpPr>
        <p:spPr>
          <a:xfrm>
            <a:off x="10349134" y="4846321"/>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2023</a:t>
            </a:r>
          </a:p>
        </p:txBody>
      </p:sp>
      <p:sp>
        <p:nvSpPr>
          <p:cNvPr id="10" name="Rectangle 9">
            <a:extLst>
              <a:ext uri="{FF2B5EF4-FFF2-40B4-BE49-F238E27FC236}">
                <a16:creationId xmlns:a16="http://schemas.microsoft.com/office/drawing/2014/main" id="{794A6EFB-7EAC-1C4F-BC20-D8C1DCBCBEBE}"/>
              </a:ext>
            </a:extLst>
          </p:cNvPr>
          <p:cNvSpPr/>
          <p:nvPr/>
        </p:nvSpPr>
        <p:spPr>
          <a:xfrm>
            <a:off x="8932986" y="4853355"/>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2022</a:t>
            </a:r>
          </a:p>
        </p:txBody>
      </p:sp>
      <p:sp>
        <p:nvSpPr>
          <p:cNvPr id="11" name="Rectangle 10">
            <a:extLst>
              <a:ext uri="{FF2B5EF4-FFF2-40B4-BE49-F238E27FC236}">
                <a16:creationId xmlns:a16="http://schemas.microsoft.com/office/drawing/2014/main" id="{849BB108-9316-2A44-A8FD-C9DBC8C868AB}"/>
              </a:ext>
            </a:extLst>
          </p:cNvPr>
          <p:cNvSpPr/>
          <p:nvPr/>
        </p:nvSpPr>
        <p:spPr>
          <a:xfrm>
            <a:off x="7516838" y="4865078"/>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2021</a:t>
            </a:r>
          </a:p>
        </p:txBody>
      </p:sp>
      <p:sp>
        <p:nvSpPr>
          <p:cNvPr id="12" name="Rectangle 11">
            <a:extLst>
              <a:ext uri="{FF2B5EF4-FFF2-40B4-BE49-F238E27FC236}">
                <a16:creationId xmlns:a16="http://schemas.microsoft.com/office/drawing/2014/main" id="{E33EAF41-ED1D-F24C-BB26-9AA0296AF06E}"/>
              </a:ext>
            </a:extLst>
          </p:cNvPr>
          <p:cNvSpPr/>
          <p:nvPr/>
        </p:nvSpPr>
        <p:spPr>
          <a:xfrm>
            <a:off x="6100690" y="4865078"/>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2020</a:t>
            </a:r>
          </a:p>
        </p:txBody>
      </p:sp>
      <p:sp>
        <p:nvSpPr>
          <p:cNvPr id="13" name="Rectangle 12">
            <a:extLst>
              <a:ext uri="{FF2B5EF4-FFF2-40B4-BE49-F238E27FC236}">
                <a16:creationId xmlns:a16="http://schemas.microsoft.com/office/drawing/2014/main" id="{CF0B5440-B211-8E4C-92D0-7FE764590009}"/>
              </a:ext>
            </a:extLst>
          </p:cNvPr>
          <p:cNvSpPr/>
          <p:nvPr/>
        </p:nvSpPr>
        <p:spPr>
          <a:xfrm>
            <a:off x="4684542" y="4853355"/>
            <a:ext cx="1308296" cy="253218"/>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2019</a:t>
            </a:r>
          </a:p>
        </p:txBody>
      </p:sp>
      <p:sp>
        <p:nvSpPr>
          <p:cNvPr id="18" name="Round Diagonal Corner Rectangle 17">
            <a:extLst>
              <a:ext uri="{FF2B5EF4-FFF2-40B4-BE49-F238E27FC236}">
                <a16:creationId xmlns:a16="http://schemas.microsoft.com/office/drawing/2014/main" id="{598BE6D0-66B6-6148-A9CA-33817027F3A3}"/>
              </a:ext>
            </a:extLst>
          </p:cNvPr>
          <p:cNvSpPr/>
          <p:nvPr/>
        </p:nvSpPr>
        <p:spPr>
          <a:xfrm>
            <a:off x="6100690" y="3921091"/>
            <a:ext cx="398584" cy="823516"/>
          </a:xfrm>
          <a:prstGeom prst="round2Diag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BL1</a:t>
            </a:r>
          </a:p>
        </p:txBody>
      </p:sp>
      <p:sp>
        <p:nvSpPr>
          <p:cNvPr id="22" name="Round Diagonal Corner Rectangle 21">
            <a:extLst>
              <a:ext uri="{FF2B5EF4-FFF2-40B4-BE49-F238E27FC236}">
                <a16:creationId xmlns:a16="http://schemas.microsoft.com/office/drawing/2014/main" id="{5DF28305-694C-E741-8A68-2B76E1479549}"/>
              </a:ext>
            </a:extLst>
          </p:cNvPr>
          <p:cNvSpPr/>
          <p:nvPr/>
        </p:nvSpPr>
        <p:spPr>
          <a:xfrm>
            <a:off x="8932986" y="3921091"/>
            <a:ext cx="398584" cy="823516"/>
          </a:xfrm>
          <a:prstGeom prst="round2Diag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BL2</a:t>
            </a:r>
          </a:p>
        </p:txBody>
      </p:sp>
      <p:sp>
        <p:nvSpPr>
          <p:cNvPr id="23" name="Round Diagonal Corner Rectangle 22">
            <a:extLst>
              <a:ext uri="{FF2B5EF4-FFF2-40B4-BE49-F238E27FC236}">
                <a16:creationId xmlns:a16="http://schemas.microsoft.com/office/drawing/2014/main" id="{8936D28A-F47A-894A-B0C1-7EFD304E24FB}"/>
              </a:ext>
            </a:extLst>
          </p:cNvPr>
          <p:cNvSpPr/>
          <p:nvPr/>
        </p:nvSpPr>
        <p:spPr>
          <a:xfrm>
            <a:off x="9583616" y="3921984"/>
            <a:ext cx="398584" cy="823516"/>
          </a:xfrm>
          <a:prstGeom prst="round2Diag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EL1</a:t>
            </a:r>
          </a:p>
        </p:txBody>
      </p:sp>
      <p:sp>
        <p:nvSpPr>
          <p:cNvPr id="24" name="Round Diagonal Corner Rectangle 23">
            <a:extLst>
              <a:ext uri="{FF2B5EF4-FFF2-40B4-BE49-F238E27FC236}">
                <a16:creationId xmlns:a16="http://schemas.microsoft.com/office/drawing/2014/main" id="{EF4A5DE0-6E60-FB4A-92B9-0B81E51C4E24}"/>
              </a:ext>
            </a:extLst>
          </p:cNvPr>
          <p:cNvSpPr/>
          <p:nvPr/>
        </p:nvSpPr>
        <p:spPr>
          <a:xfrm>
            <a:off x="10353823" y="3921984"/>
            <a:ext cx="398584" cy="823516"/>
          </a:xfrm>
          <a:prstGeom prst="round2Diag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EL2</a:t>
            </a:r>
          </a:p>
        </p:txBody>
      </p:sp>
      <p:sp>
        <p:nvSpPr>
          <p:cNvPr id="3" name="Rounded Rectangle 2">
            <a:extLst>
              <a:ext uri="{FF2B5EF4-FFF2-40B4-BE49-F238E27FC236}">
                <a16:creationId xmlns:a16="http://schemas.microsoft.com/office/drawing/2014/main" id="{F95090B0-E0EC-DC04-C1E5-C7EAF3A8804F}"/>
              </a:ext>
            </a:extLst>
          </p:cNvPr>
          <p:cNvSpPr/>
          <p:nvPr/>
        </p:nvSpPr>
        <p:spPr>
          <a:xfrm>
            <a:off x="616479" y="4057318"/>
            <a:ext cx="1192696" cy="397565"/>
          </a:xfrm>
          <a:prstGeom prst="roundRect">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B" sz="2000" b="1" i="0" u="none" strike="noStrike" kern="1200" cap="none" spc="0" normalizeH="0" baseline="0" noProof="0">
                <a:ln>
                  <a:noFill/>
                </a:ln>
                <a:solidFill>
                  <a:prstClr val="white"/>
                </a:solidFill>
                <a:effectLst/>
                <a:uLnTx/>
                <a:uFillTx/>
                <a:latin typeface="Calibri" panose="020F0502020204030204"/>
                <a:ea typeface="+mn-ea"/>
                <a:cs typeface="+mn-cs"/>
              </a:rPr>
              <a:t>SURVEY</a:t>
            </a:r>
          </a:p>
        </p:txBody>
      </p:sp>
      <p:sp>
        <p:nvSpPr>
          <p:cNvPr id="14" name="Rounded Rectangle 13">
            <a:extLst>
              <a:ext uri="{FF2B5EF4-FFF2-40B4-BE49-F238E27FC236}">
                <a16:creationId xmlns:a16="http://schemas.microsoft.com/office/drawing/2014/main" id="{0D1E6612-6388-9159-E840-17785B723494}"/>
              </a:ext>
            </a:extLst>
          </p:cNvPr>
          <p:cNvSpPr/>
          <p:nvPr/>
        </p:nvSpPr>
        <p:spPr>
          <a:xfrm>
            <a:off x="1960097" y="3190003"/>
            <a:ext cx="2724445" cy="659294"/>
          </a:xfrm>
          <a:prstGeom prst="roundRect">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B" sz="2400" b="1" i="0" u="none" strike="noStrike" kern="1200" cap="none" spc="0" normalizeH="0" baseline="0" noProof="0">
                <a:ln>
                  <a:noFill/>
                </a:ln>
                <a:solidFill>
                  <a:prstClr val="white"/>
                </a:solidFill>
                <a:effectLst/>
                <a:uLnTx/>
                <a:uFillTx/>
                <a:latin typeface="Calibri" panose="020F0502020204030204"/>
                <a:ea typeface="+mn-ea"/>
                <a:cs typeface="+mn-cs"/>
              </a:rPr>
              <a:t>AMENAH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B" sz="2400" b="1" i="0" u="none" strike="noStrike" kern="1200" cap="none" spc="0" normalizeH="0" baseline="0" noProof="0">
                <a:ln>
                  <a:noFill/>
                </a:ln>
                <a:solidFill>
                  <a:prstClr val="white"/>
                </a:solidFill>
                <a:effectLst/>
                <a:uLnTx/>
                <a:uFillTx/>
                <a:latin typeface="Calibri" panose="020F0502020204030204"/>
                <a:ea typeface="+mn-ea"/>
                <a:cs typeface="+mn-cs"/>
              </a:rPr>
              <a:t>PILOT</a:t>
            </a:r>
          </a:p>
        </p:txBody>
      </p:sp>
      <p:sp>
        <p:nvSpPr>
          <p:cNvPr id="20" name="Rounded Rectangle 19">
            <a:extLst>
              <a:ext uri="{FF2B5EF4-FFF2-40B4-BE49-F238E27FC236}">
                <a16:creationId xmlns:a16="http://schemas.microsoft.com/office/drawing/2014/main" id="{A157C4EF-4D85-698C-4D28-39551F92A354}"/>
              </a:ext>
            </a:extLst>
          </p:cNvPr>
          <p:cNvSpPr/>
          <p:nvPr/>
        </p:nvSpPr>
        <p:spPr>
          <a:xfrm>
            <a:off x="6095999" y="2100989"/>
            <a:ext cx="4656407" cy="659294"/>
          </a:xfrm>
          <a:prstGeom prst="roundRect">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B" sz="2400" b="1" i="0" u="none" strike="noStrike" kern="1200" cap="none" spc="0" normalizeH="0" baseline="0" noProof="0">
                <a:ln>
                  <a:noFill/>
                </a:ln>
                <a:solidFill>
                  <a:prstClr val="white"/>
                </a:solidFill>
                <a:effectLst/>
                <a:uLnTx/>
                <a:uFillTx/>
                <a:latin typeface="Calibri" panose="020F0502020204030204"/>
                <a:ea typeface="+mn-ea"/>
                <a:cs typeface="+mn-cs"/>
              </a:rPr>
              <a:t>AMENAH II</a:t>
            </a:r>
          </a:p>
        </p:txBody>
      </p:sp>
      <p:pic>
        <p:nvPicPr>
          <p:cNvPr id="25" name="Picture 24" descr="Graphical user interface&#10;&#10;Description automatically generated with medium confidence">
            <a:extLst>
              <a:ext uri="{FF2B5EF4-FFF2-40B4-BE49-F238E27FC236}">
                <a16:creationId xmlns:a16="http://schemas.microsoft.com/office/drawing/2014/main" id="{BF83BFB6-1EB0-54F9-22C6-FEAF706A56DC}"/>
              </a:ext>
            </a:extLst>
          </p:cNvPr>
          <p:cNvPicPr>
            <a:picLocks noChangeAspect="1"/>
          </p:cNvPicPr>
          <p:nvPr/>
        </p:nvPicPr>
        <p:blipFill>
          <a:blip r:embed="rId4"/>
          <a:stretch>
            <a:fillRect/>
          </a:stretch>
        </p:blipFill>
        <p:spPr>
          <a:xfrm>
            <a:off x="6095999" y="1662827"/>
            <a:ext cx="1259785" cy="439162"/>
          </a:xfrm>
          <a:prstGeom prst="rect">
            <a:avLst/>
          </a:prstGeom>
        </p:spPr>
      </p:pic>
      <p:pic>
        <p:nvPicPr>
          <p:cNvPr id="27" name="Picture 26" descr="Logo, company name&#10;&#10;Description automatically generated">
            <a:extLst>
              <a:ext uri="{FF2B5EF4-FFF2-40B4-BE49-F238E27FC236}">
                <a16:creationId xmlns:a16="http://schemas.microsoft.com/office/drawing/2014/main" id="{2BED0276-4C2F-012A-14A0-13E13C17B047}"/>
              </a:ext>
            </a:extLst>
          </p:cNvPr>
          <p:cNvPicPr>
            <a:picLocks noChangeAspect="1"/>
          </p:cNvPicPr>
          <p:nvPr/>
        </p:nvPicPr>
        <p:blipFill>
          <a:blip r:embed="rId5"/>
          <a:stretch>
            <a:fillRect/>
          </a:stretch>
        </p:blipFill>
        <p:spPr>
          <a:xfrm>
            <a:off x="1960097" y="2708813"/>
            <a:ext cx="1200444" cy="481190"/>
          </a:xfrm>
          <a:prstGeom prst="rect">
            <a:avLst/>
          </a:prstGeom>
        </p:spPr>
      </p:pic>
      <p:pic>
        <p:nvPicPr>
          <p:cNvPr id="29" name="Picture 28">
            <a:extLst>
              <a:ext uri="{FF2B5EF4-FFF2-40B4-BE49-F238E27FC236}">
                <a16:creationId xmlns:a16="http://schemas.microsoft.com/office/drawing/2014/main" id="{23B46C67-63D9-33C4-D644-C9B4E5D55440}"/>
              </a:ext>
            </a:extLst>
          </p:cNvPr>
          <p:cNvPicPr>
            <a:picLocks noChangeAspect="1"/>
          </p:cNvPicPr>
          <p:nvPr/>
        </p:nvPicPr>
        <p:blipFill>
          <a:blip r:embed="rId6"/>
          <a:stretch>
            <a:fillRect/>
          </a:stretch>
        </p:blipFill>
        <p:spPr>
          <a:xfrm>
            <a:off x="613421" y="3622746"/>
            <a:ext cx="826172" cy="414263"/>
          </a:xfrm>
          <a:prstGeom prst="rect">
            <a:avLst/>
          </a:prstGeom>
        </p:spPr>
      </p:pic>
    </p:spTree>
    <p:extLst>
      <p:ext uri="{BB962C8B-B14F-4D97-AF65-F5344CB8AC3E}">
        <p14:creationId xmlns:p14="http://schemas.microsoft.com/office/powerpoint/2010/main" val="2554784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4000" b="1"/>
              <a:t>Contextualization: Formative research and pilot phase</a:t>
            </a:r>
            <a:endParaRPr lang="en-US" sz="4000" b="1" i="1"/>
          </a:p>
        </p:txBody>
      </p:sp>
      <p:pic>
        <p:nvPicPr>
          <p:cNvPr id="9" name="Content Placeholder 8" descr="A picture containing text, screenshot, line, plot&#10;&#10;Description automatically generated">
            <a:extLst>
              <a:ext uri="{FF2B5EF4-FFF2-40B4-BE49-F238E27FC236}">
                <a16:creationId xmlns:a16="http://schemas.microsoft.com/office/drawing/2014/main" id="{704725E8-3924-397A-4ECF-6645CA4E98DE}"/>
              </a:ext>
            </a:extLst>
          </p:cNvPr>
          <p:cNvPicPr>
            <a:picLocks noGrp="1" noChangeAspect="1"/>
          </p:cNvPicPr>
          <p:nvPr>
            <p:ph idx="1"/>
          </p:nvPr>
        </p:nvPicPr>
        <p:blipFill>
          <a:blip r:embed="rId3"/>
          <a:stretch>
            <a:fillRect/>
          </a:stretch>
        </p:blipFill>
        <p:spPr>
          <a:xfrm>
            <a:off x="4415514" y="2595717"/>
            <a:ext cx="7625993" cy="3943196"/>
          </a:xfrm>
        </p:spPr>
      </p:pic>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4"/>
          <a:srcRect l="7326" t="23847" r="7762" b="26944"/>
          <a:stretch/>
        </p:blipFill>
        <p:spPr>
          <a:xfrm>
            <a:off x="9932773" y="547688"/>
            <a:ext cx="1869090" cy="1092972"/>
          </a:xfrm>
          <a:prstGeom prst="rect">
            <a:avLst/>
          </a:prstGeom>
        </p:spPr>
      </p:pic>
      <p:sp>
        <p:nvSpPr>
          <p:cNvPr id="11" name="TextBox 10">
            <a:extLst>
              <a:ext uri="{FF2B5EF4-FFF2-40B4-BE49-F238E27FC236}">
                <a16:creationId xmlns:a16="http://schemas.microsoft.com/office/drawing/2014/main" id="{618F9719-669C-C2B9-2DD1-916D1E7FF3F0}"/>
              </a:ext>
            </a:extLst>
          </p:cNvPr>
          <p:cNvSpPr txBox="1"/>
          <p:nvPr/>
        </p:nvSpPr>
        <p:spPr>
          <a:xfrm>
            <a:off x="4793226" y="6538913"/>
            <a:ext cx="23871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B" sz="1400" b="0" i="1" u="none" strike="noStrike" kern="1200" cap="none" spc="0" normalizeH="0" baseline="0" noProof="0">
                <a:ln>
                  <a:noFill/>
                </a:ln>
                <a:solidFill>
                  <a:prstClr val="black"/>
                </a:solidFill>
                <a:effectLst/>
                <a:uLnTx/>
                <a:uFillTx/>
                <a:latin typeface="Calibri" panose="020F0502020204030204"/>
                <a:ea typeface="+mn-ea"/>
                <a:cs typeface="+mn-cs"/>
              </a:rPr>
              <a:t>Source: Sieverding et al (2022)</a:t>
            </a:r>
          </a:p>
        </p:txBody>
      </p:sp>
      <p:sp>
        <p:nvSpPr>
          <p:cNvPr id="12" name="TextBox 11">
            <a:extLst>
              <a:ext uri="{FF2B5EF4-FFF2-40B4-BE49-F238E27FC236}">
                <a16:creationId xmlns:a16="http://schemas.microsoft.com/office/drawing/2014/main" id="{46D53F38-4A00-F5FA-C0BF-97B156730871}"/>
              </a:ext>
            </a:extLst>
          </p:cNvPr>
          <p:cNvSpPr txBox="1"/>
          <p:nvPr/>
        </p:nvSpPr>
        <p:spPr>
          <a:xfrm>
            <a:off x="988142" y="1817634"/>
            <a:ext cx="1016163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Prevalence study found that 24.6% of Syrian girls aged 15-17 in selected Bekaa towns were married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Marriage inversely related to school enrollment   </a:t>
            </a:r>
          </a:p>
        </p:txBody>
      </p:sp>
      <p:sp>
        <p:nvSpPr>
          <p:cNvPr id="13" name="TextBox 12">
            <a:extLst>
              <a:ext uri="{FF2B5EF4-FFF2-40B4-BE49-F238E27FC236}">
                <a16:creationId xmlns:a16="http://schemas.microsoft.com/office/drawing/2014/main" id="{FBE44A0E-C347-9477-3D65-DDA44DC34C46}"/>
              </a:ext>
            </a:extLst>
          </p:cNvPr>
          <p:cNvSpPr txBox="1"/>
          <p:nvPr/>
        </p:nvSpPr>
        <p:spPr>
          <a:xfrm>
            <a:off x="988142" y="2722483"/>
            <a:ext cx="328889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Formative research with mothers: economic and security concerns led marriage to be seen as a form of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Pilot focused on school retention among in-school 11-14 year old girls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16 sessions with girls, English language support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LB" sz="1800" b="0" i="0" u="none" strike="noStrike" kern="1200" cap="none" spc="0" normalizeH="0" baseline="0" noProof="0">
                <a:ln>
                  <a:noFill/>
                </a:ln>
                <a:solidFill>
                  <a:prstClr val="black"/>
                </a:solidFill>
                <a:effectLst/>
                <a:uLnTx/>
                <a:uFillTx/>
                <a:latin typeface="Calibri" panose="020F0502020204030204"/>
                <a:ea typeface="+mn-ea"/>
                <a:cs typeface="+mn-cs"/>
              </a:rPr>
              <a:t>Sessions with mothers and (planned) fathers </a:t>
            </a:r>
          </a:p>
        </p:txBody>
      </p:sp>
    </p:spTree>
    <p:extLst>
      <p:ext uri="{BB962C8B-B14F-4D97-AF65-F5344CB8AC3E}">
        <p14:creationId xmlns:p14="http://schemas.microsoft.com/office/powerpoint/2010/main" val="188078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4000" b="1"/>
              <a:t>Community-engaged model</a:t>
            </a:r>
            <a:endParaRPr lang="en-US" sz="3200" b="1" i="1"/>
          </a:p>
        </p:txBody>
      </p:sp>
      <p:sp>
        <p:nvSpPr>
          <p:cNvPr id="3" name="Content Placeholder 2">
            <a:extLst>
              <a:ext uri="{FF2B5EF4-FFF2-40B4-BE49-F238E27FC236}">
                <a16:creationId xmlns:a16="http://schemas.microsoft.com/office/drawing/2014/main" id="{6D75DFED-AF55-6C4E-A552-AE5A0BE86251}"/>
              </a:ext>
            </a:extLst>
          </p:cNvPr>
          <p:cNvSpPr>
            <a:spLocks noGrp="1"/>
          </p:cNvSpPr>
          <p:nvPr>
            <p:ph idx="1"/>
          </p:nvPr>
        </p:nvSpPr>
        <p:spPr>
          <a:xfrm>
            <a:off x="709634" y="1825625"/>
            <a:ext cx="5386366" cy="4781652"/>
          </a:xfrm>
        </p:spPr>
        <p:txBody>
          <a:bodyPr>
            <a:noAutofit/>
          </a:bodyPr>
          <a:lstStyle/>
          <a:p>
            <a:r>
              <a:rPr lang="en-US" sz="2000" err="1"/>
              <a:t>Amenah</a:t>
            </a:r>
            <a:r>
              <a:rPr lang="en-US" sz="2000"/>
              <a:t> pilot was implemented by a team of female Syrian Community Workers (CWs) </a:t>
            </a:r>
          </a:p>
          <a:p>
            <a:r>
              <a:rPr lang="en-US" sz="2000" err="1"/>
              <a:t>Amenah</a:t>
            </a:r>
            <a:r>
              <a:rPr lang="en-US" sz="2000"/>
              <a:t> II implemented by CWs with younger Peer Educators (PEs) </a:t>
            </a:r>
          </a:p>
          <a:p>
            <a:r>
              <a:rPr lang="en-US" sz="2000"/>
              <a:t>Adopted a model of coaching and mentoring between CWs and PEs</a:t>
            </a:r>
          </a:p>
          <a:p>
            <a:r>
              <a:rPr lang="en-US" sz="2000"/>
              <a:t>Engaged them in decision-making during trainings and evaluation meetings</a:t>
            </a:r>
          </a:p>
          <a:p>
            <a:pPr lvl="1"/>
            <a:r>
              <a:rPr lang="en-US" sz="2000" i="1"/>
              <a:t>Enhanced CWs’ role and increased CWs and PEs’ ownership</a:t>
            </a:r>
          </a:p>
          <a:p>
            <a:pPr lvl="1"/>
            <a:r>
              <a:rPr lang="en-US" sz="2000" i="1"/>
              <a:t>Introduced valuable revisions to the content of the intervention</a:t>
            </a:r>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pic>
        <p:nvPicPr>
          <p:cNvPr id="7" name="Picture 6" descr="A group of women posing for a photo&#10;&#10;Description automatically generated with medium confidence">
            <a:extLst>
              <a:ext uri="{FF2B5EF4-FFF2-40B4-BE49-F238E27FC236}">
                <a16:creationId xmlns:a16="http://schemas.microsoft.com/office/drawing/2014/main" id="{A86D1A81-F419-5B70-F807-FFF88D20969A}"/>
              </a:ext>
            </a:extLst>
          </p:cNvPr>
          <p:cNvPicPr>
            <a:picLocks noChangeAspect="1"/>
          </p:cNvPicPr>
          <p:nvPr/>
        </p:nvPicPr>
        <p:blipFill rotWithShape="1">
          <a:blip r:embed="rId4"/>
          <a:srcRect t="17009"/>
          <a:stretch/>
        </p:blipFill>
        <p:spPr>
          <a:xfrm>
            <a:off x="6613441" y="2541319"/>
            <a:ext cx="5386366" cy="3467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048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94573" cy="1325563"/>
          </a:xfrm>
        </p:spPr>
        <p:txBody>
          <a:bodyPr>
            <a:normAutofit/>
          </a:bodyPr>
          <a:lstStyle/>
          <a:p>
            <a:r>
              <a:rPr lang="en-US" sz="4000" b="1"/>
              <a:t>From pilot to expansion</a:t>
            </a:r>
          </a:p>
        </p:txBody>
      </p:sp>
      <p:sp>
        <p:nvSpPr>
          <p:cNvPr id="5" name="Content Placeholder 4">
            <a:extLst>
              <a:ext uri="{FF2B5EF4-FFF2-40B4-BE49-F238E27FC236}">
                <a16:creationId xmlns:a16="http://schemas.microsoft.com/office/drawing/2014/main" id="{EEDB690A-1749-2D4D-9A39-E4A080ABD100}"/>
              </a:ext>
            </a:extLst>
          </p:cNvPr>
          <p:cNvSpPr>
            <a:spLocks noGrp="1"/>
          </p:cNvSpPr>
          <p:nvPr>
            <p:ph sz="half" idx="1"/>
          </p:nvPr>
        </p:nvSpPr>
        <p:spPr/>
        <p:txBody>
          <a:bodyPr>
            <a:normAutofit/>
          </a:bodyPr>
          <a:lstStyle/>
          <a:p>
            <a:r>
              <a:rPr lang="en-US"/>
              <a:t>Expanded to in- and out-of-school girls aged 11-17</a:t>
            </a:r>
          </a:p>
          <a:p>
            <a:pPr lvl="1"/>
            <a:r>
              <a:rPr lang="en-US"/>
              <a:t>Included married girls (separate sessions)</a:t>
            </a:r>
          </a:p>
          <a:p>
            <a:r>
              <a:rPr lang="en-US"/>
              <a:t>Peer Educators delivered girls’ sessions</a:t>
            </a:r>
          </a:p>
          <a:p>
            <a:r>
              <a:rPr lang="en-US"/>
              <a:t>Strengthened sexual and reproductive health content</a:t>
            </a:r>
          </a:p>
          <a:p>
            <a:r>
              <a:rPr lang="en-US"/>
              <a:t>Removed fathers’ component; mothers’ sessions more informal</a:t>
            </a:r>
          </a:p>
          <a:p>
            <a:endParaRPr lang="en-US"/>
          </a:p>
          <a:p>
            <a:endParaRPr lang="en-US"/>
          </a:p>
          <a:p>
            <a:endParaRPr lang="en-US"/>
          </a:p>
        </p:txBody>
      </p:sp>
      <p:sp>
        <p:nvSpPr>
          <p:cNvPr id="7" name="Content Placeholder 6">
            <a:extLst>
              <a:ext uri="{FF2B5EF4-FFF2-40B4-BE49-F238E27FC236}">
                <a16:creationId xmlns:a16="http://schemas.microsoft.com/office/drawing/2014/main" id="{3F8E09D7-0CE0-BB46-9ADF-BAFC00CBD2D1}"/>
              </a:ext>
            </a:extLst>
          </p:cNvPr>
          <p:cNvSpPr>
            <a:spLocks noGrp="1"/>
          </p:cNvSpPr>
          <p:nvPr>
            <p:ph sz="half" idx="2"/>
          </p:nvPr>
        </p:nvSpPr>
        <p:spPr>
          <a:xfrm>
            <a:off x="6172199" y="1560443"/>
            <a:ext cx="5629663" cy="4616520"/>
          </a:xfrm>
        </p:spPr>
        <p:txBody>
          <a:bodyPr>
            <a:normAutofit/>
          </a:bodyPr>
          <a:lstStyle/>
          <a:p>
            <a:pPr marL="0" indent="0">
              <a:buNone/>
            </a:pPr>
            <a:r>
              <a:rPr lang="en-US" b="1"/>
              <a:t>Field Team Design</a:t>
            </a:r>
          </a:p>
          <a:p>
            <a:endParaRPr lang="en-US"/>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sp>
        <p:nvSpPr>
          <p:cNvPr id="3" name="Oval 2">
            <a:extLst>
              <a:ext uri="{FF2B5EF4-FFF2-40B4-BE49-F238E27FC236}">
                <a16:creationId xmlns:a16="http://schemas.microsoft.com/office/drawing/2014/main" id="{4B529142-9C69-5141-AAAF-907FB26648D1}"/>
              </a:ext>
            </a:extLst>
          </p:cNvPr>
          <p:cNvSpPr/>
          <p:nvPr/>
        </p:nvSpPr>
        <p:spPr>
          <a:xfrm>
            <a:off x="8610601" y="2956322"/>
            <a:ext cx="1322172" cy="1082451"/>
          </a:xfrm>
          <a:prstGeom prst="ellipse">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Community Worker</a:t>
            </a:r>
          </a:p>
        </p:txBody>
      </p:sp>
      <p:sp>
        <p:nvSpPr>
          <p:cNvPr id="11" name="Oval 10">
            <a:extLst>
              <a:ext uri="{FF2B5EF4-FFF2-40B4-BE49-F238E27FC236}">
                <a16:creationId xmlns:a16="http://schemas.microsoft.com/office/drawing/2014/main" id="{7961ECC6-8F4C-834B-A7A3-7FCB5F48026F}"/>
              </a:ext>
            </a:extLst>
          </p:cNvPr>
          <p:cNvSpPr/>
          <p:nvPr/>
        </p:nvSpPr>
        <p:spPr>
          <a:xfrm>
            <a:off x="8056770" y="4142041"/>
            <a:ext cx="1097169" cy="95828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Peer Educator</a:t>
            </a:r>
          </a:p>
        </p:txBody>
      </p:sp>
      <p:sp>
        <p:nvSpPr>
          <p:cNvPr id="16" name="Rectangle 15">
            <a:extLst>
              <a:ext uri="{FF2B5EF4-FFF2-40B4-BE49-F238E27FC236}">
                <a16:creationId xmlns:a16="http://schemas.microsoft.com/office/drawing/2014/main" id="{B0ECC5CB-8063-2D42-9D2F-F1C8B9BB1B9C}"/>
              </a:ext>
            </a:extLst>
          </p:cNvPr>
          <p:cNvSpPr/>
          <p:nvPr/>
        </p:nvSpPr>
        <p:spPr>
          <a:xfrm>
            <a:off x="10181557" y="3196213"/>
            <a:ext cx="1077505" cy="433456"/>
          </a:xfrm>
          <a:prstGeom prst="rect">
            <a:avLst/>
          </a:prstGeom>
          <a:solidFill>
            <a:srgbClr val="FF7B2A"/>
          </a:solidFill>
          <a:ln>
            <a:solidFill>
              <a:srgbClr val="FF7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Mothers</a:t>
            </a:r>
          </a:p>
        </p:txBody>
      </p:sp>
      <p:sp>
        <p:nvSpPr>
          <p:cNvPr id="18" name="Rectangle 17">
            <a:extLst>
              <a:ext uri="{FF2B5EF4-FFF2-40B4-BE49-F238E27FC236}">
                <a16:creationId xmlns:a16="http://schemas.microsoft.com/office/drawing/2014/main" id="{A2043ED5-364C-6E40-A1C7-EFD1C1F35671}"/>
              </a:ext>
            </a:extLst>
          </p:cNvPr>
          <p:cNvSpPr/>
          <p:nvPr/>
        </p:nvSpPr>
        <p:spPr>
          <a:xfrm>
            <a:off x="10650766" y="4324575"/>
            <a:ext cx="624779" cy="593212"/>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Girls</a:t>
            </a:r>
          </a:p>
        </p:txBody>
      </p:sp>
      <p:sp>
        <p:nvSpPr>
          <p:cNvPr id="23" name="Rounded Rectangle 22">
            <a:extLst>
              <a:ext uri="{FF2B5EF4-FFF2-40B4-BE49-F238E27FC236}">
                <a16:creationId xmlns:a16="http://schemas.microsoft.com/office/drawing/2014/main" id="{9E3E9A7B-01FB-E544-95DB-5D41C5531C18}"/>
              </a:ext>
            </a:extLst>
          </p:cNvPr>
          <p:cNvSpPr/>
          <p:nvPr/>
        </p:nvSpPr>
        <p:spPr>
          <a:xfrm>
            <a:off x="6872531" y="5432543"/>
            <a:ext cx="4746311" cy="47830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RESEARCH TEAM</a:t>
            </a:r>
          </a:p>
        </p:txBody>
      </p:sp>
      <p:sp>
        <p:nvSpPr>
          <p:cNvPr id="24" name="Oval 23">
            <a:extLst>
              <a:ext uri="{FF2B5EF4-FFF2-40B4-BE49-F238E27FC236}">
                <a16:creationId xmlns:a16="http://schemas.microsoft.com/office/drawing/2014/main" id="{A1F1059D-C2C3-F243-A403-083EE29AE21F}"/>
              </a:ext>
            </a:extLst>
          </p:cNvPr>
          <p:cNvSpPr/>
          <p:nvPr/>
        </p:nvSpPr>
        <p:spPr>
          <a:xfrm>
            <a:off x="6628988" y="3034169"/>
            <a:ext cx="1314130" cy="9144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Community RA</a:t>
            </a:r>
          </a:p>
        </p:txBody>
      </p:sp>
      <p:sp>
        <p:nvSpPr>
          <p:cNvPr id="10" name="Rectangle 9">
            <a:extLst>
              <a:ext uri="{FF2B5EF4-FFF2-40B4-BE49-F238E27FC236}">
                <a16:creationId xmlns:a16="http://schemas.microsoft.com/office/drawing/2014/main" id="{17BDF2AA-8476-A47F-5A4B-AEBF6E2396A7}"/>
              </a:ext>
            </a:extLst>
          </p:cNvPr>
          <p:cNvSpPr/>
          <p:nvPr/>
        </p:nvSpPr>
        <p:spPr>
          <a:xfrm>
            <a:off x="7218063" y="4333023"/>
            <a:ext cx="624779" cy="593212"/>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Girls</a:t>
            </a:r>
          </a:p>
        </p:txBody>
      </p:sp>
      <p:sp>
        <p:nvSpPr>
          <p:cNvPr id="12" name="Oval 11">
            <a:extLst>
              <a:ext uri="{FF2B5EF4-FFF2-40B4-BE49-F238E27FC236}">
                <a16:creationId xmlns:a16="http://schemas.microsoft.com/office/drawing/2014/main" id="{BBB732AA-9FC7-4C24-7540-B310F4B34864}"/>
              </a:ext>
            </a:extLst>
          </p:cNvPr>
          <p:cNvSpPr/>
          <p:nvPr/>
        </p:nvSpPr>
        <p:spPr>
          <a:xfrm>
            <a:off x="9299877" y="4136046"/>
            <a:ext cx="1097169" cy="95828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Peer Educator</a:t>
            </a:r>
          </a:p>
        </p:txBody>
      </p:sp>
      <p:sp>
        <p:nvSpPr>
          <p:cNvPr id="15" name="Oval 14">
            <a:extLst>
              <a:ext uri="{FF2B5EF4-FFF2-40B4-BE49-F238E27FC236}">
                <a16:creationId xmlns:a16="http://schemas.microsoft.com/office/drawing/2014/main" id="{2A227CBC-DEDE-974D-98E4-9873B7C58C80}"/>
              </a:ext>
            </a:extLst>
          </p:cNvPr>
          <p:cNvSpPr/>
          <p:nvPr/>
        </p:nvSpPr>
        <p:spPr>
          <a:xfrm>
            <a:off x="6241056" y="2355476"/>
            <a:ext cx="281608" cy="315250"/>
          </a:xfrm>
          <a:prstGeom prst="ellipse">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6DEAEFB-C549-CC42-900B-1BCBAF1BB824}"/>
              </a:ext>
            </a:extLst>
          </p:cNvPr>
          <p:cNvSpPr/>
          <p:nvPr/>
        </p:nvSpPr>
        <p:spPr>
          <a:xfrm>
            <a:off x="6550548" y="2296688"/>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BFE934D-C17F-504E-A8D8-75010B9819E5}"/>
              </a:ext>
            </a:extLst>
          </p:cNvPr>
          <p:cNvSpPr/>
          <p:nvPr/>
        </p:nvSpPr>
        <p:spPr>
          <a:xfrm>
            <a:off x="6550548" y="2573507"/>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109C19-E603-234D-9BC5-20833E98BFC3}"/>
              </a:ext>
            </a:extLst>
          </p:cNvPr>
          <p:cNvSpPr/>
          <p:nvPr/>
        </p:nvSpPr>
        <p:spPr>
          <a:xfrm>
            <a:off x="6276263" y="2167399"/>
            <a:ext cx="214115" cy="152400"/>
          </a:xfrm>
          <a:prstGeom prst="rect">
            <a:avLst/>
          </a:prstGeom>
          <a:solidFill>
            <a:srgbClr val="FF7B2A"/>
          </a:solidFill>
          <a:ln>
            <a:solidFill>
              <a:srgbClr val="FF7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EDC8CF2-DB29-DE49-9D74-F4919564F86D}"/>
              </a:ext>
            </a:extLst>
          </p:cNvPr>
          <p:cNvSpPr/>
          <p:nvPr/>
        </p:nvSpPr>
        <p:spPr>
          <a:xfrm>
            <a:off x="6844919" y="2335053"/>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9979B08-4A88-F845-A801-25795354B5FF}"/>
              </a:ext>
            </a:extLst>
          </p:cNvPr>
          <p:cNvSpPr/>
          <p:nvPr/>
        </p:nvSpPr>
        <p:spPr>
          <a:xfrm>
            <a:off x="6845512" y="2614037"/>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7B8CA6E4-F215-0B44-91FB-095CAC63A25D}"/>
              </a:ext>
            </a:extLst>
          </p:cNvPr>
          <p:cNvSpPr/>
          <p:nvPr/>
        </p:nvSpPr>
        <p:spPr>
          <a:xfrm>
            <a:off x="7228169" y="2355476"/>
            <a:ext cx="281608" cy="315250"/>
          </a:xfrm>
          <a:prstGeom prst="ellipse">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20E3E16-4FAF-594B-8138-4CA50C8D8001}"/>
              </a:ext>
            </a:extLst>
          </p:cNvPr>
          <p:cNvSpPr/>
          <p:nvPr/>
        </p:nvSpPr>
        <p:spPr>
          <a:xfrm>
            <a:off x="7537661" y="2296688"/>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39A6B9C-72B8-2745-A3A2-7FBCC1261A19}"/>
              </a:ext>
            </a:extLst>
          </p:cNvPr>
          <p:cNvSpPr/>
          <p:nvPr/>
        </p:nvSpPr>
        <p:spPr>
          <a:xfrm>
            <a:off x="7537661" y="2573507"/>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68B6F7E-2732-E342-B316-D351F43D0DC4}"/>
              </a:ext>
            </a:extLst>
          </p:cNvPr>
          <p:cNvSpPr/>
          <p:nvPr/>
        </p:nvSpPr>
        <p:spPr>
          <a:xfrm>
            <a:off x="7263376" y="2167399"/>
            <a:ext cx="214115" cy="152400"/>
          </a:xfrm>
          <a:prstGeom prst="rect">
            <a:avLst/>
          </a:prstGeom>
          <a:solidFill>
            <a:srgbClr val="FF7B2A"/>
          </a:solidFill>
          <a:ln>
            <a:solidFill>
              <a:srgbClr val="FF7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B690B2A-1E29-444E-9531-986C5A540851}"/>
              </a:ext>
            </a:extLst>
          </p:cNvPr>
          <p:cNvSpPr/>
          <p:nvPr/>
        </p:nvSpPr>
        <p:spPr>
          <a:xfrm>
            <a:off x="7832032" y="2335053"/>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D45D1F1-56D1-B744-B837-45E8C49ECE7E}"/>
              </a:ext>
            </a:extLst>
          </p:cNvPr>
          <p:cNvSpPr/>
          <p:nvPr/>
        </p:nvSpPr>
        <p:spPr>
          <a:xfrm>
            <a:off x="7832625" y="2614037"/>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B7C745C-7B05-5E4B-9C4C-AC5087A50CA1}"/>
              </a:ext>
            </a:extLst>
          </p:cNvPr>
          <p:cNvSpPr/>
          <p:nvPr/>
        </p:nvSpPr>
        <p:spPr>
          <a:xfrm>
            <a:off x="8215282" y="2355476"/>
            <a:ext cx="281608" cy="315250"/>
          </a:xfrm>
          <a:prstGeom prst="ellipse">
            <a:avLst/>
          </a:prstGeom>
          <a:solidFill>
            <a:srgbClr val="338232"/>
          </a:solidFill>
          <a:ln>
            <a:solidFill>
              <a:srgbClr val="338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8E9E2E7-489A-E047-A5C8-608AFBC834E1}"/>
              </a:ext>
            </a:extLst>
          </p:cNvPr>
          <p:cNvSpPr/>
          <p:nvPr/>
        </p:nvSpPr>
        <p:spPr>
          <a:xfrm>
            <a:off x="8524774" y="2296688"/>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7684558B-3EC1-3749-ACC3-1B28510C8C0D}"/>
              </a:ext>
            </a:extLst>
          </p:cNvPr>
          <p:cNvSpPr/>
          <p:nvPr/>
        </p:nvSpPr>
        <p:spPr>
          <a:xfrm>
            <a:off x="8524774" y="2573507"/>
            <a:ext cx="249030" cy="23346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58BA66D-0933-1B4A-A959-736C364E5635}"/>
              </a:ext>
            </a:extLst>
          </p:cNvPr>
          <p:cNvSpPr/>
          <p:nvPr/>
        </p:nvSpPr>
        <p:spPr>
          <a:xfrm>
            <a:off x="8250489" y="2167399"/>
            <a:ext cx="214115" cy="152400"/>
          </a:xfrm>
          <a:prstGeom prst="rect">
            <a:avLst/>
          </a:prstGeom>
          <a:solidFill>
            <a:srgbClr val="FF7B2A"/>
          </a:solidFill>
          <a:ln>
            <a:solidFill>
              <a:srgbClr val="FF7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4B80E49-8A03-5847-A2DF-4F4D40DC5331}"/>
              </a:ext>
            </a:extLst>
          </p:cNvPr>
          <p:cNvSpPr/>
          <p:nvPr/>
        </p:nvSpPr>
        <p:spPr>
          <a:xfrm>
            <a:off x="8819145" y="2335053"/>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7B651B8-9F20-2745-A63D-0ED7DCB71843}"/>
              </a:ext>
            </a:extLst>
          </p:cNvPr>
          <p:cNvSpPr/>
          <p:nvPr/>
        </p:nvSpPr>
        <p:spPr>
          <a:xfrm>
            <a:off x="8819738" y="2614037"/>
            <a:ext cx="214115" cy="152400"/>
          </a:xfrm>
          <a:prstGeom prst="rect">
            <a:avLst/>
          </a:prstGeom>
          <a:solidFill>
            <a:srgbClr val="A2349F"/>
          </a:solidFill>
          <a:ln>
            <a:solidFill>
              <a:srgbClr val="A234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31D861C7-5A2C-A448-ADC9-12D768417A44}"/>
              </a:ext>
            </a:extLst>
          </p:cNvPr>
          <p:cNvCxnSpPr>
            <a:stCxn id="24" idx="6"/>
            <a:endCxn id="3" idx="2"/>
          </p:cNvCxnSpPr>
          <p:nvPr/>
        </p:nvCxnSpPr>
        <p:spPr>
          <a:xfrm>
            <a:off x="7943118" y="3491369"/>
            <a:ext cx="667483" cy="6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025BDE-86AE-3846-B183-2D5A48082BB0}"/>
              </a:ext>
            </a:extLst>
          </p:cNvPr>
          <p:cNvCxnSpPr>
            <a:cxnSpLocks/>
          </p:cNvCxnSpPr>
          <p:nvPr/>
        </p:nvCxnSpPr>
        <p:spPr>
          <a:xfrm>
            <a:off x="8605354" y="5100322"/>
            <a:ext cx="0" cy="325601"/>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7E4A843-937B-844A-B5C9-F979DCE52B5E}"/>
              </a:ext>
            </a:extLst>
          </p:cNvPr>
          <p:cNvCxnSpPr>
            <a:cxnSpLocks/>
            <a:stCxn id="11" idx="0"/>
            <a:endCxn id="3" idx="3"/>
          </p:cNvCxnSpPr>
          <p:nvPr/>
        </p:nvCxnSpPr>
        <p:spPr>
          <a:xfrm flipV="1">
            <a:off x="8605355" y="3880252"/>
            <a:ext cx="198874" cy="26178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0EE1B48-D738-AC43-840C-FE4EE684F945}"/>
              </a:ext>
            </a:extLst>
          </p:cNvPr>
          <p:cNvCxnSpPr>
            <a:cxnSpLocks/>
            <a:stCxn id="24" idx="5"/>
            <a:endCxn id="11" idx="1"/>
          </p:cNvCxnSpPr>
          <p:nvPr/>
        </p:nvCxnSpPr>
        <p:spPr>
          <a:xfrm>
            <a:off x="7750668" y="3814658"/>
            <a:ext cx="466779" cy="46772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0D1F6D5-0D11-084A-938D-E74D471298D7}"/>
              </a:ext>
            </a:extLst>
          </p:cNvPr>
          <p:cNvCxnSpPr>
            <a:cxnSpLocks/>
          </p:cNvCxnSpPr>
          <p:nvPr/>
        </p:nvCxnSpPr>
        <p:spPr>
          <a:xfrm flipH="1" flipV="1">
            <a:off x="6995502" y="3921549"/>
            <a:ext cx="14431" cy="149454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F7E3BC-2F42-464B-A835-392293057A07}"/>
              </a:ext>
            </a:extLst>
          </p:cNvPr>
          <p:cNvCxnSpPr>
            <a:cxnSpLocks/>
          </p:cNvCxnSpPr>
          <p:nvPr/>
        </p:nvCxnSpPr>
        <p:spPr>
          <a:xfrm>
            <a:off x="9754519" y="3861690"/>
            <a:ext cx="122238" cy="26613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363988-82D1-0E4B-B6A0-3FB6B8DFC876}"/>
              </a:ext>
            </a:extLst>
          </p:cNvPr>
          <p:cNvCxnSpPr>
            <a:cxnSpLocks/>
          </p:cNvCxnSpPr>
          <p:nvPr/>
        </p:nvCxnSpPr>
        <p:spPr>
          <a:xfrm>
            <a:off x="9934721" y="5100322"/>
            <a:ext cx="0" cy="325601"/>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21FA01-C1F6-C340-AFC9-8CF1C8556AAC}"/>
              </a:ext>
            </a:extLst>
          </p:cNvPr>
          <p:cNvCxnSpPr>
            <a:cxnSpLocks/>
          </p:cNvCxnSpPr>
          <p:nvPr/>
        </p:nvCxnSpPr>
        <p:spPr>
          <a:xfrm>
            <a:off x="9952127" y="3484916"/>
            <a:ext cx="22943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EACE0E-FE44-DF49-840F-95805848C824}"/>
              </a:ext>
            </a:extLst>
          </p:cNvPr>
          <p:cNvCxnSpPr>
            <a:cxnSpLocks/>
          </p:cNvCxnSpPr>
          <p:nvPr/>
        </p:nvCxnSpPr>
        <p:spPr>
          <a:xfrm>
            <a:off x="7842842" y="4628555"/>
            <a:ext cx="22943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B2E4810-4BC7-734E-B99D-518FD7D66BFE}"/>
              </a:ext>
            </a:extLst>
          </p:cNvPr>
          <p:cNvCxnSpPr>
            <a:cxnSpLocks/>
          </p:cNvCxnSpPr>
          <p:nvPr/>
        </p:nvCxnSpPr>
        <p:spPr>
          <a:xfrm>
            <a:off x="10421336" y="4628555"/>
            <a:ext cx="22943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A94E78-44FE-7643-96FF-E4194D1FF1CA}"/>
              </a:ext>
            </a:extLst>
          </p:cNvPr>
          <p:cNvCxnSpPr>
            <a:cxnSpLocks/>
          </p:cNvCxnSpPr>
          <p:nvPr/>
        </p:nvCxnSpPr>
        <p:spPr>
          <a:xfrm>
            <a:off x="9158788" y="4541777"/>
            <a:ext cx="14108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24A2E3-4C58-104D-9DE3-81E9EE5045C9}"/>
              </a:ext>
            </a:extLst>
          </p:cNvPr>
          <p:cNvCxnSpPr>
            <a:cxnSpLocks/>
          </p:cNvCxnSpPr>
          <p:nvPr/>
        </p:nvCxnSpPr>
        <p:spPr>
          <a:xfrm flipH="1">
            <a:off x="11452095" y="2806968"/>
            <a:ext cx="6790" cy="262557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2661230-5B50-CF4E-83AC-B91D84F70BD4}"/>
              </a:ext>
            </a:extLst>
          </p:cNvPr>
          <p:cNvCxnSpPr>
            <a:cxnSpLocks/>
          </p:cNvCxnSpPr>
          <p:nvPr/>
        </p:nvCxnSpPr>
        <p:spPr>
          <a:xfrm>
            <a:off x="9306667" y="2793890"/>
            <a:ext cx="2152218"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EBF13F0-5B3B-C94C-AA40-F1C340A0AF68}"/>
              </a:ext>
            </a:extLst>
          </p:cNvPr>
          <p:cNvCxnSpPr>
            <a:cxnSpLocks/>
          </p:cNvCxnSpPr>
          <p:nvPr/>
        </p:nvCxnSpPr>
        <p:spPr>
          <a:xfrm>
            <a:off x="9306667" y="2793890"/>
            <a:ext cx="0" cy="22537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1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3600" b="1"/>
              <a:t>Education &amp; Early Marriage Attitudes Outcomes</a:t>
            </a:r>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pic>
        <p:nvPicPr>
          <p:cNvPr id="7" name="Picture 6">
            <a:extLst>
              <a:ext uri="{FF2B5EF4-FFF2-40B4-BE49-F238E27FC236}">
                <a16:creationId xmlns:a16="http://schemas.microsoft.com/office/drawing/2014/main" id="{820E7359-5814-F2C8-044F-2A37A830DEFC}"/>
              </a:ext>
            </a:extLst>
          </p:cNvPr>
          <p:cNvPicPr>
            <a:picLocks noChangeAspect="1"/>
          </p:cNvPicPr>
          <p:nvPr/>
        </p:nvPicPr>
        <p:blipFill>
          <a:blip r:embed="rId4"/>
          <a:stretch>
            <a:fillRect/>
          </a:stretch>
        </p:blipFill>
        <p:spPr>
          <a:xfrm>
            <a:off x="1938955" y="4897444"/>
            <a:ext cx="2918450" cy="1824031"/>
          </a:xfrm>
          <a:prstGeom prst="rect">
            <a:avLst/>
          </a:prstGeom>
        </p:spPr>
      </p:pic>
      <p:pic>
        <p:nvPicPr>
          <p:cNvPr id="9" name="Picture 8" descr="A group of people standing together&#10;&#10;Description automatically generated with medium confidence">
            <a:extLst>
              <a:ext uri="{FF2B5EF4-FFF2-40B4-BE49-F238E27FC236}">
                <a16:creationId xmlns:a16="http://schemas.microsoft.com/office/drawing/2014/main" id="{94E13203-DDB0-76D0-4450-33E928BACB24}"/>
              </a:ext>
            </a:extLst>
          </p:cNvPr>
          <p:cNvPicPr>
            <a:picLocks noChangeAspect="1"/>
          </p:cNvPicPr>
          <p:nvPr/>
        </p:nvPicPr>
        <p:blipFill>
          <a:blip r:embed="rId5"/>
          <a:stretch>
            <a:fillRect/>
          </a:stretch>
        </p:blipFill>
        <p:spPr>
          <a:xfrm>
            <a:off x="5692150" y="4897443"/>
            <a:ext cx="2918450" cy="1824031"/>
          </a:xfrm>
          <a:prstGeom prst="rect">
            <a:avLst/>
          </a:prstGeom>
        </p:spPr>
      </p:pic>
      <p:graphicFrame>
        <p:nvGraphicFramePr>
          <p:cNvPr id="3" name="Table 2">
            <a:extLst>
              <a:ext uri="{FF2B5EF4-FFF2-40B4-BE49-F238E27FC236}">
                <a16:creationId xmlns:a16="http://schemas.microsoft.com/office/drawing/2014/main" id="{183515AE-5AA9-EF65-07F0-D4C8B7077196}"/>
              </a:ext>
            </a:extLst>
          </p:cNvPr>
          <p:cNvGraphicFramePr>
            <a:graphicFrameLocks noGrp="1"/>
          </p:cNvGraphicFramePr>
          <p:nvPr/>
        </p:nvGraphicFramePr>
        <p:xfrm>
          <a:off x="838200" y="1640660"/>
          <a:ext cx="9619447" cy="2884343"/>
        </p:xfrm>
        <a:graphic>
          <a:graphicData uri="http://schemas.openxmlformats.org/drawingml/2006/table">
            <a:tbl>
              <a:tblPr>
                <a:tableStyleId>{2D5ABB26-0587-4C30-8999-92F81FD0307C}</a:tableStyleId>
              </a:tblPr>
              <a:tblGrid>
                <a:gridCol w="5602661">
                  <a:extLst>
                    <a:ext uri="{9D8B030D-6E8A-4147-A177-3AD203B41FA5}">
                      <a16:colId xmlns:a16="http://schemas.microsoft.com/office/drawing/2014/main" val="1680639868"/>
                    </a:ext>
                  </a:extLst>
                </a:gridCol>
                <a:gridCol w="1007090">
                  <a:extLst>
                    <a:ext uri="{9D8B030D-6E8A-4147-A177-3AD203B41FA5}">
                      <a16:colId xmlns:a16="http://schemas.microsoft.com/office/drawing/2014/main" val="856752080"/>
                    </a:ext>
                  </a:extLst>
                </a:gridCol>
                <a:gridCol w="1007090">
                  <a:extLst>
                    <a:ext uri="{9D8B030D-6E8A-4147-A177-3AD203B41FA5}">
                      <a16:colId xmlns:a16="http://schemas.microsoft.com/office/drawing/2014/main" val="307687470"/>
                    </a:ext>
                  </a:extLst>
                </a:gridCol>
                <a:gridCol w="497758">
                  <a:extLst>
                    <a:ext uri="{9D8B030D-6E8A-4147-A177-3AD203B41FA5}">
                      <a16:colId xmlns:a16="http://schemas.microsoft.com/office/drawing/2014/main" val="4024292857"/>
                    </a:ext>
                  </a:extLst>
                </a:gridCol>
                <a:gridCol w="1007090">
                  <a:extLst>
                    <a:ext uri="{9D8B030D-6E8A-4147-A177-3AD203B41FA5}">
                      <a16:colId xmlns:a16="http://schemas.microsoft.com/office/drawing/2014/main" val="3527970622"/>
                    </a:ext>
                  </a:extLst>
                </a:gridCol>
                <a:gridCol w="497758">
                  <a:extLst>
                    <a:ext uri="{9D8B030D-6E8A-4147-A177-3AD203B41FA5}">
                      <a16:colId xmlns:a16="http://schemas.microsoft.com/office/drawing/2014/main" val="2626719594"/>
                    </a:ext>
                  </a:extLst>
                </a:gridCol>
              </a:tblGrid>
              <a:tr h="514339">
                <a:tc>
                  <a:txBody>
                    <a:bodyPr/>
                    <a:lstStyle/>
                    <a:p>
                      <a:pPr algn="l" fontAlgn="b"/>
                      <a:r>
                        <a:rPr lang="en-LB" sz="1600" b="1" u="none" strike="noStrike">
                          <a:effectLst/>
                          <a:latin typeface="+mn-lt"/>
                        </a:rPr>
                        <a:t> </a:t>
                      </a:r>
                      <a:endParaRPr lang="en-LB" sz="1600" b="1"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latin typeface="+mn-lt"/>
                        </a:rPr>
                        <a:t>Baseline</a:t>
                      </a:r>
                      <a:endParaRPr lang="en-US" sz="1600" b="1"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latin typeface="+mn-lt"/>
                        </a:rPr>
                        <a:t>Endline  </a:t>
                      </a:r>
                      <a:endParaRPr lang="en-US" sz="1600" b="1"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b="1" u="none" strike="noStrike">
                          <a:effectLst/>
                          <a:latin typeface="+mn-lt"/>
                        </a:rPr>
                        <a:t>Sig</a:t>
                      </a:r>
                      <a:r>
                        <a:rPr lang="en-US" sz="1600" b="1" u="none" strike="noStrike" baseline="30000">
                          <a:effectLst/>
                          <a:latin typeface="+mn-lt"/>
                        </a:rPr>
                        <a:t>1 </a:t>
                      </a:r>
                      <a:endParaRPr lang="en-US" sz="1600" b="1"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latin typeface="+mn-lt"/>
                        </a:rPr>
                        <a:t>6-Month follow-up</a:t>
                      </a:r>
                      <a:endParaRPr lang="en-US" sz="1600" b="1"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b="1" u="none" strike="noStrike">
                          <a:effectLst/>
                          <a:latin typeface="+mn-lt"/>
                        </a:rPr>
                        <a:t>Sig</a:t>
                      </a:r>
                      <a:r>
                        <a:rPr lang="en-US" sz="1600" b="1" u="none" strike="noStrike" baseline="30000">
                          <a:effectLst/>
                          <a:latin typeface="+mn-lt"/>
                        </a:rPr>
                        <a:t>2</a:t>
                      </a:r>
                      <a:endParaRPr lang="en-US" sz="1600" b="1"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5873206"/>
                  </a:ext>
                </a:extLst>
              </a:tr>
              <a:tr h="262096">
                <a:tc>
                  <a:txBody>
                    <a:bodyPr/>
                    <a:lstStyle/>
                    <a:p>
                      <a:pPr algn="l" fontAlgn="b"/>
                      <a:r>
                        <a:rPr lang="en-US" sz="1600" b="1" u="none" strike="noStrike">
                          <a:effectLst/>
                          <a:latin typeface="+mn-lt"/>
                        </a:rPr>
                        <a:t>Early marriage scenarios (%)</a:t>
                      </a:r>
                      <a:endParaRPr lang="en-US" sz="1600" b="1"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LB" sz="1600" u="none" strike="noStrike">
                          <a:effectLst/>
                          <a:latin typeface="+mn-lt"/>
                        </a:rPr>
                        <a:t>***</a:t>
                      </a:r>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r>
                        <a:rPr lang="en-LB" sz="1600" u="none" strike="noStrike">
                          <a:effectLst/>
                          <a:latin typeface="+mn-lt"/>
                        </a:rPr>
                        <a:t>**</a:t>
                      </a:r>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1796938"/>
                  </a:ext>
                </a:extLst>
              </a:tr>
              <a:tr h="262096">
                <a:tc>
                  <a:txBody>
                    <a:bodyPr/>
                    <a:lstStyle/>
                    <a:p>
                      <a:pPr algn="l" fontAlgn="b"/>
                      <a:r>
                        <a:rPr lang="en-US" sz="1600" u="none" strike="noStrike">
                          <a:effectLst/>
                          <a:latin typeface="+mn-lt"/>
                        </a:rPr>
                        <a:t>Never accepted proposal</a:t>
                      </a:r>
                      <a:endParaRPr lang="en-US"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56.2</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75.7</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78.0</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621716877"/>
                  </a:ext>
                </a:extLst>
              </a:tr>
              <a:tr h="262096">
                <a:tc>
                  <a:txBody>
                    <a:bodyPr/>
                    <a:lstStyle/>
                    <a:p>
                      <a:pPr algn="l" fontAlgn="b"/>
                      <a:r>
                        <a:rPr lang="en-US" sz="1600" u="none" strike="noStrike">
                          <a:effectLst/>
                          <a:latin typeface="+mn-lt"/>
                        </a:rPr>
                        <a:t>Accepted proposal in at least in one case</a:t>
                      </a:r>
                      <a:endParaRPr lang="en-US"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43.4</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24.3</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22.0</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104743453"/>
                  </a:ext>
                </a:extLst>
              </a:tr>
              <a:tr h="262096">
                <a:tc>
                  <a:txBody>
                    <a:bodyPr/>
                    <a:lstStyle/>
                    <a:p>
                      <a:pPr algn="l" fontAlgn="b"/>
                      <a:r>
                        <a:rPr lang="en-US" sz="1600" b="1" u="none" strike="noStrike">
                          <a:effectLst/>
                          <a:latin typeface="+mn-lt"/>
                        </a:rPr>
                        <a:t>Mean ideal age at marriage (</a:t>
                      </a:r>
                      <a:r>
                        <a:rPr lang="en-US" sz="1600" b="1" u="none" strike="noStrike" err="1">
                          <a:effectLst/>
                          <a:latin typeface="+mn-lt"/>
                        </a:rPr>
                        <a:t>sd</a:t>
                      </a:r>
                      <a:r>
                        <a:rPr lang="en-US" sz="1600" b="1" u="none" strike="noStrike">
                          <a:effectLst/>
                          <a:latin typeface="+mn-lt"/>
                        </a:rPr>
                        <a:t>)  </a:t>
                      </a:r>
                      <a:endParaRPr lang="en-US" sz="1600" b="1"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20.8 (3.0)</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20.4 (3.0)</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21.0 (2.6)</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a:t>
                      </a:r>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97972646"/>
                  </a:ext>
                </a:extLst>
              </a:tr>
              <a:tr h="262096">
                <a:tc>
                  <a:txBody>
                    <a:bodyPr/>
                    <a:lstStyle/>
                    <a:p>
                      <a:pPr algn="l" fontAlgn="b"/>
                      <a:r>
                        <a:rPr lang="en-US" sz="1600" b="1" u="none" strike="noStrike">
                          <a:effectLst/>
                          <a:latin typeface="+mn-lt"/>
                        </a:rPr>
                        <a:t>Mean expected age at marriage (</a:t>
                      </a:r>
                      <a:r>
                        <a:rPr lang="en-US" sz="1600" b="1" u="none" strike="noStrike" err="1">
                          <a:effectLst/>
                          <a:latin typeface="+mn-lt"/>
                        </a:rPr>
                        <a:t>sd</a:t>
                      </a:r>
                      <a:r>
                        <a:rPr lang="en-US" sz="1600" b="1" u="none" strike="noStrike">
                          <a:effectLst/>
                          <a:latin typeface="+mn-lt"/>
                        </a:rPr>
                        <a:t>) (age 13+ at baseline only)</a:t>
                      </a:r>
                      <a:endParaRPr lang="en-US" sz="1600" b="1"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20.2 (2.7)</a:t>
                      </a:r>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20.2 (2.7)</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r>
                        <a:rPr lang="en-LB" sz="1600" u="none" strike="noStrike">
                          <a:effectLst/>
                          <a:latin typeface="+mn-lt"/>
                        </a:rPr>
                        <a:t>20.5 (2.5) </a:t>
                      </a:r>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075798706"/>
                  </a:ext>
                </a:extLst>
              </a:tr>
              <a:tr h="262096">
                <a:tc>
                  <a:txBody>
                    <a:bodyPr/>
                    <a:lstStyle/>
                    <a:p>
                      <a:pPr algn="l" fontAlgn="b"/>
                      <a:r>
                        <a:rPr lang="en-US" sz="1600" b="1" u="none" strike="noStrike">
                          <a:effectLst/>
                          <a:latin typeface="+mn-lt"/>
                        </a:rPr>
                        <a:t>Mean gender role attitudes score (</a:t>
                      </a:r>
                      <a:r>
                        <a:rPr lang="en-US" sz="1600" b="1" u="none" strike="noStrike" err="1">
                          <a:effectLst/>
                          <a:latin typeface="+mn-lt"/>
                        </a:rPr>
                        <a:t>sd</a:t>
                      </a:r>
                      <a:r>
                        <a:rPr lang="en-US" sz="1600" b="1" u="none" strike="noStrike">
                          <a:effectLst/>
                          <a:latin typeface="+mn-lt"/>
                        </a:rPr>
                        <a:t>)</a:t>
                      </a:r>
                      <a:endParaRPr lang="en-US" sz="1600" b="1"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latin typeface="+mn-lt"/>
                        </a:rPr>
                        <a:t>0.45 (1.6)</a:t>
                      </a:r>
                      <a:endParaRPr lang="en-LB"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latin typeface="+mn-lt"/>
                        </a:rPr>
                        <a:t>0.22 (1.7)</a:t>
                      </a:r>
                      <a:endParaRPr lang="en-LB"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LB"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latin typeface="+mn-lt"/>
                        </a:rPr>
                        <a:t>--</a:t>
                      </a:r>
                      <a:endParaRPr lang="en-LB"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LB" sz="16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9996134"/>
                  </a:ext>
                </a:extLst>
              </a:tr>
              <a:tr h="200481">
                <a:tc>
                  <a:txBody>
                    <a:bodyPr/>
                    <a:lstStyle/>
                    <a:p>
                      <a:pPr algn="l" fontAlgn="ctr"/>
                      <a:r>
                        <a:rPr lang="en-US" sz="1200" u="none" strike="noStrike" baseline="30000">
                          <a:effectLst/>
                          <a:latin typeface="+mn-lt"/>
                        </a:rPr>
                        <a:t>1 </a:t>
                      </a:r>
                      <a:r>
                        <a:rPr lang="en-US" sz="1200" u="none" strike="noStrike">
                          <a:effectLst/>
                          <a:latin typeface="+mn-lt"/>
                        </a:rPr>
                        <a:t>Significance test for difference between baseline and endline </a:t>
                      </a:r>
                      <a:endParaRPr lang="en-US" sz="1200" b="0" i="0" u="none" strike="noStrike">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22036288"/>
                  </a:ext>
                </a:extLst>
              </a:tr>
              <a:tr h="281967">
                <a:tc>
                  <a:txBody>
                    <a:bodyPr/>
                    <a:lstStyle/>
                    <a:p>
                      <a:pPr algn="l" fontAlgn="ctr"/>
                      <a:r>
                        <a:rPr lang="en-US" sz="1200" u="none" strike="noStrike" baseline="30000">
                          <a:effectLst/>
                          <a:latin typeface="+mn-lt"/>
                        </a:rPr>
                        <a:t>2 </a:t>
                      </a:r>
                      <a:r>
                        <a:rPr lang="en-US" sz="1200" u="none" strike="noStrike">
                          <a:effectLst/>
                          <a:latin typeface="+mn-lt"/>
                        </a:rPr>
                        <a:t>Significance test for difference between first and second endline </a:t>
                      </a:r>
                      <a:endParaRPr lang="en-US" sz="1200" b="0" i="0" u="none" strike="noStrike">
                        <a:solidFill>
                          <a:srgbClr val="000000"/>
                        </a:solidFill>
                        <a:effectLst/>
                        <a:latin typeface="+mn-lt"/>
                      </a:endParaRPr>
                    </a:p>
                  </a:txBody>
                  <a:tcPr marL="9525" marR="9525" marT="9525" marB="0" anchor="ctr"/>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855954807"/>
                  </a:ext>
                </a:extLst>
              </a:tr>
              <a:tr h="262096">
                <a:tc>
                  <a:txBody>
                    <a:bodyPr/>
                    <a:lstStyle/>
                    <a:p>
                      <a:pPr algn="l" fontAlgn="ctr"/>
                      <a:r>
                        <a:rPr lang="en-US" sz="1200" u="none" strike="noStrike">
                          <a:effectLst/>
                          <a:latin typeface="+mn-lt"/>
                        </a:rPr>
                        <a:t>* p&lt;0.05, **p&lt;0.01, ***p&lt;0.001</a:t>
                      </a:r>
                      <a:endParaRPr lang="en-US" sz="1200" b="0" i="0" u="none" strike="noStrike">
                        <a:solidFill>
                          <a:srgbClr val="000000"/>
                        </a:solidFill>
                        <a:effectLst/>
                        <a:latin typeface="+mn-lt"/>
                      </a:endParaRPr>
                    </a:p>
                  </a:txBody>
                  <a:tcPr marL="9525" marR="9525" marT="9525" marB="0" anchor="ctr"/>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tc>
                  <a:txBody>
                    <a:bodyPr/>
                    <a:lstStyle/>
                    <a:p>
                      <a:pPr algn="l" fontAlgn="b"/>
                      <a:endParaRPr lang="en-LB" sz="16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388698777"/>
                  </a:ext>
                </a:extLst>
              </a:tr>
            </a:tbl>
          </a:graphicData>
        </a:graphic>
      </p:graphicFrame>
    </p:spTree>
    <p:extLst>
      <p:ext uri="{BB962C8B-B14F-4D97-AF65-F5344CB8AC3E}">
        <p14:creationId xmlns:p14="http://schemas.microsoft.com/office/powerpoint/2010/main" val="2810658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A43A-4271-3148-BB97-483D00999EA4}"/>
              </a:ext>
            </a:extLst>
          </p:cNvPr>
          <p:cNvSpPr>
            <a:spLocks noGrp="1"/>
          </p:cNvSpPr>
          <p:nvPr>
            <p:ph type="title"/>
          </p:nvPr>
        </p:nvSpPr>
        <p:spPr>
          <a:xfrm>
            <a:off x="838200" y="365125"/>
            <a:ext cx="9071919" cy="1325563"/>
          </a:xfrm>
        </p:spPr>
        <p:txBody>
          <a:bodyPr>
            <a:normAutofit/>
          </a:bodyPr>
          <a:lstStyle/>
          <a:p>
            <a:r>
              <a:rPr lang="en-US" sz="3600" b="1"/>
              <a:t>Sexual and Reproductive Health Outcomes</a:t>
            </a:r>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3"/>
          <a:srcRect l="7326" t="23847" r="7762" b="26944"/>
          <a:stretch/>
        </p:blipFill>
        <p:spPr>
          <a:xfrm>
            <a:off x="9932773" y="547688"/>
            <a:ext cx="1869090" cy="1092972"/>
          </a:xfrm>
          <a:prstGeom prst="rect">
            <a:avLst/>
          </a:prstGeom>
        </p:spPr>
      </p:pic>
      <p:graphicFrame>
        <p:nvGraphicFramePr>
          <p:cNvPr id="8" name="Table 7">
            <a:extLst>
              <a:ext uri="{FF2B5EF4-FFF2-40B4-BE49-F238E27FC236}">
                <a16:creationId xmlns:a16="http://schemas.microsoft.com/office/drawing/2014/main" id="{6B483A0E-B545-6369-295E-025E76377EFA}"/>
              </a:ext>
            </a:extLst>
          </p:cNvPr>
          <p:cNvGraphicFramePr>
            <a:graphicFrameLocks noGrp="1"/>
          </p:cNvGraphicFramePr>
          <p:nvPr/>
        </p:nvGraphicFramePr>
        <p:xfrm>
          <a:off x="997262" y="1690688"/>
          <a:ext cx="9344473" cy="3762948"/>
        </p:xfrm>
        <a:graphic>
          <a:graphicData uri="http://schemas.openxmlformats.org/drawingml/2006/table">
            <a:tbl>
              <a:tblPr>
                <a:tableStyleId>{2D5ABB26-0587-4C30-8999-92F81FD0307C}</a:tableStyleId>
              </a:tblPr>
              <a:tblGrid>
                <a:gridCol w="5675100">
                  <a:extLst>
                    <a:ext uri="{9D8B030D-6E8A-4147-A177-3AD203B41FA5}">
                      <a16:colId xmlns:a16="http://schemas.microsoft.com/office/drawing/2014/main" val="2880752967"/>
                    </a:ext>
                  </a:extLst>
                </a:gridCol>
                <a:gridCol w="939849">
                  <a:extLst>
                    <a:ext uri="{9D8B030D-6E8A-4147-A177-3AD203B41FA5}">
                      <a16:colId xmlns:a16="http://schemas.microsoft.com/office/drawing/2014/main" val="3332378048"/>
                    </a:ext>
                  </a:extLst>
                </a:gridCol>
                <a:gridCol w="939849">
                  <a:extLst>
                    <a:ext uri="{9D8B030D-6E8A-4147-A177-3AD203B41FA5}">
                      <a16:colId xmlns:a16="http://schemas.microsoft.com/office/drawing/2014/main" val="236275098"/>
                    </a:ext>
                  </a:extLst>
                </a:gridCol>
                <a:gridCol w="446518">
                  <a:extLst>
                    <a:ext uri="{9D8B030D-6E8A-4147-A177-3AD203B41FA5}">
                      <a16:colId xmlns:a16="http://schemas.microsoft.com/office/drawing/2014/main" val="3004408467"/>
                    </a:ext>
                  </a:extLst>
                </a:gridCol>
                <a:gridCol w="939849">
                  <a:extLst>
                    <a:ext uri="{9D8B030D-6E8A-4147-A177-3AD203B41FA5}">
                      <a16:colId xmlns:a16="http://schemas.microsoft.com/office/drawing/2014/main" val="436487083"/>
                    </a:ext>
                  </a:extLst>
                </a:gridCol>
                <a:gridCol w="403308">
                  <a:extLst>
                    <a:ext uri="{9D8B030D-6E8A-4147-A177-3AD203B41FA5}">
                      <a16:colId xmlns:a16="http://schemas.microsoft.com/office/drawing/2014/main" val="1660901680"/>
                    </a:ext>
                  </a:extLst>
                </a:gridCol>
              </a:tblGrid>
              <a:tr h="365075">
                <a:tc>
                  <a:txBody>
                    <a:bodyPr/>
                    <a:lstStyle/>
                    <a:p>
                      <a:pPr algn="l" fontAlgn="b"/>
                      <a:r>
                        <a:rPr lang="en-LB" sz="1600" u="none" strike="noStrike">
                          <a:effectLst/>
                        </a:rPr>
                        <a:t> </a:t>
                      </a:r>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rPr>
                        <a:t>Baseline</a:t>
                      </a:r>
                      <a:endParaRPr lang="en-US" sz="1600" b="1"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rPr>
                        <a:t>Endline  </a:t>
                      </a:r>
                      <a:endParaRPr lang="en-US" sz="1600" b="1"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b="1" u="none" strike="noStrike">
                          <a:effectLst/>
                        </a:rPr>
                        <a:t>Sig</a:t>
                      </a:r>
                      <a:r>
                        <a:rPr lang="en-US" sz="1600" b="1" u="none" strike="noStrike" baseline="30000">
                          <a:effectLst/>
                        </a:rPr>
                        <a:t>1 </a:t>
                      </a:r>
                      <a:endParaRPr lang="en-US" sz="1600" b="1" i="0" u="none" strike="noStrike">
                        <a:solidFill>
                          <a:srgbClr val="000000"/>
                        </a:solidFill>
                        <a:effectLst/>
                        <a:latin typeface="+mn-lt"/>
                      </a:endParaRPr>
                    </a:p>
                  </a:txBody>
                  <a:tcPr marL="6900" marR="6900" marT="69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a:effectLst/>
                        </a:rPr>
                        <a:t>6-Month follow-up</a:t>
                      </a:r>
                      <a:endParaRPr lang="en-US" sz="1600" b="1"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b="1" u="none" strike="noStrike">
                          <a:effectLst/>
                        </a:rPr>
                        <a:t>Sig</a:t>
                      </a:r>
                      <a:r>
                        <a:rPr lang="en-US" sz="1600" b="1" u="none" strike="noStrike" baseline="30000">
                          <a:effectLst/>
                        </a:rPr>
                        <a:t>2</a:t>
                      </a:r>
                      <a:endParaRPr lang="en-US" sz="1600" b="1" i="0" u="none" strike="noStrike">
                        <a:solidFill>
                          <a:srgbClr val="000000"/>
                        </a:solidFill>
                        <a:effectLst/>
                        <a:latin typeface="+mn-lt"/>
                      </a:endParaRPr>
                    </a:p>
                  </a:txBody>
                  <a:tcPr marL="6900" marR="6900" marT="690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088991"/>
                  </a:ext>
                </a:extLst>
              </a:tr>
              <a:tr h="307432">
                <a:tc>
                  <a:txBody>
                    <a:bodyPr/>
                    <a:lstStyle/>
                    <a:p>
                      <a:pPr algn="l" fontAlgn="b"/>
                      <a:r>
                        <a:rPr lang="en-US" sz="1600" b="1" u="none" strike="noStrike">
                          <a:effectLst/>
                        </a:rPr>
                        <a:t>Girls have the right to make decisions about their own bodies (%)</a:t>
                      </a:r>
                      <a:endParaRPr lang="en-US" sz="1600" b="1"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r>
                        <a:rPr lang="en-LB" sz="1600" u="none" strike="noStrike">
                          <a:effectLst/>
                        </a:rPr>
                        <a:t>**</a:t>
                      </a:r>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84882044"/>
                  </a:ext>
                </a:extLst>
              </a:tr>
              <a:tr h="307432">
                <a:tc>
                  <a:txBody>
                    <a:bodyPr/>
                    <a:lstStyle/>
                    <a:p>
                      <a:pPr algn="l" fontAlgn="b"/>
                      <a:r>
                        <a:rPr lang="en-US" sz="1600" u="none" strike="noStrike">
                          <a:effectLst/>
                        </a:rPr>
                        <a:t>Do not agree/a little</a:t>
                      </a:r>
                      <a:endParaRPr lang="en-US"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36.4</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27.2</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24.7</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2761664238"/>
                  </a:ext>
                </a:extLst>
              </a:tr>
              <a:tr h="307432">
                <a:tc>
                  <a:txBody>
                    <a:bodyPr/>
                    <a:lstStyle/>
                    <a:p>
                      <a:pPr algn="l" fontAlgn="b"/>
                      <a:r>
                        <a:rPr lang="en-US" sz="1600" u="none" strike="noStrike">
                          <a:effectLst/>
                        </a:rPr>
                        <a:t>Agree a lot</a:t>
                      </a:r>
                      <a:endParaRPr lang="en-US"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63.6</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72.8</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75.3</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40445949"/>
                  </a:ext>
                </a:extLst>
              </a:tr>
              <a:tr h="307432">
                <a:tc>
                  <a:txBody>
                    <a:bodyPr/>
                    <a:lstStyle/>
                    <a:p>
                      <a:pPr algn="l" fontAlgn="b"/>
                      <a:r>
                        <a:rPr lang="en-US" sz="1600" b="1" u="none" strike="noStrike">
                          <a:effectLst/>
                        </a:rPr>
                        <a:t>Girls have the right to make decisions about their own health (%) </a:t>
                      </a:r>
                      <a:endParaRPr lang="en-US" sz="1600" b="1"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2658341084"/>
                  </a:ext>
                </a:extLst>
              </a:tr>
              <a:tr h="307432">
                <a:tc>
                  <a:txBody>
                    <a:bodyPr/>
                    <a:lstStyle/>
                    <a:p>
                      <a:pPr algn="l" fontAlgn="b"/>
                      <a:r>
                        <a:rPr lang="en-US" sz="1600" u="none" strike="noStrike">
                          <a:effectLst/>
                        </a:rPr>
                        <a:t>Do not agree/a little</a:t>
                      </a:r>
                      <a:endParaRPr lang="en-US"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26.2</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22.8</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17.5</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426908660"/>
                  </a:ext>
                </a:extLst>
              </a:tr>
              <a:tr h="307432">
                <a:tc>
                  <a:txBody>
                    <a:bodyPr/>
                    <a:lstStyle/>
                    <a:p>
                      <a:pPr algn="l" fontAlgn="b"/>
                      <a:r>
                        <a:rPr lang="en-US" sz="1600" u="none" strike="noStrike">
                          <a:effectLst/>
                        </a:rPr>
                        <a:t>Agree a lot</a:t>
                      </a:r>
                      <a:endParaRPr lang="en-US"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73.8</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77.2</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82.5</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567381316"/>
                  </a:ext>
                </a:extLst>
              </a:tr>
              <a:tr h="307432">
                <a:tc>
                  <a:txBody>
                    <a:bodyPr/>
                    <a:lstStyle/>
                    <a:p>
                      <a:pPr algn="l" fontAlgn="b"/>
                      <a:r>
                        <a:rPr lang="en-US" sz="1600" b="1" u="none" strike="noStrike">
                          <a:effectLst/>
                        </a:rPr>
                        <a:t>Mean SRH self-efficacy score (</a:t>
                      </a:r>
                      <a:r>
                        <a:rPr lang="en-US" sz="1600" b="1" u="none" strike="noStrike" err="1">
                          <a:effectLst/>
                        </a:rPr>
                        <a:t>sd</a:t>
                      </a:r>
                      <a:r>
                        <a:rPr lang="en-US" sz="1600" b="1" u="none" strike="noStrike">
                          <a:effectLst/>
                        </a:rPr>
                        <a:t>)</a:t>
                      </a:r>
                      <a:endParaRPr lang="en-US" sz="1600" b="1"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6.7 (2.0)</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7.1 (2.0)</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a:t>
                      </a:r>
                      <a:endParaRPr lang="en-LB" sz="1600" b="0" i="0" u="none" strike="noStrike">
                        <a:solidFill>
                          <a:srgbClr val="000000"/>
                        </a:solidFill>
                        <a:effectLst/>
                        <a:latin typeface="+mn-lt"/>
                      </a:endParaRPr>
                    </a:p>
                  </a:txBody>
                  <a:tcPr marL="6900" marR="6900" marT="6900" marB="0" anchor="b"/>
                </a:tc>
                <a:tc>
                  <a:txBody>
                    <a:bodyPr/>
                    <a:lstStyle/>
                    <a:p>
                      <a:pPr algn="l" fontAlgn="b"/>
                      <a:r>
                        <a:rPr lang="en-LB" sz="1600" u="none" strike="noStrike">
                          <a:effectLst/>
                        </a:rPr>
                        <a:t>7.4 (1.6)</a:t>
                      </a:r>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1407536574"/>
                  </a:ext>
                </a:extLst>
              </a:tr>
              <a:tr h="307432">
                <a:tc>
                  <a:txBody>
                    <a:bodyPr/>
                    <a:lstStyle/>
                    <a:p>
                      <a:pPr algn="l" fontAlgn="b"/>
                      <a:r>
                        <a:rPr lang="en-US" sz="1600" b="1" u="none" strike="noStrike">
                          <a:effectLst/>
                        </a:rPr>
                        <a:t>Mean puberty knowledge score (</a:t>
                      </a:r>
                      <a:r>
                        <a:rPr lang="en-US" sz="1600" b="1" u="none" strike="noStrike" err="1">
                          <a:effectLst/>
                        </a:rPr>
                        <a:t>sd</a:t>
                      </a:r>
                      <a:r>
                        <a:rPr lang="en-US" sz="1600" b="1" u="none" strike="noStrike">
                          <a:effectLst/>
                        </a:rPr>
                        <a:t>)</a:t>
                      </a:r>
                      <a:endParaRPr lang="en-US" sz="1600" b="1"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rPr>
                        <a:t>3.5 (1.3)</a:t>
                      </a:r>
                      <a:endParaRPr lang="en-LB" sz="1600" b="0"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rPr>
                        <a:t>4.1 (1.3)</a:t>
                      </a:r>
                      <a:endParaRPr lang="en-LB" sz="1600" b="0"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rPr>
                        <a:t>***</a:t>
                      </a:r>
                      <a:endParaRPr lang="en-LB" sz="1600" b="0"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rPr>
                        <a:t>4.6 (1.1)</a:t>
                      </a:r>
                      <a:endParaRPr lang="en-LB" sz="1600" b="0"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tc>
                  <a:txBody>
                    <a:bodyPr/>
                    <a:lstStyle/>
                    <a:p>
                      <a:pPr algn="l" fontAlgn="b"/>
                      <a:r>
                        <a:rPr lang="en-LB" sz="1600" u="none" strike="noStrike">
                          <a:effectLst/>
                        </a:rPr>
                        <a:t>***</a:t>
                      </a:r>
                      <a:endParaRPr lang="en-LB" sz="1600" b="0" i="0" u="none" strike="noStrike">
                        <a:solidFill>
                          <a:srgbClr val="000000"/>
                        </a:solidFill>
                        <a:effectLst/>
                        <a:latin typeface="+mn-lt"/>
                      </a:endParaRPr>
                    </a:p>
                  </a:txBody>
                  <a:tcPr marL="6900" marR="6900" marT="690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0693598"/>
                  </a:ext>
                </a:extLst>
              </a:tr>
              <a:tr h="210611">
                <a:tc>
                  <a:txBody>
                    <a:bodyPr/>
                    <a:lstStyle/>
                    <a:p>
                      <a:pPr algn="l" fontAlgn="ctr"/>
                      <a:r>
                        <a:rPr lang="en-US" sz="1200" u="none" strike="noStrike" baseline="30000">
                          <a:effectLst/>
                        </a:rPr>
                        <a:t>1 </a:t>
                      </a:r>
                      <a:r>
                        <a:rPr lang="en-US" sz="1200" u="none" strike="noStrike">
                          <a:effectLst/>
                        </a:rPr>
                        <a:t>Significance test for difference between baseline and endline </a:t>
                      </a:r>
                      <a:endParaRPr lang="en-US" sz="1200" b="0" i="0" u="none" strike="noStrike">
                        <a:solidFill>
                          <a:srgbClr val="000000"/>
                        </a:solidFill>
                        <a:effectLst/>
                        <a:latin typeface="+mn-lt"/>
                      </a:endParaRPr>
                    </a:p>
                  </a:txBody>
                  <a:tcPr marL="6900" marR="6900" marT="6900" marB="0" anchor="ctr">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tc>
                  <a:txBody>
                    <a:bodyPr/>
                    <a:lstStyle/>
                    <a:p>
                      <a:pPr algn="l" fontAlgn="b"/>
                      <a:endParaRPr lang="en-LB" sz="1600" b="0" i="0" u="none" strike="noStrike">
                        <a:solidFill>
                          <a:srgbClr val="000000"/>
                        </a:solidFill>
                        <a:effectLst/>
                        <a:latin typeface="+mn-lt"/>
                      </a:endParaRPr>
                    </a:p>
                  </a:txBody>
                  <a:tcPr marL="6900" marR="6900" marT="690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70215102"/>
                  </a:ext>
                </a:extLst>
              </a:tr>
              <a:tr h="217449">
                <a:tc>
                  <a:txBody>
                    <a:bodyPr/>
                    <a:lstStyle/>
                    <a:p>
                      <a:pPr algn="l" fontAlgn="ctr"/>
                      <a:r>
                        <a:rPr lang="en-US" sz="1200" u="none" strike="noStrike" baseline="30000">
                          <a:effectLst/>
                        </a:rPr>
                        <a:t>2 </a:t>
                      </a:r>
                      <a:r>
                        <a:rPr lang="en-US" sz="1200" u="none" strike="noStrike">
                          <a:effectLst/>
                        </a:rPr>
                        <a:t>Significance test for difference between first and second endline </a:t>
                      </a:r>
                      <a:endParaRPr lang="en-US" sz="1200" b="0" i="0" u="none" strike="noStrike">
                        <a:solidFill>
                          <a:srgbClr val="000000"/>
                        </a:solidFill>
                        <a:effectLst/>
                        <a:latin typeface="+mn-lt"/>
                      </a:endParaRPr>
                    </a:p>
                  </a:txBody>
                  <a:tcPr marL="6900" marR="6900" marT="6900" marB="0" anchor="ctr"/>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1531021196"/>
                  </a:ext>
                </a:extLst>
              </a:tr>
              <a:tr h="307432">
                <a:tc>
                  <a:txBody>
                    <a:bodyPr/>
                    <a:lstStyle/>
                    <a:p>
                      <a:pPr algn="l" fontAlgn="ctr"/>
                      <a:r>
                        <a:rPr lang="en-US" sz="1200" u="none" strike="noStrike">
                          <a:effectLst/>
                        </a:rPr>
                        <a:t>* p&lt;0.05, **p&lt;0.01, ***p&lt;0.001</a:t>
                      </a:r>
                      <a:endParaRPr lang="en-US" sz="1200" b="0" i="0" u="none" strike="noStrike">
                        <a:solidFill>
                          <a:srgbClr val="000000"/>
                        </a:solidFill>
                        <a:effectLst/>
                        <a:latin typeface="+mn-lt"/>
                      </a:endParaRPr>
                    </a:p>
                  </a:txBody>
                  <a:tcPr marL="6900" marR="6900" marT="6900" marB="0" anchor="ctr"/>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tc>
                  <a:txBody>
                    <a:bodyPr/>
                    <a:lstStyle/>
                    <a:p>
                      <a:pPr algn="l" fontAlgn="b"/>
                      <a:endParaRPr lang="en-LB" sz="1600" b="0" i="0" u="none" strike="noStrike">
                        <a:solidFill>
                          <a:srgbClr val="000000"/>
                        </a:solidFill>
                        <a:effectLst/>
                        <a:latin typeface="+mn-lt"/>
                      </a:endParaRPr>
                    </a:p>
                  </a:txBody>
                  <a:tcPr marL="6900" marR="6900" marT="6900" marB="0" anchor="b"/>
                </a:tc>
                <a:extLst>
                  <a:ext uri="{0D108BD9-81ED-4DB2-BD59-A6C34878D82A}">
                    <a16:rowId xmlns:a16="http://schemas.microsoft.com/office/drawing/2014/main" val="1230172850"/>
                  </a:ext>
                </a:extLst>
              </a:tr>
            </a:tbl>
          </a:graphicData>
        </a:graphic>
      </p:graphicFrame>
    </p:spTree>
    <p:extLst>
      <p:ext uri="{BB962C8B-B14F-4D97-AF65-F5344CB8AC3E}">
        <p14:creationId xmlns:p14="http://schemas.microsoft.com/office/powerpoint/2010/main" val="1012878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A9B998-F40E-D345-A273-7071AA141FA3}"/>
              </a:ext>
            </a:extLst>
          </p:cNvPr>
          <p:cNvSpPr>
            <a:spLocks noGrp="1"/>
          </p:cNvSpPr>
          <p:nvPr>
            <p:ph type="title"/>
          </p:nvPr>
        </p:nvSpPr>
        <p:spPr/>
        <p:txBody>
          <a:bodyPr/>
          <a:lstStyle/>
          <a:p>
            <a:r>
              <a:rPr lang="en-US" sz="4800" b="1"/>
              <a:t>Implications (research)</a:t>
            </a:r>
            <a:endParaRPr lang="en-US" sz="3200" b="1"/>
          </a:p>
        </p:txBody>
      </p:sp>
      <p:sp>
        <p:nvSpPr>
          <p:cNvPr id="3" name="Content Placeholder 2">
            <a:extLst>
              <a:ext uri="{FF2B5EF4-FFF2-40B4-BE49-F238E27FC236}">
                <a16:creationId xmlns:a16="http://schemas.microsoft.com/office/drawing/2014/main" id="{D0661566-C65A-10D3-4C39-C90D24DCE22F}"/>
              </a:ext>
            </a:extLst>
          </p:cNvPr>
          <p:cNvSpPr>
            <a:spLocks noGrp="1"/>
          </p:cNvSpPr>
          <p:nvPr>
            <p:ph idx="1"/>
          </p:nvPr>
        </p:nvSpPr>
        <p:spPr>
          <a:xfrm>
            <a:off x="838200" y="1825624"/>
            <a:ext cx="6972300" cy="4530725"/>
          </a:xfrm>
        </p:spPr>
        <p:txBody>
          <a:bodyPr>
            <a:normAutofit lnSpcReduction="10000"/>
          </a:bodyPr>
          <a:lstStyle/>
          <a:p>
            <a:r>
              <a:rPr lang="en-LB"/>
              <a:t>Drivers of early marriage in t</a:t>
            </a:r>
            <a:r>
              <a:rPr lang="en-US"/>
              <a:t>he</a:t>
            </a:r>
            <a:r>
              <a:rPr lang="en-LB"/>
              <a:t> context are related both to practices dating from Syria and to displacement</a:t>
            </a:r>
          </a:p>
          <a:p>
            <a:pPr marL="0" indent="0">
              <a:buNone/>
            </a:pPr>
            <a:endParaRPr lang="en-LB"/>
          </a:p>
          <a:p>
            <a:r>
              <a:rPr lang="en-LB"/>
              <a:t>Community-engaged model was critical to the intervention but CWs and PEs were also subject to the constraints of the context </a:t>
            </a:r>
          </a:p>
          <a:p>
            <a:endParaRPr lang="en-LB"/>
          </a:p>
          <a:p>
            <a:r>
              <a:rPr lang="en-US"/>
              <a:t>Longer-term follow-up of outcomes is critical to further the literature; retention of girls is possible</a:t>
            </a:r>
            <a:endParaRPr lang="en-LB"/>
          </a:p>
          <a:p>
            <a:endParaRPr lang="en-LB"/>
          </a:p>
          <a:p>
            <a:endParaRPr lang="en-LB"/>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2"/>
          <a:srcRect l="7326" t="23847" r="7762" b="26944"/>
          <a:stretch/>
        </p:blipFill>
        <p:spPr>
          <a:xfrm>
            <a:off x="9932773" y="547688"/>
            <a:ext cx="1869090" cy="1092972"/>
          </a:xfrm>
          <a:prstGeom prst="rect">
            <a:avLst/>
          </a:prstGeom>
        </p:spPr>
      </p:pic>
      <p:pic>
        <p:nvPicPr>
          <p:cNvPr id="2" name="Picture 1">
            <a:extLst>
              <a:ext uri="{FF2B5EF4-FFF2-40B4-BE49-F238E27FC236}">
                <a16:creationId xmlns:a16="http://schemas.microsoft.com/office/drawing/2014/main" id="{E53AB74E-9747-64FA-6DC7-B6D41786A440}"/>
              </a:ext>
            </a:extLst>
          </p:cNvPr>
          <p:cNvPicPr>
            <a:picLocks noChangeAspect="1"/>
          </p:cNvPicPr>
          <p:nvPr/>
        </p:nvPicPr>
        <p:blipFill>
          <a:blip r:embed="rId3"/>
          <a:srcRect/>
          <a:stretch/>
        </p:blipFill>
        <p:spPr>
          <a:xfrm>
            <a:off x="7986324" y="1823223"/>
            <a:ext cx="3892897" cy="2601371"/>
          </a:xfrm>
          <a:prstGeom prst="rect">
            <a:avLst/>
          </a:prstGeom>
        </p:spPr>
      </p:pic>
    </p:spTree>
    <p:extLst>
      <p:ext uri="{BB962C8B-B14F-4D97-AF65-F5344CB8AC3E}">
        <p14:creationId xmlns:p14="http://schemas.microsoft.com/office/powerpoint/2010/main" val="1173687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A9B998-F40E-D345-A273-7071AA141FA3}"/>
              </a:ext>
            </a:extLst>
          </p:cNvPr>
          <p:cNvSpPr>
            <a:spLocks noGrp="1"/>
          </p:cNvSpPr>
          <p:nvPr>
            <p:ph type="title"/>
          </p:nvPr>
        </p:nvSpPr>
        <p:spPr/>
        <p:txBody>
          <a:bodyPr/>
          <a:lstStyle/>
          <a:p>
            <a:r>
              <a:rPr lang="en-US" sz="4800" b="1"/>
              <a:t>Implications (policy and practice)</a:t>
            </a:r>
            <a:endParaRPr lang="en-US" sz="3200" b="1"/>
          </a:p>
        </p:txBody>
      </p:sp>
      <p:sp>
        <p:nvSpPr>
          <p:cNvPr id="3" name="Content Placeholder 2">
            <a:extLst>
              <a:ext uri="{FF2B5EF4-FFF2-40B4-BE49-F238E27FC236}">
                <a16:creationId xmlns:a16="http://schemas.microsoft.com/office/drawing/2014/main" id="{D0661566-C65A-10D3-4C39-C90D24DCE22F}"/>
              </a:ext>
            </a:extLst>
          </p:cNvPr>
          <p:cNvSpPr>
            <a:spLocks noGrp="1"/>
          </p:cNvSpPr>
          <p:nvPr>
            <p:ph idx="1"/>
          </p:nvPr>
        </p:nvSpPr>
        <p:spPr>
          <a:xfrm>
            <a:off x="838200" y="1825624"/>
            <a:ext cx="6972300" cy="4530725"/>
          </a:xfrm>
        </p:spPr>
        <p:txBody>
          <a:bodyPr/>
          <a:lstStyle/>
          <a:p>
            <a:r>
              <a:rPr lang="en-US"/>
              <a:t>Empowerment-based approaches </a:t>
            </a:r>
            <a:r>
              <a:rPr lang="en-LB"/>
              <a:t>are important but structural constraints (education access, insecurity, poverty) must be addressed</a:t>
            </a:r>
          </a:p>
          <a:p>
            <a:endParaRPr lang="en-LB"/>
          </a:p>
          <a:p>
            <a:r>
              <a:rPr lang="en-LB"/>
              <a:t>Critical to address the role of the family in interventions on early marriage </a:t>
            </a:r>
          </a:p>
          <a:p>
            <a:endParaRPr lang="en-LB"/>
          </a:p>
          <a:p>
            <a:r>
              <a:rPr lang="en-LB"/>
              <a:t>Strategies are needed for engaging men </a:t>
            </a:r>
          </a:p>
          <a:p>
            <a:endParaRPr lang="en-LB"/>
          </a:p>
          <a:p>
            <a:endParaRPr lang="en-LB"/>
          </a:p>
        </p:txBody>
      </p:sp>
      <p:sp>
        <p:nvSpPr>
          <p:cNvPr id="4" name="Slide Number Placeholder 3">
            <a:extLst>
              <a:ext uri="{FF2B5EF4-FFF2-40B4-BE49-F238E27FC236}">
                <a16:creationId xmlns:a16="http://schemas.microsoft.com/office/drawing/2014/main" id="{F4C5654F-611A-974F-9083-982257844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B208D-B73F-F74B-AEA4-8731D1210451}" type="slidenum">
              <a:rPr kumimoji="0" lang="en-US" sz="20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0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CF5B5C-2AA0-534E-9AA4-22E96C0FBBE0}"/>
              </a:ext>
            </a:extLst>
          </p:cNvPr>
          <p:cNvPicPr>
            <a:picLocks noChangeAspect="1"/>
          </p:cNvPicPr>
          <p:nvPr/>
        </p:nvPicPr>
        <p:blipFill rotWithShape="1">
          <a:blip r:embed="rId2"/>
          <a:srcRect l="7326" t="23847" r="7762" b="26944"/>
          <a:stretch/>
        </p:blipFill>
        <p:spPr>
          <a:xfrm>
            <a:off x="9932773" y="547688"/>
            <a:ext cx="1869090" cy="1092972"/>
          </a:xfrm>
          <a:prstGeom prst="rect">
            <a:avLst/>
          </a:prstGeom>
        </p:spPr>
      </p:pic>
      <p:pic>
        <p:nvPicPr>
          <p:cNvPr id="2" name="Picture 1">
            <a:extLst>
              <a:ext uri="{FF2B5EF4-FFF2-40B4-BE49-F238E27FC236}">
                <a16:creationId xmlns:a16="http://schemas.microsoft.com/office/drawing/2014/main" id="{E53AB74E-9747-64FA-6DC7-B6D41786A440}"/>
              </a:ext>
            </a:extLst>
          </p:cNvPr>
          <p:cNvPicPr>
            <a:picLocks noChangeAspect="1"/>
          </p:cNvPicPr>
          <p:nvPr/>
        </p:nvPicPr>
        <p:blipFill>
          <a:blip r:embed="rId3"/>
          <a:stretch>
            <a:fillRect/>
          </a:stretch>
        </p:blipFill>
        <p:spPr>
          <a:xfrm>
            <a:off x="7986324" y="1823223"/>
            <a:ext cx="3892897" cy="3138460"/>
          </a:xfrm>
          <a:prstGeom prst="rect">
            <a:avLst/>
          </a:prstGeom>
        </p:spPr>
      </p:pic>
    </p:spTree>
    <p:extLst>
      <p:ext uri="{BB962C8B-B14F-4D97-AF65-F5344CB8AC3E}">
        <p14:creationId xmlns:p14="http://schemas.microsoft.com/office/powerpoint/2010/main" val="569926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20777-2E97-0C01-CD57-DC1AF355B069}"/>
              </a:ext>
            </a:extLst>
          </p:cNvPr>
          <p:cNvSpPr>
            <a:spLocks noGrp="1"/>
          </p:cNvSpPr>
          <p:nvPr>
            <p:ph type="title"/>
          </p:nvPr>
        </p:nvSpPr>
        <p:spPr>
          <a:xfrm>
            <a:off x="406402" y="5111436"/>
            <a:ext cx="9180185" cy="788440"/>
          </a:xfrm>
        </p:spPr>
        <p:txBody>
          <a:bodyPr/>
          <a:lstStyle/>
          <a:p>
            <a:r>
              <a:rPr lang="en-GB" sz="3200"/>
              <a:t>Child marriage in conflict and crisis contexts:                 findings from the GAGE longitudinal study </a:t>
            </a:r>
          </a:p>
        </p:txBody>
      </p:sp>
      <p:sp>
        <p:nvSpPr>
          <p:cNvPr id="4" name="Text Placeholder 3">
            <a:extLst>
              <a:ext uri="{FF2B5EF4-FFF2-40B4-BE49-F238E27FC236}">
                <a16:creationId xmlns:a16="http://schemas.microsoft.com/office/drawing/2014/main" id="{C10AECC5-7EE3-D5A6-53C6-891BE495DDC8}"/>
              </a:ext>
            </a:extLst>
          </p:cNvPr>
          <p:cNvSpPr>
            <a:spLocks noGrp="1"/>
          </p:cNvSpPr>
          <p:nvPr>
            <p:ph type="body" sz="quarter" idx="13"/>
          </p:nvPr>
        </p:nvSpPr>
        <p:spPr>
          <a:xfrm>
            <a:off x="406402" y="6180844"/>
            <a:ext cx="8232877" cy="550333"/>
          </a:xfrm>
        </p:spPr>
        <p:txBody>
          <a:bodyPr/>
          <a:lstStyle/>
          <a:p>
            <a:r>
              <a:rPr lang="en-GB"/>
              <a:t>Nicola Jones, CRANK seminar, June 20 2023 </a:t>
            </a:r>
          </a:p>
        </p:txBody>
      </p:sp>
      <p:sp>
        <p:nvSpPr>
          <p:cNvPr id="7" name="TextBox 6">
            <a:extLst>
              <a:ext uri="{FF2B5EF4-FFF2-40B4-BE49-F238E27FC236}">
                <a16:creationId xmlns:a16="http://schemas.microsoft.com/office/drawing/2014/main" id="{19FE73A8-23B3-0094-EC08-858173F2C440}"/>
              </a:ext>
            </a:extLst>
          </p:cNvPr>
          <p:cNvSpPr txBox="1"/>
          <p:nvPr/>
        </p:nvSpPr>
        <p:spPr>
          <a:xfrm>
            <a:off x="9147065" y="4156515"/>
            <a:ext cx="2979085" cy="338554"/>
          </a:xfrm>
          <a:prstGeom prst="rect">
            <a:avLst/>
          </a:prstGeom>
          <a:noFill/>
        </p:spPr>
        <p:txBody>
          <a:bodyPr wrap="none" rtlCol="0">
            <a:spAutoFit/>
          </a:bodyPr>
          <a:lstStyle/>
          <a:p>
            <a:pPr defTabSz="609585"/>
            <a:r>
              <a:rPr lang="en-GB" sz="1600">
                <a:solidFill>
                  <a:srgbClr val="FFFFFF"/>
                </a:solidFill>
                <a:latin typeface="Calibri"/>
              </a:rPr>
              <a:t>© Nathalie </a:t>
            </a:r>
            <a:r>
              <a:rPr lang="en-GB" sz="1600" err="1">
                <a:solidFill>
                  <a:srgbClr val="FFFFFF"/>
                </a:solidFill>
                <a:latin typeface="Calibri"/>
              </a:rPr>
              <a:t>Bertrams</a:t>
            </a:r>
            <a:r>
              <a:rPr lang="en-GB" sz="1600">
                <a:solidFill>
                  <a:srgbClr val="FFFFFF"/>
                </a:solidFill>
                <a:latin typeface="Calibri"/>
              </a:rPr>
              <a:t>/ GAGE 2019</a:t>
            </a:r>
          </a:p>
        </p:txBody>
      </p:sp>
      <p:pic>
        <p:nvPicPr>
          <p:cNvPr id="10" name="Picture Placeholder 9">
            <a:extLst>
              <a:ext uri="{FF2B5EF4-FFF2-40B4-BE49-F238E27FC236}">
                <a16:creationId xmlns:a16="http://schemas.microsoft.com/office/drawing/2014/main" id="{6D4B65B4-67C6-61A5-E726-9DA4AE676893}"/>
              </a:ext>
            </a:extLst>
          </p:cNvPr>
          <p:cNvPicPr>
            <a:picLocks noGrp="1" noChangeAspect="1"/>
          </p:cNvPicPr>
          <p:nvPr>
            <p:ph type="pic" sz="quarter" idx="12"/>
          </p:nvPr>
        </p:nvPicPr>
        <p:blipFill>
          <a:blip r:embed="rId3"/>
          <a:srcRect t="21211" b="21211"/>
          <a:stretch>
            <a:fillRect/>
          </a:stretch>
        </p:blipFill>
        <p:spPr/>
      </p:pic>
    </p:spTree>
    <p:extLst>
      <p:ext uri="{BB962C8B-B14F-4D97-AF65-F5344CB8AC3E}">
        <p14:creationId xmlns:p14="http://schemas.microsoft.com/office/powerpoint/2010/main" val="3483069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1E0-CCCB-0F3C-8B02-1BB04656C14C}"/>
              </a:ext>
            </a:extLst>
          </p:cNvPr>
          <p:cNvSpPr txBox="1"/>
          <p:nvPr/>
        </p:nvSpPr>
        <p:spPr>
          <a:xfrm>
            <a:off x="9147065" y="6488668"/>
            <a:ext cx="2979085" cy="338554"/>
          </a:xfrm>
          <a:prstGeom prst="rect">
            <a:avLst/>
          </a:prstGeom>
          <a:noFill/>
        </p:spPr>
        <p:txBody>
          <a:bodyPr wrap="none" rtlCol="0">
            <a:spAutoFit/>
          </a:bodyPr>
          <a:lstStyle/>
          <a:p>
            <a:pPr defTabSz="609585"/>
            <a:r>
              <a:rPr lang="en-GB" sz="1600">
                <a:solidFill>
                  <a:srgbClr val="FFFFFF"/>
                </a:solidFill>
                <a:latin typeface="Calibri"/>
              </a:rPr>
              <a:t>© Nathalie </a:t>
            </a:r>
            <a:r>
              <a:rPr lang="en-GB" sz="1600" err="1">
                <a:solidFill>
                  <a:srgbClr val="FFFFFF"/>
                </a:solidFill>
                <a:latin typeface="Calibri"/>
              </a:rPr>
              <a:t>Bertrams</a:t>
            </a:r>
            <a:r>
              <a:rPr lang="en-GB" sz="1600">
                <a:solidFill>
                  <a:srgbClr val="FFFFFF"/>
                </a:solidFill>
                <a:latin typeface="Calibri"/>
              </a:rPr>
              <a:t>/ GAGE 2019</a:t>
            </a:r>
          </a:p>
        </p:txBody>
      </p:sp>
      <p:pic>
        <p:nvPicPr>
          <p:cNvPr id="6" name="Picture 5">
            <a:extLst>
              <a:ext uri="{FF2B5EF4-FFF2-40B4-BE49-F238E27FC236}">
                <a16:creationId xmlns:a16="http://schemas.microsoft.com/office/drawing/2014/main" id="{64C2F45A-1B7A-EC25-2ED1-43BC289CAE63}"/>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2A708BC-F607-15DD-0C00-4E0998939525}"/>
              </a:ext>
            </a:extLst>
          </p:cNvPr>
          <p:cNvSpPr/>
          <p:nvPr/>
        </p:nvSpPr>
        <p:spPr>
          <a:xfrm>
            <a:off x="7098083" y="3891419"/>
            <a:ext cx="5093917" cy="296658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GB" sz="4800">
                <a:solidFill>
                  <a:srgbClr val="FFFFFF"/>
                </a:solidFill>
                <a:latin typeface="Calibri"/>
              </a:rPr>
              <a:t>Overview and GAGE conceptual framing and methods  </a:t>
            </a:r>
          </a:p>
        </p:txBody>
      </p:sp>
    </p:spTree>
    <p:extLst>
      <p:ext uri="{BB962C8B-B14F-4D97-AF65-F5344CB8AC3E}">
        <p14:creationId xmlns:p14="http://schemas.microsoft.com/office/powerpoint/2010/main" val="150532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4268" y="135845"/>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3370064665"/>
              </p:ext>
            </p:extLst>
          </p:nvPr>
        </p:nvGraphicFramePr>
        <p:xfrm>
          <a:off x="264268" y="723139"/>
          <a:ext cx="11670030" cy="5659646"/>
        </p:xfrm>
        <a:graphic>
          <a:graphicData uri="http://schemas.openxmlformats.org/drawingml/2006/table">
            <a:tbl>
              <a:tblPr firstRow="1" bandRow="1">
                <a:tableStyleId>{5940675A-B579-460E-94D1-54222C63F5DA}</a:tableStyleId>
              </a:tblPr>
              <a:tblGrid>
                <a:gridCol w="1200150">
                  <a:extLst>
                    <a:ext uri="{9D8B030D-6E8A-4147-A177-3AD203B41FA5}">
                      <a16:colId xmlns:a16="http://schemas.microsoft.com/office/drawing/2014/main" val="1474612326"/>
                    </a:ext>
                  </a:extLst>
                </a:gridCol>
                <a:gridCol w="10469880">
                  <a:extLst>
                    <a:ext uri="{9D8B030D-6E8A-4147-A177-3AD203B41FA5}">
                      <a16:colId xmlns:a16="http://schemas.microsoft.com/office/drawing/2014/main" val="3251594002"/>
                    </a:ext>
                  </a:extLst>
                </a:gridCol>
              </a:tblGrid>
              <a:tr h="411103">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1147671">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14:00 - 14:10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100"/>
                        </a:spcAft>
                      </a:pPr>
                      <a:r>
                        <a:rPr lang="en-GB" sz="1600" b="1">
                          <a:solidFill>
                            <a:srgbClr val="304048"/>
                          </a:solidFill>
                          <a:effectLst/>
                          <a:latin typeface="Calibri" panose="020F0502020204030204" pitchFamily="34" charset="0"/>
                          <a:ea typeface="Calibri" panose="020F0502020204030204" pitchFamily="34" charset="0"/>
                        </a:rPr>
                        <a:t>Welcome &amp; setting the scene </a:t>
                      </a:r>
                      <a:endParaRPr lang="en-GB" sz="16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GB" sz="1600" b="1" i="0" kern="1200">
                          <a:solidFill>
                            <a:srgbClr val="304048"/>
                          </a:solidFill>
                          <a:effectLst/>
                          <a:latin typeface="Calibri" panose="020F0502020204030204" pitchFamily="34" charset="0"/>
                          <a:ea typeface="+mn-ea"/>
                          <a:cs typeface="Times New Roman" panose="02020603050405020304" pitchFamily="18" charset="0"/>
                        </a:rPr>
                        <a:t>Jean Casey</a:t>
                      </a:r>
                      <a:r>
                        <a:rPr lang="en-GB" sz="1600" b="0" i="0" kern="1200">
                          <a:solidFill>
                            <a:srgbClr val="304048"/>
                          </a:solidFill>
                          <a:effectLst/>
                          <a:latin typeface="Calibri" panose="020F0502020204030204" pitchFamily="34" charset="0"/>
                          <a:ea typeface="+mn-ea"/>
                          <a:cs typeface="Times New Roman" panose="02020603050405020304" pitchFamily="18" charset="0"/>
                        </a:rPr>
                        <a:t>, </a:t>
                      </a:r>
                      <a:r>
                        <a:rPr lang="en-GB" sz="1600" b="0" i="1" kern="1200">
                          <a:solidFill>
                            <a:srgbClr val="304048"/>
                          </a:solidFill>
                          <a:effectLst/>
                          <a:latin typeface="Calibri" panose="020F0502020204030204" pitchFamily="34" charset="0"/>
                          <a:ea typeface="+mn-ea"/>
                          <a:cs typeface="Times New Roman" panose="02020603050405020304" pitchFamily="18" charset="0"/>
                        </a:rPr>
                        <a:t>Girls Not Brides: The Global Partnership to End Child Marriage</a:t>
                      </a:r>
                      <a:r>
                        <a:rPr lang="en-GB" sz="1600" b="0" i="0" kern="1200">
                          <a:solidFill>
                            <a:srgbClr val="304048"/>
                          </a:solidFill>
                          <a:effectLst/>
                          <a:latin typeface="Calibri" panose="020F0502020204030204" pitchFamily="34" charset="0"/>
                          <a:ea typeface="+mn-ea"/>
                          <a:cs typeface="Times New Roman" panose="02020603050405020304" pitchFamily="18" charset="0"/>
                        </a:rPr>
                        <a:t>. </a:t>
                      </a: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Setting the scene: 5 minutes on child marriage in conflict- and crisis-affected settings: </a:t>
                      </a:r>
                      <a:r>
                        <a:rPr lang="en-US" sz="1600" b="1" i="0" kern="1200">
                          <a:solidFill>
                            <a:srgbClr val="304048"/>
                          </a:solidFill>
                          <a:effectLst/>
                          <a:latin typeface="Calibri" panose="020F0502020204030204" pitchFamily="34" charset="0"/>
                          <a:ea typeface="+mn-ea"/>
                          <a:cs typeface="Times New Roman" panose="02020603050405020304" pitchFamily="18" charset="0"/>
                        </a:rPr>
                        <a:t>Maha </a:t>
                      </a:r>
                      <a:r>
                        <a:rPr lang="en-US" sz="1600" b="1" i="0" kern="1200" err="1">
                          <a:solidFill>
                            <a:srgbClr val="304048"/>
                          </a:solidFill>
                          <a:effectLst/>
                          <a:latin typeface="Calibri" panose="020F0502020204030204" pitchFamily="34" charset="0"/>
                          <a:ea typeface="+mn-ea"/>
                          <a:cs typeface="Times New Roman" panose="02020603050405020304" pitchFamily="18" charset="0"/>
                        </a:rPr>
                        <a:t>Muna</a:t>
                      </a:r>
                      <a:r>
                        <a:rPr lang="en-GB" sz="1600" b="0" i="0" kern="1200">
                          <a:solidFill>
                            <a:srgbClr val="304048"/>
                          </a:solidFill>
                          <a:effectLst/>
                          <a:latin typeface="Calibri" panose="020F0502020204030204" pitchFamily="34" charset="0"/>
                          <a:ea typeface="+mn-ea"/>
                          <a:cs typeface="Times New Roman" panose="02020603050405020304" pitchFamily="18" charset="0"/>
                        </a:rPr>
                        <a:t>, Regional Gender Adviser for UNICEF Middle East and North Africa and lead of inter-agency collaboration: Gender in Humanitarian Action</a:t>
                      </a:r>
                    </a:p>
                  </a:txBody>
                  <a:tcPr marL="68580" marR="68580" marT="0" marB="0"/>
                </a:tc>
                <a:extLst>
                  <a:ext uri="{0D108BD9-81ED-4DB2-BD59-A6C34878D82A}">
                    <a16:rowId xmlns:a16="http://schemas.microsoft.com/office/drawing/2014/main" val="2438157180"/>
                  </a:ext>
                </a:extLst>
              </a:tr>
              <a:tr h="1869051">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14:10 - 14:45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Presentations from: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Dr.</a:t>
                      </a:r>
                      <a:r>
                        <a:rPr lang="en-GB" sz="1600" b="1" i="0" kern="1200">
                          <a:solidFill>
                            <a:srgbClr val="304048"/>
                          </a:solidFill>
                          <a:effectLst/>
                          <a:latin typeface="Calibri" panose="020F0502020204030204" pitchFamily="34" charset="0"/>
                          <a:ea typeface="+mn-ea"/>
                          <a:cs typeface="Times New Roman" panose="02020603050405020304" pitchFamily="18" charset="0"/>
                        </a:rPr>
                        <a:t> Maia </a:t>
                      </a:r>
                      <a:r>
                        <a:rPr lang="en-GB" sz="1600" b="1" i="0" kern="1200" err="1">
                          <a:solidFill>
                            <a:srgbClr val="304048"/>
                          </a:solidFill>
                          <a:effectLst/>
                          <a:latin typeface="Calibri" panose="020F0502020204030204" pitchFamily="34" charset="0"/>
                          <a:ea typeface="+mn-ea"/>
                          <a:cs typeface="Times New Roman" panose="02020603050405020304" pitchFamily="18" charset="0"/>
                        </a:rPr>
                        <a:t>Sieverding</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Assistant Professor of Health Sciences, American University of Beirut.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Dr.</a:t>
                      </a:r>
                      <a:r>
                        <a:rPr lang="en-GB" sz="1600" b="1" i="0" kern="1200">
                          <a:solidFill>
                            <a:srgbClr val="304048"/>
                          </a:solidFill>
                          <a:effectLst/>
                          <a:latin typeface="Calibri" panose="020F0502020204030204" pitchFamily="34" charset="0"/>
                          <a:ea typeface="+mn-ea"/>
                          <a:cs typeface="Times New Roman" panose="02020603050405020304" pitchFamily="18" charset="0"/>
                        </a:rPr>
                        <a:t> Nicola Jones, </a:t>
                      </a:r>
                      <a:r>
                        <a:rPr lang="en-GB" sz="1600" b="0" i="0" kern="1200">
                          <a:solidFill>
                            <a:srgbClr val="304048"/>
                          </a:solidFill>
                          <a:effectLst/>
                          <a:latin typeface="Calibri" panose="020F0502020204030204" pitchFamily="34" charset="0"/>
                          <a:ea typeface="+mn-ea"/>
                          <a:cs typeface="Times New Roman" panose="02020603050405020304" pitchFamily="18" charset="0"/>
                        </a:rPr>
                        <a:t>Principal Research Fellow, Gender and Adolescence: Global Evidence, ODI.</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Dr.</a:t>
                      </a:r>
                      <a:r>
                        <a:rPr lang="en-GB" sz="1600" b="1" i="0" kern="1200">
                          <a:solidFill>
                            <a:srgbClr val="304048"/>
                          </a:solidFill>
                          <a:effectLst/>
                          <a:latin typeface="Calibri" panose="020F0502020204030204" pitchFamily="34" charset="0"/>
                          <a:ea typeface="+mn-ea"/>
                          <a:cs typeface="Times New Roman" panose="02020603050405020304" pitchFamily="18" charset="0"/>
                        </a:rPr>
                        <a:t> Rochelle Burgess, </a:t>
                      </a:r>
                      <a:r>
                        <a:rPr lang="en-GB" sz="1600" b="0" i="0" kern="1200">
                          <a:solidFill>
                            <a:srgbClr val="304048"/>
                          </a:solidFill>
                          <a:effectLst/>
                          <a:latin typeface="Calibri" panose="020F0502020204030204" pitchFamily="34" charset="0"/>
                          <a:ea typeface="+mn-ea"/>
                          <a:cs typeface="Times New Roman" panose="02020603050405020304" pitchFamily="18" charset="0"/>
                        </a:rPr>
                        <a:t>Associate Professor in Global Health, University College London, and </a:t>
                      </a:r>
                      <a:r>
                        <a:rPr lang="en-US" sz="1600" b="1" i="0" kern="1200">
                          <a:solidFill>
                            <a:srgbClr val="304048"/>
                          </a:solidFill>
                          <a:effectLst/>
                          <a:latin typeface="Calibri" panose="020F0502020204030204" pitchFamily="34" charset="0"/>
                          <a:ea typeface="+mn-ea"/>
                          <a:cs typeface="Times New Roman" panose="02020603050405020304" pitchFamily="18" charset="0"/>
                        </a:rPr>
                        <a:t>Dr. Nyaradzayi </a:t>
                      </a:r>
                      <a:r>
                        <a:rPr lang="en-US" sz="1600" b="1" i="0" kern="1200" err="1">
                          <a:solidFill>
                            <a:srgbClr val="304048"/>
                          </a:solidFill>
                          <a:effectLst/>
                          <a:latin typeface="Calibri" panose="020F0502020204030204" pitchFamily="34" charset="0"/>
                          <a:ea typeface="+mn-ea"/>
                          <a:cs typeface="Times New Roman" panose="02020603050405020304" pitchFamily="18" charset="0"/>
                        </a:rPr>
                        <a:t>Gumbondzvanbda</a:t>
                      </a:r>
                      <a:r>
                        <a:rPr lang="en-US"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Founder and Chief Executive of the </a:t>
                      </a:r>
                      <a:r>
                        <a:rPr lang="en-GB" sz="1600" b="0" i="0" kern="1200" err="1">
                          <a:solidFill>
                            <a:srgbClr val="304048"/>
                          </a:solidFill>
                          <a:effectLst/>
                          <a:latin typeface="Calibri" panose="020F0502020204030204" pitchFamily="34" charset="0"/>
                          <a:ea typeface="+mn-ea"/>
                          <a:cs typeface="Times New Roman" panose="02020603050405020304" pitchFamily="18" charset="0"/>
                        </a:rPr>
                        <a:t>Rozaria</a:t>
                      </a:r>
                      <a:r>
                        <a:rPr lang="en-GB" sz="1600" b="0" i="0" kern="1200">
                          <a:solidFill>
                            <a:srgbClr val="304048"/>
                          </a:solidFill>
                          <a:effectLst/>
                          <a:latin typeface="Calibri" panose="020F0502020204030204" pitchFamily="34" charset="0"/>
                          <a:ea typeface="+mn-ea"/>
                          <a:cs typeface="Times New Roman" panose="02020603050405020304" pitchFamily="18" charset="0"/>
                        </a:rPr>
                        <a:t> Memorial Trust.</a:t>
                      </a:r>
                      <a:endParaRPr lang="en-GB" sz="1600" b="0" i="0"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318861357"/>
                  </a:ext>
                </a:extLst>
              </a:tr>
              <a:tr h="41851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14:45 - 15:05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on the first three studies – Maha </a:t>
                      </a:r>
                      <a:r>
                        <a:rPr lang="en-GB" sz="1600" b="0" kern="1200" err="1">
                          <a:solidFill>
                            <a:srgbClr val="304048"/>
                          </a:solidFill>
                          <a:effectLst/>
                          <a:latin typeface="Calibri" panose="020F0502020204030204" pitchFamily="34" charset="0"/>
                          <a:ea typeface="+mn-ea"/>
                          <a:cs typeface="Times New Roman" panose="02020603050405020304" pitchFamily="18" charset="0"/>
                        </a:rPr>
                        <a:t>Muna</a:t>
                      </a:r>
                      <a:endParaRPr lang="en-GB" sz="1600" b="0" kern="1200">
                        <a:solidFill>
                          <a:srgbClr val="304048"/>
                        </a:solidFill>
                        <a:effectLs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345975">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15:05 - 15:35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Final presentation: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Dr.</a:t>
                      </a:r>
                      <a:r>
                        <a:rPr lang="en-GB" sz="1600" b="1" i="0" kern="1200">
                          <a:solidFill>
                            <a:srgbClr val="304048"/>
                          </a:solidFill>
                          <a:effectLst/>
                          <a:latin typeface="Calibri" panose="020F0502020204030204" pitchFamily="34" charset="0"/>
                          <a:ea typeface="+mn-ea"/>
                          <a:cs typeface="Times New Roman" panose="02020603050405020304" pitchFamily="18" charset="0"/>
                        </a:rPr>
                        <a:t> Aisha Hutchinson, </a:t>
                      </a:r>
                      <a:r>
                        <a:rPr lang="en-GB" sz="1600" b="0" i="0" kern="1200">
                          <a:solidFill>
                            <a:srgbClr val="304048"/>
                          </a:solidFill>
                          <a:effectLst/>
                          <a:latin typeface="Calibri" panose="020F0502020204030204" pitchFamily="34" charset="0"/>
                          <a:ea typeface="+mn-ea"/>
                          <a:cs typeface="Times New Roman" panose="02020603050405020304" pitchFamily="18" charset="0"/>
                        </a:rPr>
                        <a:t>Lecturer in Social Sciences, King’s College London.</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i="0" kern="1200">
                          <a:solidFill>
                            <a:srgbClr val="304048"/>
                          </a:solidFill>
                          <a:effectLst/>
                          <a:latin typeface="Calibri" panose="020F0502020204030204" pitchFamily="34" charset="0"/>
                          <a:ea typeface="+mn-ea"/>
                          <a:cs typeface="Times New Roman" panose="02020603050405020304" pitchFamily="18" charset="0"/>
                        </a:rPr>
                        <a:t>– Maha </a:t>
                      </a:r>
                      <a:r>
                        <a:rPr lang="en-GB" sz="1600" b="0" i="0" kern="1200" err="1">
                          <a:solidFill>
                            <a:srgbClr val="304048"/>
                          </a:solidFill>
                          <a:effectLst/>
                          <a:latin typeface="Calibri" panose="020F0502020204030204" pitchFamily="34" charset="0"/>
                          <a:ea typeface="+mn-ea"/>
                          <a:cs typeface="Times New Roman" panose="02020603050405020304" pitchFamily="18" charset="0"/>
                        </a:rPr>
                        <a:t>Muna</a:t>
                      </a:r>
                      <a:endParaRPr lang="en-GB" sz="1600" b="1"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2881612185"/>
                  </a:ext>
                </a:extLst>
              </a:tr>
              <a:tr h="345975">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15.35 – 15.40 </a:t>
                      </a:r>
                      <a:endParaRPr lang="en-GB" sz="1400" b="1">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07000"/>
                        </a:lnSpc>
                        <a:spcBef>
                          <a:spcPts val="600"/>
                        </a:spcBef>
                        <a:spcAft>
                          <a:spcPts val="600"/>
                        </a:spcAft>
                      </a:pPr>
                      <a:r>
                        <a:rPr lang="en-GB" sz="1600" b="1" kern="1200">
                          <a:solidFill>
                            <a:srgbClr val="304048"/>
                          </a:solidFill>
                          <a:effectLst/>
                          <a:latin typeface="Calibri" panose="020F0502020204030204" pitchFamily="34" charset="0"/>
                          <a:ea typeface="+mn-ea"/>
                          <a:cs typeface="+mn-cs"/>
                        </a:rPr>
                        <a:t>CRANK member research updates </a:t>
                      </a:r>
                      <a:r>
                        <a:rPr lang="en-GB" sz="1600" b="0" kern="1200">
                          <a:solidFill>
                            <a:srgbClr val="304048"/>
                          </a:solidFill>
                          <a:effectLst/>
                          <a:latin typeface="Calibri" panose="020F0502020204030204" pitchFamily="34" charset="0"/>
                          <a:ea typeface="+mn-ea"/>
                          <a:cs typeface="+mn-cs"/>
                        </a:rPr>
                        <a:t>– Jean Casey</a:t>
                      </a:r>
                    </a:p>
                  </a:txBody>
                  <a:tcPr marL="68580" marR="68580" marT="0" marB="0" anchor="ctr"/>
                </a:tc>
                <a:extLst>
                  <a:ext uri="{0D108BD9-81ED-4DB2-BD59-A6C34878D82A}">
                    <a16:rowId xmlns:a16="http://schemas.microsoft.com/office/drawing/2014/main" val="1320003512"/>
                  </a:ext>
                </a:extLst>
              </a:tr>
              <a:tr h="371860">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15.40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15.45</a:t>
                      </a:r>
                    </a:p>
                  </a:txBody>
                  <a:tcPr marL="68580" marR="68580" marT="0" marB="0" anchor="ctr"/>
                </a:tc>
                <a:tc>
                  <a:txBody>
                    <a:bodyPr/>
                    <a:lstStyle/>
                    <a:p>
                      <a:pPr>
                        <a:lnSpc>
                          <a:spcPct val="107000"/>
                        </a:lnSpc>
                        <a:spcBef>
                          <a:spcPts val="0"/>
                        </a:spcBef>
                        <a:spcAft>
                          <a:spcPts val="0"/>
                        </a:spcAft>
                      </a:pPr>
                      <a:r>
                        <a:rPr lang="en-US" sz="16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Key takeaways from today’s session and close – </a:t>
                      </a:r>
                      <a:r>
                        <a:rPr lang="en-US" sz="1600" b="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Maha </a:t>
                      </a:r>
                      <a:r>
                        <a:rPr lang="en-US" sz="1600" b="0" err="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Muna</a:t>
                      </a:r>
                      <a:endParaRPr lang="en-GB" sz="1600" b="0" i="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54328766"/>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432" y="6428508"/>
            <a:ext cx="1913136" cy="288130"/>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F553C-DC60-2671-94F8-A4B4F322A805}"/>
              </a:ext>
            </a:extLst>
          </p:cNvPr>
          <p:cNvSpPr>
            <a:spLocks noGrp="1"/>
          </p:cNvSpPr>
          <p:nvPr>
            <p:ph type="title"/>
          </p:nvPr>
        </p:nvSpPr>
        <p:spPr/>
        <p:txBody>
          <a:bodyPr>
            <a:noAutofit/>
          </a:bodyPr>
          <a:lstStyle/>
          <a:p>
            <a:r>
              <a:rPr lang="en-GB" sz="2667"/>
              <a:t>Overlooked in international commitments:  the link between forced displacement and child marriage</a:t>
            </a:r>
          </a:p>
        </p:txBody>
      </p:sp>
      <p:sp>
        <p:nvSpPr>
          <p:cNvPr id="4" name="TextBox 3">
            <a:extLst>
              <a:ext uri="{FF2B5EF4-FFF2-40B4-BE49-F238E27FC236}">
                <a16:creationId xmlns:a16="http://schemas.microsoft.com/office/drawing/2014/main" id="{1B2E3F54-092D-F28F-62FD-222B1A47D339}"/>
              </a:ext>
            </a:extLst>
          </p:cNvPr>
          <p:cNvSpPr txBox="1"/>
          <p:nvPr/>
        </p:nvSpPr>
        <p:spPr>
          <a:xfrm>
            <a:off x="470090" y="1211824"/>
            <a:ext cx="11251821" cy="6740307"/>
          </a:xfrm>
          <a:prstGeom prst="rect">
            <a:avLst/>
          </a:prstGeom>
          <a:noFill/>
        </p:spPr>
        <p:txBody>
          <a:bodyPr wrap="square" rtlCol="0">
            <a:spAutoFit/>
          </a:bodyPr>
          <a:lstStyle/>
          <a:p>
            <a:pPr defTabSz="609585"/>
            <a:r>
              <a:rPr lang="en-GB" sz="2400" b="1">
                <a:solidFill>
                  <a:srgbClr val="6C7D8B">
                    <a:lumMod val="75000"/>
                  </a:srgbClr>
                </a:solidFill>
                <a:latin typeface="Calibri"/>
              </a:rPr>
              <a:t>The risks are recognised:</a:t>
            </a:r>
          </a:p>
          <a:p>
            <a:pPr marL="380990" indent="-380990" defTabSz="609585">
              <a:buClr>
                <a:srgbClr val="F15833"/>
              </a:buClr>
              <a:buFont typeface="Wingdings" pitchFamily="2" charset="2"/>
              <a:buChar char="§"/>
            </a:pPr>
            <a:r>
              <a:rPr lang="en-GB" sz="2400">
                <a:solidFill>
                  <a:srgbClr val="6C7D8B">
                    <a:lumMod val="75000"/>
                  </a:srgbClr>
                </a:solidFill>
                <a:latin typeface="Calibri"/>
              </a:rPr>
              <a:t>Crisis and conflict are known to increase the incidence of child marriage and magnify girls’ risks in marriage (Girls Not Brides, 2018; Mazurana et al., 2019; Presler-Marshall et al., 2020; UNICEF, 2020).</a:t>
            </a:r>
          </a:p>
          <a:p>
            <a:pPr marL="380990" indent="-380990" defTabSz="609585">
              <a:buClr>
                <a:srgbClr val="F15833"/>
              </a:buClr>
              <a:buFont typeface="Wingdings" pitchFamily="2" charset="2"/>
              <a:buChar char="§"/>
            </a:pPr>
            <a:r>
              <a:rPr lang="en-GB" sz="2400">
                <a:solidFill>
                  <a:srgbClr val="6C7D8B">
                    <a:lumMod val="75000"/>
                  </a:srgbClr>
                </a:solidFill>
                <a:latin typeface="Calibri"/>
              </a:rPr>
              <a:t>UNHCR recognises that child marriage is a harmful practice that deprives girls and women of their rights and has adopted several resolutions urging states and other actors to  work for elimination. </a:t>
            </a:r>
          </a:p>
          <a:p>
            <a:pPr defTabSz="609585"/>
            <a:endParaRPr lang="en-GB" sz="2400">
              <a:solidFill>
                <a:srgbClr val="6C7D8B">
                  <a:lumMod val="75000"/>
                </a:srgbClr>
              </a:solidFill>
              <a:latin typeface="Calibri"/>
            </a:endParaRPr>
          </a:p>
          <a:p>
            <a:pPr defTabSz="609585"/>
            <a:r>
              <a:rPr lang="en-GB" sz="2400" b="1">
                <a:solidFill>
                  <a:srgbClr val="6C7D8B">
                    <a:lumMod val="75000"/>
                  </a:srgbClr>
                </a:solidFill>
                <a:latin typeface="Calibri"/>
              </a:rPr>
              <a:t>However, binding commitments are absent:</a:t>
            </a:r>
          </a:p>
          <a:p>
            <a:pPr marL="380990" indent="-380990" defTabSz="609585">
              <a:buClr>
                <a:srgbClr val="F15833"/>
              </a:buClr>
              <a:buFont typeface="Wingdings" pitchFamily="2" charset="2"/>
              <a:buChar char="§"/>
            </a:pPr>
            <a:r>
              <a:rPr lang="en-GB" sz="2400">
                <a:solidFill>
                  <a:srgbClr val="6C7D8B">
                    <a:lumMod val="75000"/>
                  </a:srgbClr>
                </a:solidFill>
                <a:latin typeface="Calibri"/>
              </a:rPr>
              <a:t>The SDGs call for eliminating child marriage—but effectively ignore the plight of refugees and IDPs (IRC, 2019)</a:t>
            </a:r>
          </a:p>
          <a:p>
            <a:pPr marL="380990" indent="-380990" defTabSz="609585">
              <a:buClr>
                <a:srgbClr val="F15833"/>
              </a:buClr>
              <a:buFont typeface="Wingdings" pitchFamily="2" charset="2"/>
              <a:buChar char="§"/>
            </a:pPr>
            <a:r>
              <a:rPr lang="en-GB" sz="2400">
                <a:solidFill>
                  <a:srgbClr val="6C7D8B">
                    <a:lumMod val="75000"/>
                  </a:srgbClr>
                </a:solidFill>
                <a:latin typeface="Calibri"/>
              </a:rPr>
              <a:t>The Global Compact on Refugees is aimed at closing the ‘refugee gap’ and </a:t>
            </a:r>
            <a:r>
              <a:rPr lang="en-GB" sz="2400" err="1">
                <a:solidFill>
                  <a:srgbClr val="6C7D8B">
                    <a:lumMod val="75000"/>
                  </a:srgbClr>
                </a:solidFill>
                <a:latin typeface="Calibri"/>
              </a:rPr>
              <a:t>visibilising</a:t>
            </a:r>
            <a:r>
              <a:rPr lang="en-GB" sz="2400">
                <a:solidFill>
                  <a:srgbClr val="6C7D8B">
                    <a:lumMod val="75000"/>
                  </a:srgbClr>
                </a:solidFill>
                <a:latin typeface="Calibri"/>
              </a:rPr>
              <a:t> the needs of those who have been displaced but does not mention child marriage.</a:t>
            </a:r>
          </a:p>
          <a:p>
            <a:pPr marL="380990" indent="-380990" defTabSz="609585">
              <a:buClr>
                <a:srgbClr val="F15833"/>
              </a:buClr>
              <a:buFont typeface="Wingdings" pitchFamily="2" charset="2"/>
              <a:buChar char="§"/>
            </a:pPr>
            <a:r>
              <a:rPr lang="en-GB" sz="2400">
                <a:solidFill>
                  <a:srgbClr val="6C7D8B">
                    <a:lumMod val="75000"/>
                  </a:srgbClr>
                </a:solidFill>
                <a:latin typeface="Calibri"/>
              </a:rPr>
              <a:t>Similarly, UNHCR’s AGD policy only mentions child marriage in a footnote. </a:t>
            </a:r>
          </a:p>
          <a:p>
            <a:pPr defTabSz="609585"/>
            <a:endParaRPr lang="en-GB" sz="2400">
              <a:solidFill>
                <a:srgbClr val="6C7D8B">
                  <a:lumMod val="75000"/>
                </a:srgbClr>
              </a:solidFill>
              <a:latin typeface="Calibri"/>
            </a:endParaRPr>
          </a:p>
          <a:p>
            <a:pPr defTabSz="609585"/>
            <a:endParaRPr lang="en-GB" sz="2400">
              <a:solidFill>
                <a:srgbClr val="6C7D8B">
                  <a:lumMod val="75000"/>
                </a:srgbClr>
              </a:solidFill>
              <a:latin typeface="Calibri"/>
            </a:endParaRPr>
          </a:p>
          <a:p>
            <a:pPr defTabSz="609585"/>
            <a:endParaRPr lang="en-GB" sz="2400">
              <a:solidFill>
                <a:srgbClr val="6C7D8B">
                  <a:lumMod val="75000"/>
                </a:srgbClr>
              </a:solidFill>
              <a:latin typeface="Calibri"/>
            </a:endParaRPr>
          </a:p>
          <a:p>
            <a:pPr defTabSz="609585"/>
            <a:endParaRPr lang="en-GB" sz="2400">
              <a:solidFill>
                <a:srgbClr val="6C7D8B">
                  <a:lumMod val="75000"/>
                </a:srgbClr>
              </a:solidFill>
              <a:latin typeface="Calibri"/>
            </a:endParaRPr>
          </a:p>
        </p:txBody>
      </p:sp>
    </p:spTree>
    <p:extLst>
      <p:ext uri="{BB962C8B-B14F-4D97-AF65-F5344CB8AC3E}">
        <p14:creationId xmlns:p14="http://schemas.microsoft.com/office/powerpoint/2010/main" val="2643786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TextBox 10"/>
          <p:cNvSpPr txBox="1"/>
          <p:nvPr/>
        </p:nvSpPr>
        <p:spPr>
          <a:xfrm>
            <a:off x="552254" y="3891049"/>
            <a:ext cx="3349839" cy="1744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p>
            <a:pPr defTabSz="609585">
              <a:defRPr sz="1300" b="1">
                <a:solidFill>
                  <a:srgbClr val="925483"/>
                </a:solidFill>
                <a:latin typeface="+mn-lt"/>
                <a:ea typeface="+mn-ea"/>
                <a:cs typeface="+mn-cs"/>
                <a:sym typeface="Helvetica"/>
              </a:defRPr>
            </a:pPr>
            <a:r>
              <a:rPr sz="1733" b="1">
                <a:solidFill>
                  <a:srgbClr val="925483"/>
                </a:solidFill>
                <a:latin typeface="Calibri"/>
                <a:sym typeface="Helvetica"/>
              </a:rPr>
              <a:t>Quantitative survey</a:t>
            </a:r>
            <a:r>
              <a:rPr sz="1733">
                <a:solidFill>
                  <a:srgbClr val="000000"/>
                </a:solidFill>
                <a:latin typeface="Calibri"/>
                <a:sym typeface="Calibri"/>
              </a:rPr>
              <a:t>:</a:t>
            </a:r>
            <a:endParaRPr sz="667" b="1">
              <a:solidFill>
                <a:srgbClr val="925483"/>
              </a:solidFill>
              <a:latin typeface="Calibri"/>
              <a:sym typeface="Helvetica"/>
            </a:endParaRP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Adolescent girls and boys + their caregivers</a:t>
            </a: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2 age cohorts: 10-12 </a:t>
            </a:r>
            <a:r>
              <a:rPr sz="1467" err="1">
                <a:solidFill>
                  <a:srgbClr val="6C7D8B">
                    <a:lumMod val="75000"/>
                  </a:srgbClr>
                </a:solidFill>
                <a:latin typeface="Calibri"/>
              </a:rPr>
              <a:t>yrs</a:t>
            </a:r>
            <a:r>
              <a:rPr sz="1467">
                <a:solidFill>
                  <a:srgbClr val="6C7D8B">
                    <a:lumMod val="75000"/>
                  </a:srgbClr>
                </a:solidFill>
                <a:latin typeface="Calibri"/>
              </a:rPr>
              <a:t> + 15-17 </a:t>
            </a:r>
            <a:r>
              <a:rPr sz="1467" err="1">
                <a:solidFill>
                  <a:srgbClr val="6C7D8B">
                    <a:lumMod val="75000"/>
                  </a:srgbClr>
                </a:solidFill>
                <a:latin typeface="Calibri"/>
              </a:rPr>
              <a:t>yrs</a:t>
            </a:r>
            <a:r>
              <a:rPr sz="1467">
                <a:solidFill>
                  <a:srgbClr val="6C7D8B">
                    <a:lumMod val="75000"/>
                  </a:srgbClr>
                </a:solidFill>
                <a:latin typeface="Calibri"/>
              </a:rPr>
              <a:t> in rural and urban locales, in programme intervention and non-intervention sites</a:t>
            </a:r>
          </a:p>
        </p:txBody>
      </p:sp>
      <p:sp>
        <p:nvSpPr>
          <p:cNvPr id="908" name="TextBox 11"/>
          <p:cNvSpPr txBox="1"/>
          <p:nvPr/>
        </p:nvSpPr>
        <p:spPr>
          <a:xfrm>
            <a:off x="4284556" y="3891049"/>
            <a:ext cx="3744809" cy="1970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p>
            <a:pPr defTabSz="609585">
              <a:defRPr sz="1300" b="1">
                <a:solidFill>
                  <a:srgbClr val="925483"/>
                </a:solidFill>
                <a:latin typeface="+mn-lt"/>
                <a:ea typeface="+mn-ea"/>
                <a:cs typeface="+mn-cs"/>
                <a:sym typeface="Helvetica"/>
              </a:defRPr>
            </a:pPr>
            <a:r>
              <a:rPr sz="1733" b="1">
                <a:solidFill>
                  <a:srgbClr val="925483"/>
                </a:solidFill>
                <a:latin typeface="Calibri"/>
                <a:sym typeface="Helvetica"/>
              </a:rPr>
              <a:t>Qualitative and participatory research: </a:t>
            </a:r>
            <a:endParaRPr sz="667" b="1">
              <a:solidFill>
                <a:srgbClr val="925483"/>
              </a:solidFill>
              <a:latin typeface="Calibri"/>
              <a:sym typeface="Helvetica"/>
            </a:endParaRP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Nodal adolescents, their siblings, caregivers, community leaders</a:t>
            </a: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Nested sample of adolescents with disabilities</a:t>
            </a: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Key informant interviews and historical process tracing with officials, service providers and donors </a:t>
            </a:r>
          </a:p>
        </p:txBody>
      </p:sp>
      <p:sp>
        <p:nvSpPr>
          <p:cNvPr id="909" name="TextBox 12"/>
          <p:cNvSpPr txBox="1"/>
          <p:nvPr/>
        </p:nvSpPr>
        <p:spPr>
          <a:xfrm>
            <a:off x="8411827" y="3856643"/>
            <a:ext cx="2967373" cy="1990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p>
            <a:pPr defTabSz="609585">
              <a:defRPr sz="1300" b="1">
                <a:solidFill>
                  <a:srgbClr val="925483"/>
                </a:solidFill>
                <a:latin typeface="+mn-lt"/>
                <a:ea typeface="+mn-ea"/>
                <a:cs typeface="+mn-cs"/>
                <a:sym typeface="Helvetica"/>
              </a:defRPr>
            </a:pPr>
            <a:r>
              <a:rPr sz="1733" b="1">
                <a:solidFill>
                  <a:srgbClr val="925483"/>
                </a:solidFill>
                <a:latin typeface="Calibri"/>
                <a:sym typeface="Helvetica"/>
              </a:rPr>
              <a:t>Annual qualitative research</a:t>
            </a:r>
            <a:r>
              <a:rPr sz="1733">
                <a:solidFill>
                  <a:srgbClr val="000000"/>
                </a:solidFill>
                <a:latin typeface="Calibri"/>
                <a:sym typeface="Calibri"/>
              </a:rPr>
              <a:t>:</a:t>
            </a:r>
            <a:r>
              <a:rPr sz="1867">
                <a:solidFill>
                  <a:srgbClr val="000000"/>
                </a:solidFill>
                <a:latin typeface="Calibri"/>
                <a:sym typeface="Calibri"/>
              </a:rPr>
              <a:t> </a:t>
            </a:r>
            <a:endParaRPr sz="667" b="1">
              <a:solidFill>
                <a:srgbClr val="925483"/>
              </a:solidFill>
              <a:latin typeface="Calibri"/>
              <a:sym typeface="Helvetica"/>
            </a:endParaRP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Nodal adolescents, their caregivers and peer networks to better pinpoint shifts in adolescent capabilities over time</a:t>
            </a:r>
          </a:p>
          <a:p>
            <a:pPr marL="285736" indent="-285736" defTabSz="609585">
              <a:buClr>
                <a:srgbClr val="F15833"/>
              </a:buClr>
              <a:buSzPct val="100000"/>
              <a:buFont typeface="Wingdings" pitchFamily="2" charset="2"/>
              <a:buChar char="§"/>
              <a:defRPr sz="1100"/>
            </a:pPr>
            <a:r>
              <a:rPr sz="1467">
                <a:solidFill>
                  <a:srgbClr val="6C7D8B">
                    <a:lumMod val="75000"/>
                  </a:srgbClr>
                </a:solidFill>
                <a:latin typeface="Calibri"/>
              </a:rPr>
              <a:t>Social network analysis to understand evolving influence of peer groups </a:t>
            </a:r>
          </a:p>
        </p:txBody>
      </p:sp>
      <p:pic>
        <p:nvPicPr>
          <p:cNvPr id="3" name="Picture 2">
            <a:extLst>
              <a:ext uri="{FF2B5EF4-FFF2-40B4-BE49-F238E27FC236}">
                <a16:creationId xmlns:a16="http://schemas.microsoft.com/office/drawing/2014/main" id="{219EF874-38DF-41DA-A939-DD4F6ECF3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118" y="1057541"/>
            <a:ext cx="10566399" cy="2922216"/>
          </a:xfrm>
          <a:prstGeom prst="rect">
            <a:avLst/>
          </a:prstGeom>
        </p:spPr>
      </p:pic>
      <p:sp>
        <p:nvSpPr>
          <p:cNvPr id="4" name="Title 3">
            <a:extLst>
              <a:ext uri="{FF2B5EF4-FFF2-40B4-BE49-F238E27FC236}">
                <a16:creationId xmlns:a16="http://schemas.microsoft.com/office/drawing/2014/main" id="{F8EE5D85-B2DD-4240-9034-8E952E28C650}"/>
              </a:ext>
            </a:extLst>
          </p:cNvPr>
          <p:cNvSpPr>
            <a:spLocks noGrp="1"/>
          </p:cNvSpPr>
          <p:nvPr>
            <p:ph type="title"/>
          </p:nvPr>
        </p:nvSpPr>
        <p:spPr/>
        <p:txBody>
          <a:bodyPr/>
          <a:lstStyle/>
          <a:p>
            <a:r>
              <a:rPr lang="en-GB"/>
              <a:t>GAGE research methodology</a:t>
            </a:r>
          </a:p>
        </p:txBody>
      </p:sp>
      <p:sp>
        <p:nvSpPr>
          <p:cNvPr id="2" name="Rectangle 1">
            <a:extLst>
              <a:ext uri="{FF2B5EF4-FFF2-40B4-BE49-F238E27FC236}">
                <a16:creationId xmlns:a16="http://schemas.microsoft.com/office/drawing/2014/main" id="{7A2E6D7B-FABE-0773-0E41-2E8BC869E429}"/>
              </a:ext>
            </a:extLst>
          </p:cNvPr>
          <p:cNvSpPr/>
          <p:nvPr/>
        </p:nvSpPr>
        <p:spPr>
          <a:xfrm>
            <a:off x="552254" y="5744386"/>
            <a:ext cx="3349839" cy="9337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GB" sz="2400">
                <a:solidFill>
                  <a:srgbClr val="FFFFFF"/>
                </a:solidFill>
                <a:latin typeface="Calibri"/>
              </a:rPr>
              <a:t>1,179 married girls</a:t>
            </a:r>
          </a:p>
          <a:p>
            <a:pPr algn="ctr" defTabSz="609585"/>
            <a:r>
              <a:rPr lang="en-GB" sz="1867">
                <a:solidFill>
                  <a:srgbClr val="FFFFFF"/>
                </a:solidFill>
                <a:latin typeface="Calibri"/>
              </a:rPr>
              <a:t>(Bangladesh, Ethiopia, and  Jordan) </a:t>
            </a:r>
          </a:p>
        </p:txBody>
      </p:sp>
      <p:sp>
        <p:nvSpPr>
          <p:cNvPr id="5" name="Rectangle 4">
            <a:extLst>
              <a:ext uri="{FF2B5EF4-FFF2-40B4-BE49-F238E27FC236}">
                <a16:creationId xmlns:a16="http://schemas.microsoft.com/office/drawing/2014/main" id="{8AC8151E-670A-F27B-8DB0-011F121C2323}"/>
              </a:ext>
            </a:extLst>
          </p:cNvPr>
          <p:cNvSpPr/>
          <p:nvPr/>
        </p:nvSpPr>
        <p:spPr>
          <a:xfrm>
            <a:off x="4284555" y="5794695"/>
            <a:ext cx="3349839" cy="93374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GB" sz="2400">
                <a:solidFill>
                  <a:srgbClr val="FFFFFF"/>
                </a:solidFill>
                <a:latin typeface="Calibri"/>
              </a:rPr>
              <a:t>125 married girls</a:t>
            </a:r>
          </a:p>
          <a:p>
            <a:pPr algn="ctr" defTabSz="609585"/>
            <a:r>
              <a:rPr lang="en-GB" sz="1867">
                <a:solidFill>
                  <a:srgbClr val="FFFFFF"/>
                </a:solidFill>
                <a:latin typeface="Calibri"/>
              </a:rPr>
              <a:t>(Bangladesh, Ethiopia, Jordan and Lebanon) </a:t>
            </a:r>
            <a:r>
              <a:rPr lang="en-GB" sz="2400">
                <a:solidFill>
                  <a:srgbClr val="FFFFFF"/>
                </a:solidFill>
                <a:latin typeface="Calibri"/>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25CD-CC5C-4E00-A1AB-EAE78CC1FE2D}"/>
              </a:ext>
            </a:extLst>
          </p:cNvPr>
          <p:cNvSpPr>
            <a:spLocks noGrp="1"/>
          </p:cNvSpPr>
          <p:nvPr>
            <p:ph type="title"/>
          </p:nvPr>
        </p:nvSpPr>
        <p:spPr>
          <a:xfrm>
            <a:off x="1838036" y="147231"/>
            <a:ext cx="10566400" cy="788440"/>
          </a:xfrm>
        </p:spPr>
        <p:txBody>
          <a:bodyPr/>
          <a:lstStyle/>
          <a:p>
            <a:r>
              <a:rPr lang="en-GB"/>
              <a:t>GAGE 3Cs Conceptual Framework </a:t>
            </a:r>
            <a:endParaRPr lang="en-GB">
              <a:latin typeface="+mn-lt"/>
            </a:endParaRPr>
          </a:p>
        </p:txBody>
      </p:sp>
      <p:pic>
        <p:nvPicPr>
          <p:cNvPr id="5" name="Picture 4">
            <a:extLst>
              <a:ext uri="{FF2B5EF4-FFF2-40B4-BE49-F238E27FC236}">
                <a16:creationId xmlns:a16="http://schemas.microsoft.com/office/drawing/2014/main" id="{D907CDB7-54B0-CE11-8267-272E44B54858}"/>
              </a:ext>
            </a:extLst>
          </p:cNvPr>
          <p:cNvPicPr>
            <a:picLocks noChangeAspect="1"/>
          </p:cNvPicPr>
          <p:nvPr/>
        </p:nvPicPr>
        <p:blipFill>
          <a:blip r:embed="rId3"/>
          <a:stretch>
            <a:fillRect/>
          </a:stretch>
        </p:blipFill>
        <p:spPr>
          <a:xfrm>
            <a:off x="1468072" y="961377"/>
            <a:ext cx="8895129" cy="5927103"/>
          </a:xfrm>
          <a:prstGeom prst="rect">
            <a:avLst/>
          </a:prstGeom>
        </p:spPr>
      </p:pic>
    </p:spTree>
    <p:extLst>
      <p:ext uri="{BB962C8B-B14F-4D97-AF65-F5344CB8AC3E}">
        <p14:creationId xmlns:p14="http://schemas.microsoft.com/office/powerpoint/2010/main" val="68225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53D55-D0A2-826D-9E31-04E4773AE5C4}"/>
              </a:ext>
            </a:extLst>
          </p:cNvPr>
          <p:cNvSpPr txBox="1"/>
          <p:nvPr/>
        </p:nvSpPr>
        <p:spPr>
          <a:xfrm>
            <a:off x="9147065" y="6488668"/>
            <a:ext cx="2979085" cy="338554"/>
          </a:xfrm>
          <a:prstGeom prst="rect">
            <a:avLst/>
          </a:prstGeom>
          <a:noFill/>
        </p:spPr>
        <p:txBody>
          <a:bodyPr wrap="none" rtlCol="0">
            <a:spAutoFit/>
          </a:bodyPr>
          <a:lstStyle/>
          <a:p>
            <a:pPr defTabSz="609585"/>
            <a:r>
              <a:rPr lang="en-GB" sz="1600">
                <a:solidFill>
                  <a:srgbClr val="FFFFFF"/>
                </a:solidFill>
                <a:latin typeface="Calibri"/>
              </a:rPr>
              <a:t>© Nathalie </a:t>
            </a:r>
            <a:r>
              <a:rPr lang="en-GB" sz="1600" err="1">
                <a:solidFill>
                  <a:srgbClr val="FFFFFF"/>
                </a:solidFill>
                <a:latin typeface="Calibri"/>
              </a:rPr>
              <a:t>Bertrams</a:t>
            </a:r>
            <a:r>
              <a:rPr lang="en-GB" sz="1600">
                <a:solidFill>
                  <a:srgbClr val="FFFFFF"/>
                </a:solidFill>
                <a:latin typeface="Calibri"/>
              </a:rPr>
              <a:t>/ GAGE 2019</a:t>
            </a:r>
          </a:p>
        </p:txBody>
      </p:sp>
      <p:pic>
        <p:nvPicPr>
          <p:cNvPr id="6" name="Picture 5">
            <a:extLst>
              <a:ext uri="{FF2B5EF4-FFF2-40B4-BE49-F238E27FC236}">
                <a16:creationId xmlns:a16="http://schemas.microsoft.com/office/drawing/2014/main" id="{38EBE86F-71A4-B85B-EC20-5943C4C74DAA}"/>
              </a:ext>
            </a:extLst>
          </p:cNvPr>
          <p:cNvPicPr>
            <a:picLocks noChangeAspect="1"/>
          </p:cNvPicPr>
          <p:nvPr/>
        </p:nvPicPr>
        <p:blipFill>
          <a:blip r:embed="rId3"/>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8A74A54A-5407-767F-FA64-7FFF7CEFA8FF}"/>
              </a:ext>
            </a:extLst>
          </p:cNvPr>
          <p:cNvSpPr/>
          <p:nvPr/>
        </p:nvSpPr>
        <p:spPr>
          <a:xfrm>
            <a:off x="544944" y="1228437"/>
            <a:ext cx="3177309" cy="139468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GB" sz="4800">
                <a:solidFill>
                  <a:srgbClr val="FFFFFF"/>
                </a:solidFill>
                <a:latin typeface="Calibri"/>
              </a:rPr>
              <a:t>Findings</a:t>
            </a:r>
          </a:p>
        </p:txBody>
      </p:sp>
    </p:spTree>
    <p:extLst>
      <p:ext uri="{BB962C8B-B14F-4D97-AF65-F5344CB8AC3E}">
        <p14:creationId xmlns:p14="http://schemas.microsoft.com/office/powerpoint/2010/main" val="1701794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D31F-E714-22F9-E503-6085E7B6158F}"/>
              </a:ext>
            </a:extLst>
          </p:cNvPr>
          <p:cNvSpPr>
            <a:spLocks noGrp="1"/>
          </p:cNvSpPr>
          <p:nvPr>
            <p:ph type="title"/>
          </p:nvPr>
        </p:nvSpPr>
        <p:spPr/>
        <p:txBody>
          <a:bodyPr/>
          <a:lstStyle/>
          <a:p>
            <a:r>
              <a:rPr lang="en-GB"/>
              <a:t>What do we know about girls’ marriages?</a:t>
            </a:r>
          </a:p>
        </p:txBody>
      </p:sp>
      <p:sp>
        <p:nvSpPr>
          <p:cNvPr id="3" name="Rectangle 2">
            <a:extLst>
              <a:ext uri="{FF2B5EF4-FFF2-40B4-BE49-F238E27FC236}">
                <a16:creationId xmlns:a16="http://schemas.microsoft.com/office/drawing/2014/main" id="{035986E6-1602-3AB3-B95E-6964BFC3180A}"/>
              </a:ext>
            </a:extLst>
          </p:cNvPr>
          <p:cNvSpPr/>
          <p:nvPr/>
        </p:nvSpPr>
        <p:spPr>
          <a:xfrm>
            <a:off x="749938" y="1086298"/>
            <a:ext cx="10692124" cy="3867597"/>
          </a:xfrm>
          <a:prstGeom prst="rect">
            <a:avLst/>
          </a:prstGeom>
        </p:spPr>
        <p:txBody>
          <a:bodyPr wrap="square">
            <a:spAutoFit/>
          </a:bodyPr>
          <a:lstStyle/>
          <a:p>
            <a:pPr marL="380990" indent="-380990" defTabSz="609585">
              <a:spcBef>
                <a:spcPts val="400"/>
              </a:spcBef>
              <a:buClr>
                <a:srgbClr val="F15833"/>
              </a:buClr>
              <a:buFont typeface="Wingdings" panose="05000000000000000000" pitchFamily="2" charset="2"/>
              <a:buChar char="§"/>
              <a:defRPr/>
            </a:pPr>
            <a:r>
              <a:rPr lang="en-GB" sz="2267">
                <a:solidFill>
                  <a:srgbClr val="62696E"/>
                </a:solidFill>
                <a:latin typeface="Calibri"/>
              </a:rPr>
              <a:t>Girls marry early in crisis-affected contexts:</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Jordan, Syrian girls married at an average age of 15.4 years</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Bangladesh, Rohingya girls married at an average age of 15.2 years</a:t>
            </a:r>
          </a:p>
          <a:p>
            <a:pPr marL="380990" indent="-380990" defTabSz="609585">
              <a:spcBef>
                <a:spcPts val="400"/>
              </a:spcBef>
              <a:buClr>
                <a:srgbClr val="F15833"/>
              </a:buClr>
              <a:buFont typeface="Wingdings" panose="05000000000000000000" pitchFamily="2" charset="2"/>
              <a:buChar char="§"/>
              <a:defRPr/>
            </a:pPr>
            <a:r>
              <a:rPr lang="en-GB" sz="2267">
                <a:solidFill>
                  <a:srgbClr val="62696E"/>
                </a:solidFill>
                <a:latin typeface="Calibri"/>
              </a:rPr>
              <a:t>Girls are much younger than their husbands—nearly 6 years, across contexts</a:t>
            </a:r>
          </a:p>
          <a:p>
            <a:pPr marL="380990" indent="-380990" defTabSz="609585">
              <a:spcBef>
                <a:spcPts val="400"/>
              </a:spcBef>
              <a:buClr>
                <a:srgbClr val="F15833"/>
              </a:buClr>
              <a:buFont typeface="Wingdings" panose="05000000000000000000" pitchFamily="2" charset="2"/>
              <a:buChar char="§"/>
              <a:defRPr/>
            </a:pPr>
            <a:r>
              <a:rPr lang="en-GB" sz="2267">
                <a:solidFill>
                  <a:srgbClr val="62696E"/>
                </a:solidFill>
                <a:latin typeface="Calibri"/>
              </a:rPr>
              <a:t>Most girls were content with the timing of their marriage:</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Jordan, only 33% of Syrian girls would have preferred to wait</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Bangladesh,  only 18% of Rohingya girls would have preferred to wait</a:t>
            </a:r>
            <a:endParaRPr lang="en-GB" sz="2267">
              <a:solidFill>
                <a:srgbClr val="62696E"/>
              </a:solidFill>
              <a:latin typeface="Calibri"/>
            </a:endParaRPr>
          </a:p>
          <a:p>
            <a:pPr marL="380990" indent="-380990" defTabSz="609585">
              <a:spcBef>
                <a:spcPts val="400"/>
              </a:spcBef>
              <a:buClr>
                <a:srgbClr val="F15833"/>
              </a:buClr>
              <a:buFont typeface="Wingdings" panose="05000000000000000000" pitchFamily="2" charset="2"/>
              <a:buChar char="§"/>
              <a:defRPr/>
            </a:pPr>
            <a:r>
              <a:rPr lang="en-GB" sz="2267">
                <a:solidFill>
                  <a:srgbClr val="62696E"/>
                </a:solidFill>
                <a:latin typeface="Calibri"/>
              </a:rPr>
              <a:t>Divorce is a common outcome of child marriage:</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At baseline, when girls were only 15-17 years old, 10% of Syrian and 18% of Rohingya girls who had been married were already separated or divorced</a:t>
            </a:r>
          </a:p>
        </p:txBody>
      </p:sp>
      <p:sp>
        <p:nvSpPr>
          <p:cNvPr id="4" name="Speech Bubble: Rectangle with Corners Rounded 3">
            <a:extLst>
              <a:ext uri="{FF2B5EF4-FFF2-40B4-BE49-F238E27FC236}">
                <a16:creationId xmlns:a16="http://schemas.microsoft.com/office/drawing/2014/main" id="{EF290260-29D1-9209-7F8D-4919A86B0D5C}"/>
              </a:ext>
            </a:extLst>
          </p:cNvPr>
          <p:cNvSpPr/>
          <p:nvPr/>
        </p:nvSpPr>
        <p:spPr>
          <a:xfrm>
            <a:off x="443345" y="5025837"/>
            <a:ext cx="5440219" cy="1677936"/>
          </a:xfrm>
          <a:prstGeom prst="wedgeRoundRectCallout">
            <a:avLst>
              <a:gd name="adj1" fmla="val -629"/>
              <a:gd name="adj2" fmla="val 54794"/>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a:solidFill>
                  <a:srgbClr val="FFFFFF"/>
                </a:solidFill>
                <a:latin typeface="Calibri"/>
              </a:rPr>
              <a:t>‘</a:t>
            </a:r>
            <a:r>
              <a:rPr lang="en-US" sz="2133" i="1">
                <a:solidFill>
                  <a:srgbClr val="FFFFFF"/>
                </a:solidFill>
                <a:latin typeface="Calibri"/>
              </a:rPr>
              <a:t>It is always our nature that the difference in age between a husband and his wife ranges from 5 to 10 years… One of them must be aware and know how he runs the house.’  </a:t>
            </a:r>
            <a:r>
              <a:rPr lang="en-US" sz="2133">
                <a:solidFill>
                  <a:srgbClr val="FFFFFF"/>
                </a:solidFill>
                <a:latin typeface="Calibri"/>
              </a:rPr>
              <a:t>(Syrian father, Jordan)</a:t>
            </a:r>
            <a:endParaRPr lang="en-GB" sz="2133">
              <a:solidFill>
                <a:srgbClr val="FFFFFF"/>
              </a:solidFill>
              <a:latin typeface="Calibri"/>
            </a:endParaRPr>
          </a:p>
        </p:txBody>
      </p:sp>
      <p:sp>
        <p:nvSpPr>
          <p:cNvPr id="5" name="Speech Bubble: Rectangle with Corners Rounded 4">
            <a:extLst>
              <a:ext uri="{FF2B5EF4-FFF2-40B4-BE49-F238E27FC236}">
                <a16:creationId xmlns:a16="http://schemas.microsoft.com/office/drawing/2014/main" id="{E3F0227B-32F7-4DA5-404D-48D4F2214126}"/>
              </a:ext>
            </a:extLst>
          </p:cNvPr>
          <p:cNvSpPr/>
          <p:nvPr/>
        </p:nvSpPr>
        <p:spPr>
          <a:xfrm>
            <a:off x="6446981" y="5025837"/>
            <a:ext cx="5107711" cy="1677936"/>
          </a:xfrm>
          <a:prstGeom prst="wedgeRoundRectCallout">
            <a:avLst>
              <a:gd name="adj1" fmla="val -629"/>
              <a:gd name="adj2" fmla="val 54794"/>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i="1">
                <a:solidFill>
                  <a:srgbClr val="FFFFFF"/>
                </a:solidFill>
                <a:latin typeface="Calibri"/>
              </a:rPr>
              <a:t>‘In eastern societies, girls are captive to many beliefs and limitations. These include the idea that if they leave it too late to marry, they will be spinsters for life.’ </a:t>
            </a:r>
          </a:p>
          <a:p>
            <a:pPr algn="ctr" defTabSz="609585"/>
            <a:r>
              <a:rPr lang="en-US" sz="2133">
                <a:solidFill>
                  <a:srgbClr val="FFFFFF"/>
                </a:solidFill>
                <a:latin typeface="Calibri"/>
              </a:rPr>
              <a:t>(17-year-old Syrian girl, Jordan)</a:t>
            </a:r>
            <a:endParaRPr lang="en-GB" sz="2133">
              <a:solidFill>
                <a:srgbClr val="FFFFFF"/>
              </a:solidFill>
              <a:latin typeface="Calibri"/>
            </a:endParaRPr>
          </a:p>
        </p:txBody>
      </p:sp>
    </p:spTree>
    <p:extLst>
      <p:ext uri="{BB962C8B-B14F-4D97-AF65-F5344CB8AC3E}">
        <p14:creationId xmlns:p14="http://schemas.microsoft.com/office/powerpoint/2010/main" val="276682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FA86A-1E75-1FB2-C1B1-EF04E3488AC4}"/>
              </a:ext>
            </a:extLst>
          </p:cNvPr>
          <p:cNvPicPr>
            <a:picLocks noChangeAspect="1"/>
          </p:cNvPicPr>
          <p:nvPr/>
        </p:nvPicPr>
        <p:blipFill>
          <a:blip r:embed="rId3"/>
          <a:stretch>
            <a:fillRect/>
          </a:stretch>
        </p:blipFill>
        <p:spPr>
          <a:xfrm>
            <a:off x="617786" y="376610"/>
            <a:ext cx="10956429" cy="6104780"/>
          </a:xfrm>
          <a:prstGeom prst="rect">
            <a:avLst/>
          </a:prstGeom>
        </p:spPr>
      </p:pic>
    </p:spTree>
    <p:extLst>
      <p:ext uri="{BB962C8B-B14F-4D97-AF65-F5344CB8AC3E}">
        <p14:creationId xmlns:p14="http://schemas.microsoft.com/office/powerpoint/2010/main" val="1416558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4DC64-CBBB-AE55-F29D-F35E6AF32B9A}"/>
              </a:ext>
            </a:extLst>
          </p:cNvPr>
          <p:cNvPicPr>
            <a:picLocks noChangeAspect="1"/>
          </p:cNvPicPr>
          <p:nvPr/>
        </p:nvPicPr>
        <p:blipFill>
          <a:blip r:embed="rId2"/>
          <a:stretch>
            <a:fillRect/>
          </a:stretch>
        </p:blipFill>
        <p:spPr>
          <a:xfrm>
            <a:off x="617786" y="427413"/>
            <a:ext cx="10956429" cy="6003175"/>
          </a:xfrm>
          <a:prstGeom prst="rect">
            <a:avLst/>
          </a:prstGeom>
        </p:spPr>
      </p:pic>
    </p:spTree>
    <p:extLst>
      <p:ext uri="{BB962C8B-B14F-4D97-AF65-F5344CB8AC3E}">
        <p14:creationId xmlns:p14="http://schemas.microsoft.com/office/powerpoint/2010/main" val="1167612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BF90-1302-4762-A460-628F46850B95}"/>
              </a:ext>
            </a:extLst>
          </p:cNvPr>
          <p:cNvSpPr>
            <a:spLocks noGrp="1"/>
          </p:cNvSpPr>
          <p:nvPr>
            <p:ph type="title"/>
          </p:nvPr>
        </p:nvSpPr>
        <p:spPr>
          <a:xfrm>
            <a:off x="755911" y="197091"/>
            <a:ext cx="11841272" cy="788440"/>
          </a:xfrm>
        </p:spPr>
        <p:txBody>
          <a:bodyPr>
            <a:normAutofit/>
          </a:bodyPr>
          <a:lstStyle/>
          <a:p>
            <a:r>
              <a:rPr lang="en-US" sz="3467"/>
              <a:t>What do we know about girls’ psychosocial well-being?</a:t>
            </a:r>
          </a:p>
        </p:txBody>
      </p:sp>
      <p:pic>
        <p:nvPicPr>
          <p:cNvPr id="3" name="Picture 2">
            <a:extLst>
              <a:ext uri="{FF2B5EF4-FFF2-40B4-BE49-F238E27FC236}">
                <a16:creationId xmlns:a16="http://schemas.microsoft.com/office/drawing/2014/main" id="{6B823AEA-95E6-565E-11E7-A38E8CCD23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6397" y="1963227"/>
            <a:ext cx="6047939" cy="3403100"/>
          </a:xfrm>
          <a:prstGeom prst="rect">
            <a:avLst/>
          </a:prstGeom>
          <a:noFill/>
          <a:ln>
            <a:noFill/>
          </a:ln>
        </p:spPr>
      </p:pic>
      <p:sp>
        <p:nvSpPr>
          <p:cNvPr id="5" name="Speech Bubble: Rectangle with Corners Rounded 3">
            <a:extLst>
              <a:ext uri="{FF2B5EF4-FFF2-40B4-BE49-F238E27FC236}">
                <a16:creationId xmlns:a16="http://schemas.microsoft.com/office/drawing/2014/main" id="{92FDB9EC-847D-940B-A43F-89D65F3280A3}"/>
              </a:ext>
            </a:extLst>
          </p:cNvPr>
          <p:cNvSpPr/>
          <p:nvPr/>
        </p:nvSpPr>
        <p:spPr>
          <a:xfrm>
            <a:off x="334388" y="1617901"/>
            <a:ext cx="4971864" cy="4224099"/>
          </a:xfrm>
          <a:prstGeom prst="wedgeRoundRectCallout">
            <a:avLst>
              <a:gd name="adj1" fmla="val 4705"/>
              <a:gd name="adj2" fmla="val 61607"/>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IN" sz="2133">
                <a:solidFill>
                  <a:srgbClr val="FFFFFF"/>
                </a:solidFill>
                <a:latin typeface="Calibri" panose="020F0502020204030204" pitchFamily="34" charset="0"/>
                <a:ea typeface="Calibri" panose="020F0502020204030204" pitchFamily="34" charset="0"/>
                <a:cs typeface="Arial" panose="020B0604020202020204" pitchFamily="34" charset="0"/>
              </a:rPr>
              <a:t>‘</a:t>
            </a:r>
            <a:r>
              <a:rPr lang="en-IN" sz="2133" i="1">
                <a:solidFill>
                  <a:srgbClr val="FFFFFF"/>
                </a:solidFill>
                <a:latin typeface="Calibri" panose="020F0502020204030204" pitchFamily="34" charset="0"/>
                <a:ea typeface="Calibri" panose="020F0502020204030204" pitchFamily="34" charset="0"/>
                <a:cs typeface="Arial" panose="020B0604020202020204" pitchFamily="34" charset="0"/>
              </a:rPr>
              <a:t>My life has become a black hole. I have a </a:t>
            </a:r>
            <a:r>
              <a:rPr lang="en-IN" sz="2133" i="1" err="1">
                <a:solidFill>
                  <a:srgbClr val="FFFFFF"/>
                </a:solidFill>
                <a:latin typeface="Calibri" panose="020F0502020204030204" pitchFamily="34" charset="0"/>
                <a:ea typeface="Calibri" panose="020F0502020204030204" pitchFamily="34" charset="0"/>
                <a:cs typeface="Arial" panose="020B0604020202020204" pitchFamily="34" charset="0"/>
              </a:rPr>
              <a:t>newborn</a:t>
            </a:r>
            <a:r>
              <a:rPr lang="en-IN" sz="2133" i="1">
                <a:solidFill>
                  <a:srgbClr val="FFFFFF"/>
                </a:solidFill>
                <a:latin typeface="Calibri" panose="020F0502020204030204" pitchFamily="34" charset="0"/>
                <a:ea typeface="Calibri" panose="020F0502020204030204" pitchFamily="34" charset="0"/>
                <a:cs typeface="Arial" panose="020B0604020202020204" pitchFamily="34" charset="0"/>
              </a:rPr>
              <a:t> who cries all the time. I do not know how to comfort him… My husband has lost his job and is angry at me all the time because he is stressed about our financial situation. We cannot afford to buy the things that we need. I am constantly worried about running out of milk and diapers for my son. I am so tired of life.’ </a:t>
            </a:r>
          </a:p>
          <a:p>
            <a:pPr defTabSz="609585"/>
            <a:r>
              <a:rPr lang="en-IN" sz="2133">
                <a:solidFill>
                  <a:srgbClr val="FFFFFF"/>
                </a:solidFill>
                <a:latin typeface="Calibri" panose="020F0502020204030204" pitchFamily="34" charset="0"/>
                <a:ea typeface="Calibri" panose="020F0502020204030204" pitchFamily="34" charset="0"/>
                <a:cs typeface="Arial" panose="020B0604020202020204" pitchFamily="34" charset="0"/>
              </a:rPr>
              <a:t>(17-year-old Syrian girl, Lebanon)</a:t>
            </a:r>
            <a:endParaRPr lang="en-GB" sz="2133">
              <a:solidFill>
                <a:srgbClr val="FFFFFF"/>
              </a:solidFill>
              <a:latin typeface="Calibri" panose="020F0502020204030204" pitchFamily="34" charset="0"/>
              <a:ea typeface="Calibri" panose="020F0502020204030204" pitchFamily="34" charset="0"/>
              <a:cs typeface="Arial" panose="020B0604020202020204" pitchFamily="34" charset="0"/>
            </a:endParaRPr>
          </a:p>
          <a:p>
            <a:pPr defTabSz="609585"/>
            <a:endParaRPr lang="en-GB" sz="2133">
              <a:solidFill>
                <a:srgbClr val="FFFFFF"/>
              </a:solidFill>
              <a:latin typeface="Calibri"/>
            </a:endParaRPr>
          </a:p>
        </p:txBody>
      </p:sp>
    </p:spTree>
    <p:extLst>
      <p:ext uri="{BB962C8B-B14F-4D97-AF65-F5344CB8AC3E}">
        <p14:creationId xmlns:p14="http://schemas.microsoft.com/office/powerpoint/2010/main" val="27530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59391-659E-98F4-E66A-F5719EF64DEB}"/>
              </a:ext>
            </a:extLst>
          </p:cNvPr>
          <p:cNvPicPr>
            <a:picLocks noChangeAspect="1"/>
          </p:cNvPicPr>
          <p:nvPr/>
        </p:nvPicPr>
        <p:blipFill>
          <a:blip r:embed="rId3"/>
          <a:stretch>
            <a:fillRect/>
          </a:stretch>
        </p:blipFill>
        <p:spPr>
          <a:xfrm>
            <a:off x="706690" y="609456"/>
            <a:ext cx="10778620" cy="5639089"/>
          </a:xfrm>
          <a:prstGeom prst="rect">
            <a:avLst/>
          </a:prstGeom>
        </p:spPr>
      </p:pic>
      <p:sp>
        <p:nvSpPr>
          <p:cNvPr id="4" name="Speech Bubble: Rectangle with Corners Rounded 3">
            <a:extLst>
              <a:ext uri="{FF2B5EF4-FFF2-40B4-BE49-F238E27FC236}">
                <a16:creationId xmlns:a16="http://schemas.microsoft.com/office/drawing/2014/main" id="{B73D2FF5-8F11-3422-C698-459A2B0D23B2}"/>
              </a:ext>
            </a:extLst>
          </p:cNvPr>
          <p:cNvSpPr/>
          <p:nvPr/>
        </p:nvSpPr>
        <p:spPr>
          <a:xfrm>
            <a:off x="7782839" y="4304148"/>
            <a:ext cx="4145816" cy="2068945"/>
          </a:xfrm>
          <a:prstGeom prst="wedgeRoundRectCallout">
            <a:avLst>
              <a:gd name="adj1" fmla="val 4705"/>
              <a:gd name="adj2" fmla="val 61607"/>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i="1">
                <a:solidFill>
                  <a:srgbClr val="FFFFFF"/>
                </a:solidFill>
                <a:latin typeface="Calibri"/>
              </a:rPr>
              <a:t>‘ I do not feel anything, I am not even sad anymore. I am just doing the work as a machine.’ </a:t>
            </a:r>
          </a:p>
          <a:p>
            <a:pPr algn="ctr" defTabSz="609585"/>
            <a:r>
              <a:rPr lang="en-US" sz="2133">
                <a:solidFill>
                  <a:srgbClr val="FFFFFF"/>
                </a:solidFill>
                <a:latin typeface="Calibri"/>
              </a:rPr>
              <a:t>(17-year-old married Syrian girl, living in Lebanon)</a:t>
            </a:r>
            <a:endParaRPr lang="en-GB" sz="2133">
              <a:solidFill>
                <a:srgbClr val="FFFFFF"/>
              </a:solidFill>
              <a:latin typeface="Calibri"/>
            </a:endParaRPr>
          </a:p>
        </p:txBody>
      </p:sp>
    </p:spTree>
    <p:extLst>
      <p:ext uri="{BB962C8B-B14F-4D97-AF65-F5344CB8AC3E}">
        <p14:creationId xmlns:p14="http://schemas.microsoft.com/office/powerpoint/2010/main" val="2325752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E51D29-751C-EEE7-FD22-D8DC25D1B662}"/>
              </a:ext>
            </a:extLst>
          </p:cNvPr>
          <p:cNvPicPr>
            <a:picLocks noChangeAspect="1"/>
          </p:cNvPicPr>
          <p:nvPr/>
        </p:nvPicPr>
        <p:blipFill>
          <a:blip r:embed="rId3"/>
          <a:stretch>
            <a:fillRect/>
          </a:stretch>
        </p:blipFill>
        <p:spPr>
          <a:xfrm>
            <a:off x="617786" y="460815"/>
            <a:ext cx="10956429" cy="6003175"/>
          </a:xfrm>
          <a:prstGeom prst="rect">
            <a:avLst/>
          </a:prstGeom>
        </p:spPr>
      </p:pic>
      <p:sp>
        <p:nvSpPr>
          <p:cNvPr id="5" name="Speech Bubble: Rectangle with Corners Rounded 4">
            <a:extLst>
              <a:ext uri="{FF2B5EF4-FFF2-40B4-BE49-F238E27FC236}">
                <a16:creationId xmlns:a16="http://schemas.microsoft.com/office/drawing/2014/main" id="{76282C87-6F9C-3B5D-4005-F7A9FBC7657D}"/>
              </a:ext>
            </a:extLst>
          </p:cNvPr>
          <p:cNvSpPr/>
          <p:nvPr/>
        </p:nvSpPr>
        <p:spPr>
          <a:xfrm>
            <a:off x="203201" y="4876801"/>
            <a:ext cx="3463636" cy="1745673"/>
          </a:xfrm>
          <a:prstGeom prst="wedgeRoundRectCallout">
            <a:avLst>
              <a:gd name="adj1" fmla="val -10433"/>
              <a:gd name="adj2" fmla="val 60384"/>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i="1">
                <a:solidFill>
                  <a:srgbClr val="FFFFFF"/>
                </a:solidFill>
                <a:latin typeface="Calibri"/>
              </a:rPr>
              <a:t>‘Wrong is wrong. I used to correct her when she did something wrong.’ </a:t>
            </a:r>
            <a:r>
              <a:rPr lang="en-US" sz="2133">
                <a:solidFill>
                  <a:srgbClr val="FFFFFF"/>
                </a:solidFill>
                <a:latin typeface="Calibri"/>
              </a:rPr>
              <a:t>(husband of a 15-year-old Syrian girl, Jordan)</a:t>
            </a:r>
            <a:endParaRPr lang="en-GB" sz="2133">
              <a:solidFill>
                <a:srgbClr val="FFFFFF"/>
              </a:solidFill>
              <a:latin typeface="Calibri"/>
            </a:endParaRPr>
          </a:p>
        </p:txBody>
      </p:sp>
    </p:spTree>
    <p:extLst>
      <p:ext uri="{BB962C8B-B14F-4D97-AF65-F5344CB8AC3E}">
        <p14:creationId xmlns:p14="http://schemas.microsoft.com/office/powerpoint/2010/main" val="246508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7999"/>
            <a:chOff x="0" y="0"/>
            <a:chExt cx="12192000" cy="6857999"/>
          </a:xfrm>
        </p:grpSpPr>
        <p:pic>
          <p:nvPicPr>
            <p:cNvPr id="3" name="object 3"/>
            <p:cNvPicPr/>
            <p:nvPr/>
          </p:nvPicPr>
          <p:blipFill>
            <a:blip r:embed="rId3" cstate="print"/>
            <a:stretch>
              <a:fillRect/>
            </a:stretch>
          </p:blipFill>
          <p:spPr>
            <a:xfrm>
              <a:off x="0" y="0"/>
              <a:ext cx="12191999" cy="6857996"/>
            </a:xfrm>
            <a:prstGeom prst="rect">
              <a:avLst/>
            </a:prstGeom>
          </p:spPr>
        </p:pic>
        <p:pic>
          <p:nvPicPr>
            <p:cNvPr id="4" name="object 4"/>
            <p:cNvPicPr/>
            <p:nvPr/>
          </p:nvPicPr>
          <p:blipFill>
            <a:blip r:embed="rId4" cstate="print">
              <a:alphaModFix amt="20000"/>
            </a:blip>
            <a:stretch>
              <a:fillRect/>
            </a:stretch>
          </p:blipFill>
          <p:spPr>
            <a:xfrm>
              <a:off x="0" y="4267200"/>
              <a:ext cx="12192000" cy="2590799"/>
            </a:xfrm>
            <a:prstGeom prst="rect">
              <a:avLst/>
            </a:prstGeom>
          </p:spPr>
        </p:pic>
      </p:grpSp>
      <p:sp>
        <p:nvSpPr>
          <p:cNvPr id="5" name="object 5"/>
          <p:cNvSpPr txBox="1"/>
          <p:nvPr/>
        </p:nvSpPr>
        <p:spPr>
          <a:xfrm>
            <a:off x="151587" y="4378579"/>
            <a:ext cx="8269605" cy="633730"/>
          </a:xfrm>
          <a:prstGeom prst="rect">
            <a:avLst/>
          </a:prstGeom>
        </p:spPr>
        <p:txBody>
          <a:bodyPr vert="horz" wrap="square" lIns="0" tIns="48894" rIns="0" bIns="0" rtlCol="0">
            <a:spAutoFit/>
          </a:bodyPr>
          <a:lstStyle/>
          <a:p>
            <a:pPr marL="12700" marR="5080" lvl="0" indent="0" defTabSz="914400" eaLnBrk="1" fontAlgn="auto" latinLnBrk="0" hangingPunct="1">
              <a:lnSpc>
                <a:spcPts val="2270"/>
              </a:lnSpc>
              <a:spcBef>
                <a:spcPts val="384"/>
              </a:spcBef>
              <a:spcAft>
                <a:spcPts val="0"/>
              </a:spcAft>
              <a:buClrTx/>
              <a:buSzTx/>
              <a:buFontTx/>
              <a:buNone/>
              <a:tabLst/>
              <a:defRPr/>
            </a:pPr>
            <a:r>
              <a:rPr kumimoji="0" sz="2100" b="1" i="0" u="none" strike="noStrike" kern="0" cap="none" spc="0" normalizeH="0" baseline="0" noProof="0">
                <a:ln>
                  <a:noFill/>
                </a:ln>
                <a:solidFill>
                  <a:srgbClr val="FFFFFF"/>
                </a:solidFill>
                <a:effectLst/>
                <a:uLnTx/>
                <a:uFillTx/>
                <a:latin typeface="Arial"/>
                <a:cs typeface="Arial"/>
              </a:rPr>
              <a:t>Child</a:t>
            </a:r>
            <a:r>
              <a:rPr kumimoji="0" sz="2100" b="1" i="0" u="none" strike="noStrike" kern="0" cap="none" spc="-55"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marriage</a:t>
            </a:r>
            <a:r>
              <a:rPr kumimoji="0" sz="2100" b="1" i="0" u="none" strike="noStrike" kern="0" cap="none" spc="-65"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in</a:t>
            </a:r>
            <a:r>
              <a:rPr kumimoji="0" sz="2100" b="1" i="0" u="none" strike="noStrike" kern="0" cap="none" spc="-5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conflict</a:t>
            </a:r>
            <a:r>
              <a:rPr kumimoji="0" sz="2100" b="1" i="0" u="none" strike="noStrike" kern="0" cap="none" spc="-45"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and</a:t>
            </a:r>
            <a:r>
              <a:rPr kumimoji="0" sz="2100" b="1" i="0" u="none" strike="noStrike" kern="0" cap="none" spc="-6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crisis</a:t>
            </a:r>
            <a:r>
              <a:rPr kumimoji="0" sz="2100" b="1" i="0" u="none" strike="noStrike" kern="0" cap="none" spc="-3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a:t>
            </a:r>
            <a:r>
              <a:rPr kumimoji="0" sz="2100" b="1" i="0" u="none" strike="noStrike" kern="0" cap="none" spc="-7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what</a:t>
            </a:r>
            <a:r>
              <a:rPr kumimoji="0" sz="2100" b="1" i="0" u="none" strike="noStrike" kern="0" cap="none" spc="-9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can</a:t>
            </a:r>
            <a:r>
              <a:rPr kumimoji="0" sz="2100" b="1" i="0" u="none" strike="noStrike" kern="0" cap="none" spc="-55"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we</a:t>
            </a:r>
            <a:r>
              <a:rPr kumimoji="0" sz="2100" b="1" i="0" u="none" strike="noStrike" kern="0" cap="none" spc="-90"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learn</a:t>
            </a:r>
            <a:r>
              <a:rPr kumimoji="0" sz="2100" b="1" i="0" u="none" strike="noStrike" kern="0" cap="none" spc="-65" normalizeH="0" baseline="0" noProof="0">
                <a:ln>
                  <a:noFill/>
                </a:ln>
                <a:solidFill>
                  <a:srgbClr val="FFFFFF"/>
                </a:solidFill>
                <a:effectLst/>
                <a:uLnTx/>
                <a:uFillTx/>
                <a:latin typeface="Arial"/>
                <a:cs typeface="Arial"/>
              </a:rPr>
              <a:t> </a:t>
            </a:r>
            <a:r>
              <a:rPr kumimoji="0" sz="2100" b="1" i="0" u="none" strike="noStrike" kern="0" cap="none" spc="0" normalizeH="0" baseline="0" noProof="0">
                <a:ln>
                  <a:noFill/>
                </a:ln>
                <a:solidFill>
                  <a:srgbClr val="FFFFFF"/>
                </a:solidFill>
                <a:effectLst/>
                <a:uLnTx/>
                <a:uFillTx/>
                <a:latin typeface="Arial"/>
                <a:cs typeface="Arial"/>
              </a:rPr>
              <a:t>from</a:t>
            </a:r>
            <a:r>
              <a:rPr kumimoji="0" sz="2100" b="1" i="0" u="none" strike="noStrike" kern="0" cap="none" spc="-55" normalizeH="0" baseline="0" noProof="0">
                <a:ln>
                  <a:noFill/>
                </a:ln>
                <a:solidFill>
                  <a:srgbClr val="FFFFFF"/>
                </a:solidFill>
                <a:effectLst/>
                <a:uLnTx/>
                <a:uFillTx/>
                <a:latin typeface="Arial"/>
                <a:cs typeface="Arial"/>
              </a:rPr>
              <a:t> </a:t>
            </a:r>
            <a:r>
              <a:rPr kumimoji="0" sz="2100" b="1" i="0" u="none" strike="noStrike" kern="0" cap="none" spc="-25" normalizeH="0" baseline="0" noProof="0">
                <a:ln>
                  <a:noFill/>
                </a:ln>
                <a:solidFill>
                  <a:srgbClr val="FFFFFF"/>
                </a:solidFill>
                <a:effectLst/>
                <a:uLnTx/>
                <a:uFillTx/>
                <a:latin typeface="Arial"/>
                <a:cs typeface="Arial"/>
              </a:rPr>
              <a:t>the </a:t>
            </a:r>
            <a:r>
              <a:rPr kumimoji="0" sz="2100" b="1" i="0" u="none" strike="noStrike" kern="0" cap="none" spc="0" normalizeH="0" baseline="0" noProof="0">
                <a:ln>
                  <a:noFill/>
                </a:ln>
                <a:solidFill>
                  <a:srgbClr val="FFFFFF"/>
                </a:solidFill>
                <a:effectLst/>
                <a:uLnTx/>
                <a:uFillTx/>
                <a:latin typeface="Arial"/>
                <a:cs typeface="Arial"/>
              </a:rPr>
              <a:t>latest</a:t>
            </a:r>
            <a:r>
              <a:rPr kumimoji="0" sz="2100" b="1" i="0" u="none" strike="noStrike" kern="0" cap="none" spc="-90" normalizeH="0" baseline="0" noProof="0">
                <a:ln>
                  <a:noFill/>
                </a:ln>
                <a:solidFill>
                  <a:srgbClr val="FFFFFF"/>
                </a:solidFill>
                <a:effectLst/>
                <a:uLnTx/>
                <a:uFillTx/>
                <a:latin typeface="Arial"/>
                <a:cs typeface="Arial"/>
              </a:rPr>
              <a:t> </a:t>
            </a:r>
            <a:r>
              <a:rPr kumimoji="0" sz="2100" b="1" i="0" u="none" strike="noStrike" kern="0" cap="none" spc="-10" normalizeH="0" baseline="0" noProof="0">
                <a:ln>
                  <a:noFill/>
                </a:ln>
                <a:solidFill>
                  <a:srgbClr val="FFFFFF"/>
                </a:solidFill>
                <a:effectLst/>
                <a:uLnTx/>
                <a:uFillTx/>
                <a:latin typeface="Arial"/>
                <a:cs typeface="Arial"/>
              </a:rPr>
              <a:t>evidence?</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151587" y="5259146"/>
            <a:ext cx="3900804"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Maha</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err="1">
                <a:ln>
                  <a:noFill/>
                </a:ln>
                <a:solidFill>
                  <a:srgbClr val="FFFFFF"/>
                </a:solidFill>
                <a:effectLst/>
                <a:uLnTx/>
                <a:uFillTx/>
                <a:latin typeface="Arial"/>
                <a:cs typeface="Arial"/>
              </a:rPr>
              <a:t>Muna</a:t>
            </a:r>
            <a:r>
              <a:rPr kumimoji="0" sz="1200" b="1" i="0" u="none" strike="noStrike" kern="0" cap="none" spc="0" normalizeH="0" baseline="0" noProof="0">
                <a:ln>
                  <a:noFill/>
                </a:ln>
                <a:solidFill>
                  <a:srgbClr val="FFFFFF"/>
                </a:solidFill>
                <a:effectLst/>
                <a:uLnTx/>
                <a:uFillTx/>
                <a:latin typeface="Arial"/>
                <a:cs typeface="Arial"/>
              </a:rPr>
              <a:t>,</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Regional</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Gender</a:t>
            </a:r>
            <a:r>
              <a:rPr kumimoji="0" sz="1200" b="1" i="0" u="none" strike="noStrike" kern="0" cap="none" spc="-7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Advisor,</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UNICEF/MENA</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0" y="5574791"/>
            <a:ext cx="9785985" cy="685800"/>
          </a:xfrm>
          <a:custGeom>
            <a:avLst/>
            <a:gdLst/>
            <a:ahLst/>
            <a:cxnLst/>
            <a:rect l="l" t="t" r="r" b="b"/>
            <a:pathLst>
              <a:path w="9785985" h="685800">
                <a:moveTo>
                  <a:pt x="9785604" y="0"/>
                </a:moveTo>
                <a:lnTo>
                  <a:pt x="0" y="0"/>
                </a:lnTo>
                <a:lnTo>
                  <a:pt x="0" y="685799"/>
                </a:lnTo>
                <a:lnTo>
                  <a:pt x="9785604" y="685799"/>
                </a:lnTo>
                <a:lnTo>
                  <a:pt x="9785604" y="0"/>
                </a:lnTo>
                <a:close/>
              </a:path>
            </a:pathLst>
          </a:custGeom>
          <a:solidFill>
            <a:srgbClr val="EC7C3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B8A8A-D5A9-1AA0-1287-196C7B530DDE}"/>
              </a:ext>
            </a:extLst>
          </p:cNvPr>
          <p:cNvPicPr>
            <a:picLocks noChangeAspect="1"/>
          </p:cNvPicPr>
          <p:nvPr/>
        </p:nvPicPr>
        <p:blipFill>
          <a:blip r:embed="rId3"/>
          <a:stretch>
            <a:fillRect/>
          </a:stretch>
        </p:blipFill>
        <p:spPr>
          <a:xfrm>
            <a:off x="467696" y="503616"/>
            <a:ext cx="10905627" cy="5850768"/>
          </a:xfrm>
          <a:prstGeom prst="rect">
            <a:avLst/>
          </a:prstGeom>
        </p:spPr>
      </p:pic>
      <p:sp>
        <p:nvSpPr>
          <p:cNvPr id="6" name="Speech Bubble: Rectangle with Corners Rounded 5">
            <a:extLst>
              <a:ext uri="{FF2B5EF4-FFF2-40B4-BE49-F238E27FC236}">
                <a16:creationId xmlns:a16="http://schemas.microsoft.com/office/drawing/2014/main" id="{29356E35-7F0B-A8C3-B93C-75D191B735A4}"/>
              </a:ext>
            </a:extLst>
          </p:cNvPr>
          <p:cNvSpPr/>
          <p:nvPr/>
        </p:nvSpPr>
        <p:spPr>
          <a:xfrm>
            <a:off x="8405092" y="3168074"/>
            <a:ext cx="3500581" cy="3260436"/>
          </a:xfrm>
          <a:prstGeom prst="wedgeRoundRectCallout">
            <a:avLst>
              <a:gd name="adj1" fmla="val -7833"/>
              <a:gd name="adj2" fmla="val 56105"/>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‘What will we say? Can we bad mouth men or beat them up? They beat us. Why will I say anything? When I say anything to my husband he beats me. </a:t>
            </a:r>
          </a:p>
          <a:p>
            <a:pPr defTabSz="609585"/>
            <a:r>
              <a:rPr lang="en-US" sz="2133" i="1">
                <a:solidFill>
                  <a:srgbClr val="FFFFFF"/>
                </a:solidFill>
                <a:latin typeface="Calibri"/>
              </a:rPr>
              <a:t>So I keep quiet.’  </a:t>
            </a:r>
          </a:p>
          <a:p>
            <a:pPr defTabSz="609585"/>
            <a:r>
              <a:rPr lang="en-US" sz="2133">
                <a:solidFill>
                  <a:srgbClr val="FFFFFF"/>
                </a:solidFill>
                <a:latin typeface="Calibri"/>
              </a:rPr>
              <a:t>(18-year-old married Rohingya girl)</a:t>
            </a:r>
            <a:endParaRPr lang="en-GB" sz="2133">
              <a:solidFill>
                <a:srgbClr val="FFFFFF"/>
              </a:solidFill>
              <a:latin typeface="Calibri"/>
            </a:endParaRPr>
          </a:p>
        </p:txBody>
      </p:sp>
    </p:spTree>
    <p:extLst>
      <p:ext uri="{BB962C8B-B14F-4D97-AF65-F5344CB8AC3E}">
        <p14:creationId xmlns:p14="http://schemas.microsoft.com/office/powerpoint/2010/main" val="3310135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0CA54-FC29-1C45-472A-32BC083ACAAD}"/>
              </a:ext>
            </a:extLst>
          </p:cNvPr>
          <p:cNvPicPr>
            <a:picLocks noChangeAspect="1"/>
          </p:cNvPicPr>
          <p:nvPr/>
        </p:nvPicPr>
        <p:blipFill>
          <a:blip r:embed="rId3"/>
          <a:stretch>
            <a:fillRect/>
          </a:stretch>
        </p:blipFill>
        <p:spPr>
          <a:xfrm>
            <a:off x="732092" y="584054"/>
            <a:ext cx="10727817" cy="5689892"/>
          </a:xfrm>
          <a:prstGeom prst="rect">
            <a:avLst/>
          </a:prstGeom>
        </p:spPr>
      </p:pic>
      <p:sp>
        <p:nvSpPr>
          <p:cNvPr id="6" name="Speech Bubble: Rectangle with Corners Rounded 5">
            <a:extLst>
              <a:ext uri="{FF2B5EF4-FFF2-40B4-BE49-F238E27FC236}">
                <a16:creationId xmlns:a16="http://schemas.microsoft.com/office/drawing/2014/main" id="{C49F7379-D4AF-9190-1AAB-65C94DF74B65}"/>
              </a:ext>
            </a:extLst>
          </p:cNvPr>
          <p:cNvSpPr/>
          <p:nvPr/>
        </p:nvSpPr>
        <p:spPr>
          <a:xfrm>
            <a:off x="8183419" y="3740728"/>
            <a:ext cx="3620655" cy="2770909"/>
          </a:xfrm>
          <a:prstGeom prst="wedgeRoundRectCallout">
            <a:avLst>
              <a:gd name="adj1" fmla="val 340"/>
              <a:gd name="adj2" fmla="val 58500"/>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i="1">
                <a:solidFill>
                  <a:srgbClr val="FFFFFF"/>
                </a:solidFill>
                <a:latin typeface="Calibri"/>
              </a:rPr>
              <a:t>‘I used to have a friend. We haven’t met for so long. These [memories] are about our past. Now she has got married and I also have got married. Friendship is over.’ </a:t>
            </a:r>
            <a:r>
              <a:rPr lang="en-US" sz="2133">
                <a:solidFill>
                  <a:srgbClr val="FFFFFF"/>
                </a:solidFill>
                <a:latin typeface="Calibri"/>
              </a:rPr>
              <a:t>(18-year-old married Rohingya girl, Bangladesh)</a:t>
            </a:r>
            <a:endParaRPr lang="en-GB" sz="2133">
              <a:solidFill>
                <a:srgbClr val="FFFFFF"/>
              </a:solidFill>
              <a:latin typeface="Calibri"/>
            </a:endParaRPr>
          </a:p>
        </p:txBody>
      </p:sp>
    </p:spTree>
    <p:extLst>
      <p:ext uri="{BB962C8B-B14F-4D97-AF65-F5344CB8AC3E}">
        <p14:creationId xmlns:p14="http://schemas.microsoft.com/office/powerpoint/2010/main" val="2492634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0E685-3D28-AD08-7A48-90261208844D}"/>
              </a:ext>
            </a:extLst>
          </p:cNvPr>
          <p:cNvPicPr>
            <a:picLocks noChangeAspect="1"/>
          </p:cNvPicPr>
          <p:nvPr/>
        </p:nvPicPr>
        <p:blipFill>
          <a:blip r:embed="rId3"/>
          <a:stretch>
            <a:fillRect/>
          </a:stretch>
        </p:blipFill>
        <p:spPr>
          <a:xfrm>
            <a:off x="528881" y="363909"/>
            <a:ext cx="11145883" cy="6136592"/>
          </a:xfrm>
          <a:prstGeom prst="rect">
            <a:avLst/>
          </a:prstGeom>
        </p:spPr>
      </p:pic>
      <p:sp>
        <p:nvSpPr>
          <p:cNvPr id="4" name="Speech Bubble: Rectangle with Corners Rounded 3">
            <a:extLst>
              <a:ext uri="{FF2B5EF4-FFF2-40B4-BE49-F238E27FC236}">
                <a16:creationId xmlns:a16="http://schemas.microsoft.com/office/drawing/2014/main" id="{D2D92CE2-4FBB-5D28-69C3-613553E5408F}"/>
              </a:ext>
            </a:extLst>
          </p:cNvPr>
          <p:cNvSpPr/>
          <p:nvPr/>
        </p:nvSpPr>
        <p:spPr>
          <a:xfrm>
            <a:off x="3103418" y="5911273"/>
            <a:ext cx="8275781" cy="801665"/>
          </a:xfrm>
          <a:prstGeom prst="wedgeRoundRectCallout">
            <a:avLst>
              <a:gd name="adj1" fmla="val -6212"/>
              <a:gd name="adj2" fmla="val 60196"/>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‘It is because of my mother-in-law really. She tells him that if I go out, she will be mad at him.’ </a:t>
            </a:r>
            <a:r>
              <a:rPr lang="en-US" sz="2133">
                <a:solidFill>
                  <a:srgbClr val="FFFFFF"/>
                </a:solidFill>
                <a:latin typeface="Calibri"/>
              </a:rPr>
              <a:t>(16-year-old Syrian girl, Jordan)</a:t>
            </a:r>
            <a:endParaRPr lang="en-GB" sz="2133">
              <a:solidFill>
                <a:srgbClr val="FFFFFF"/>
              </a:solidFill>
              <a:latin typeface="Calibri"/>
            </a:endParaRPr>
          </a:p>
        </p:txBody>
      </p:sp>
    </p:spTree>
    <p:extLst>
      <p:ext uri="{BB962C8B-B14F-4D97-AF65-F5344CB8AC3E}">
        <p14:creationId xmlns:p14="http://schemas.microsoft.com/office/powerpoint/2010/main" val="498309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3DD8-4602-FE2C-C7A5-EEECE1732298}"/>
              </a:ext>
            </a:extLst>
          </p:cNvPr>
          <p:cNvSpPr>
            <a:spLocks noGrp="1"/>
          </p:cNvSpPr>
          <p:nvPr>
            <p:ph type="title"/>
          </p:nvPr>
        </p:nvSpPr>
        <p:spPr/>
        <p:txBody>
          <a:bodyPr>
            <a:noAutofit/>
          </a:bodyPr>
          <a:lstStyle/>
          <a:p>
            <a:r>
              <a:rPr lang="en-GB" sz="3333"/>
              <a:t>Mobility restrictions cost married girls access to education</a:t>
            </a:r>
          </a:p>
        </p:txBody>
      </p:sp>
      <p:sp>
        <p:nvSpPr>
          <p:cNvPr id="4" name="Rectangle 3">
            <a:extLst>
              <a:ext uri="{FF2B5EF4-FFF2-40B4-BE49-F238E27FC236}">
                <a16:creationId xmlns:a16="http://schemas.microsoft.com/office/drawing/2014/main" id="{7D3B1037-B130-4CB6-4D3F-20E3ED042D6C}"/>
              </a:ext>
            </a:extLst>
          </p:cNvPr>
          <p:cNvSpPr/>
          <p:nvPr/>
        </p:nvSpPr>
        <p:spPr>
          <a:xfrm>
            <a:off x="655485" y="1157179"/>
            <a:ext cx="10692124" cy="2380011"/>
          </a:xfrm>
          <a:prstGeom prst="rect">
            <a:avLst/>
          </a:prstGeom>
        </p:spPr>
        <p:txBody>
          <a:bodyPr wrap="square">
            <a:spAutoFit/>
          </a:bodyPr>
          <a:lstStyle/>
          <a:p>
            <a:pPr marL="380990" indent="-380990" defTabSz="609585">
              <a:spcBef>
                <a:spcPts val="400"/>
              </a:spcBef>
              <a:buClr>
                <a:srgbClr val="F15833"/>
              </a:buClr>
              <a:buFont typeface="Wingdings" panose="05000000000000000000" pitchFamily="2" charset="2"/>
              <a:buChar char="§"/>
              <a:defRPr/>
            </a:pPr>
            <a:r>
              <a:rPr lang="en-GB" sz="2400">
                <a:solidFill>
                  <a:srgbClr val="62696E"/>
                </a:solidFill>
                <a:latin typeface="Calibri"/>
              </a:rPr>
              <a:t>Our survey found that very few ever-married girls were enrolled in school:</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Jordan, 9% of Syrian girls were enrolled in the most recent term</a:t>
            </a:r>
          </a:p>
          <a:p>
            <a:pPr marL="990575" lvl="1" indent="-380990" defTabSz="609585">
              <a:spcBef>
                <a:spcPts val="400"/>
              </a:spcBef>
              <a:buClr>
                <a:srgbClr val="F15833"/>
              </a:buClr>
              <a:buFont typeface="Wingdings" pitchFamily="2" charset="2"/>
              <a:buChar char="ü"/>
              <a:defRPr/>
            </a:pPr>
            <a:r>
              <a:rPr lang="en-GB" sz="2133">
                <a:solidFill>
                  <a:srgbClr val="62696E"/>
                </a:solidFill>
                <a:latin typeface="Calibri"/>
              </a:rPr>
              <a:t>In Bangladesh, no Rohingya girls were enrolled in the most recent term</a:t>
            </a:r>
            <a:endParaRPr lang="en-GB" sz="2400">
              <a:solidFill>
                <a:srgbClr val="62696E"/>
              </a:solidFill>
              <a:latin typeface="Calibri"/>
            </a:endParaRPr>
          </a:p>
          <a:p>
            <a:pPr marL="380990" indent="-380990" defTabSz="609585">
              <a:spcBef>
                <a:spcPts val="400"/>
              </a:spcBef>
              <a:buClr>
                <a:srgbClr val="F15833"/>
              </a:buClr>
              <a:buFont typeface="Wingdings" panose="05000000000000000000" pitchFamily="2" charset="2"/>
              <a:buChar char="§"/>
              <a:defRPr/>
            </a:pPr>
            <a:r>
              <a:rPr lang="en-GB" sz="2400">
                <a:solidFill>
                  <a:srgbClr val="62696E"/>
                </a:solidFill>
                <a:latin typeface="Calibri"/>
              </a:rPr>
              <a:t>Some girls reported that they were too busy for school, and that economic constraints were a challenge, but most agreed that their largest barrier to education is permission. </a:t>
            </a:r>
          </a:p>
        </p:txBody>
      </p:sp>
      <p:sp>
        <p:nvSpPr>
          <p:cNvPr id="5" name="Speech Bubble: Rectangle with Corners Rounded 4">
            <a:extLst>
              <a:ext uri="{FF2B5EF4-FFF2-40B4-BE49-F238E27FC236}">
                <a16:creationId xmlns:a16="http://schemas.microsoft.com/office/drawing/2014/main" id="{56A18D2E-0AD1-2C4F-853F-6188CF8D30BB}"/>
              </a:ext>
            </a:extLst>
          </p:cNvPr>
          <p:cNvSpPr/>
          <p:nvPr/>
        </p:nvSpPr>
        <p:spPr>
          <a:xfrm>
            <a:off x="668593" y="3593318"/>
            <a:ext cx="5188747" cy="2410916"/>
          </a:xfrm>
          <a:prstGeom prst="wedgeRoundRectCallout">
            <a:avLst>
              <a:gd name="adj1" fmla="val -4158"/>
              <a:gd name="adj2" fmla="val 57696"/>
              <a:gd name="adj3" fmla="val 16667"/>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‘My fiancé had full control over my life. My parents stopped making decisions on anything related to me, it was up to him to decide anything about my life and so he made me leave school when I was 16.’ </a:t>
            </a:r>
          </a:p>
          <a:p>
            <a:pPr defTabSz="609585"/>
            <a:r>
              <a:rPr lang="en-US" sz="2133">
                <a:solidFill>
                  <a:srgbClr val="FFFFFF"/>
                </a:solidFill>
                <a:latin typeface="Calibri"/>
              </a:rPr>
              <a:t>(19-year-old married Palestinian girl, Lebanon)</a:t>
            </a:r>
            <a:endParaRPr lang="en-GB" sz="2133">
              <a:solidFill>
                <a:srgbClr val="FFFFFF"/>
              </a:solidFill>
              <a:latin typeface="Calibri"/>
            </a:endParaRPr>
          </a:p>
        </p:txBody>
      </p:sp>
      <p:sp>
        <p:nvSpPr>
          <p:cNvPr id="6" name="Speech Bubble: Rectangle with Corners Rounded 5">
            <a:extLst>
              <a:ext uri="{FF2B5EF4-FFF2-40B4-BE49-F238E27FC236}">
                <a16:creationId xmlns:a16="http://schemas.microsoft.com/office/drawing/2014/main" id="{00852232-C2AE-02CE-F38C-A9E3FA0D3ED2}"/>
              </a:ext>
            </a:extLst>
          </p:cNvPr>
          <p:cNvSpPr/>
          <p:nvPr/>
        </p:nvSpPr>
        <p:spPr>
          <a:xfrm>
            <a:off x="6334663" y="3893579"/>
            <a:ext cx="5086555" cy="1673572"/>
          </a:xfrm>
          <a:prstGeom prst="wedgeRoundRectCallou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‘My husband wouldn’t let me study. He would say, “Why do you need to study at this old age after so long?”’                                   </a:t>
            </a:r>
            <a:r>
              <a:rPr lang="en-US" sz="2133">
                <a:solidFill>
                  <a:srgbClr val="FFFFFF"/>
                </a:solidFill>
                <a:latin typeface="Calibri"/>
              </a:rPr>
              <a:t>(17-year-old married  Rohingya girl) </a:t>
            </a:r>
            <a:endParaRPr lang="en-GB" sz="2133">
              <a:solidFill>
                <a:srgbClr val="FFFFFF"/>
              </a:solidFill>
              <a:latin typeface="Calibri"/>
            </a:endParaRPr>
          </a:p>
        </p:txBody>
      </p:sp>
    </p:spTree>
    <p:extLst>
      <p:ext uri="{BB962C8B-B14F-4D97-AF65-F5344CB8AC3E}">
        <p14:creationId xmlns:p14="http://schemas.microsoft.com/office/powerpoint/2010/main" val="2088806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BF90-1302-4762-A460-628F46850B95}"/>
              </a:ext>
            </a:extLst>
          </p:cNvPr>
          <p:cNvSpPr>
            <a:spLocks noGrp="1"/>
          </p:cNvSpPr>
          <p:nvPr>
            <p:ph type="title"/>
          </p:nvPr>
        </p:nvSpPr>
        <p:spPr>
          <a:xfrm>
            <a:off x="350728" y="197091"/>
            <a:ext cx="11841272" cy="788440"/>
          </a:xfrm>
        </p:spPr>
        <p:txBody>
          <a:bodyPr>
            <a:normAutofit fontScale="90000"/>
          </a:bodyPr>
          <a:lstStyle/>
          <a:p>
            <a:r>
              <a:rPr lang="en-US" sz="3467"/>
              <a:t>What do we know about married girls’ sexual and reproductive health?</a:t>
            </a:r>
          </a:p>
        </p:txBody>
      </p:sp>
      <p:sp>
        <p:nvSpPr>
          <p:cNvPr id="14" name="Rectangle 13">
            <a:extLst>
              <a:ext uri="{FF2B5EF4-FFF2-40B4-BE49-F238E27FC236}">
                <a16:creationId xmlns:a16="http://schemas.microsoft.com/office/drawing/2014/main" id="{FE70EA38-0270-4124-B3AF-2E64E2326416}"/>
              </a:ext>
            </a:extLst>
          </p:cNvPr>
          <p:cNvSpPr/>
          <p:nvPr/>
        </p:nvSpPr>
        <p:spPr>
          <a:xfrm>
            <a:off x="434109" y="1248963"/>
            <a:ext cx="5949689" cy="4955524"/>
          </a:xfrm>
          <a:prstGeom prst="rect">
            <a:avLst/>
          </a:prstGeom>
        </p:spPr>
        <p:txBody>
          <a:bodyPr wrap="square">
            <a:spAutoFit/>
          </a:bodyPr>
          <a:lstStyle/>
          <a:p>
            <a:pPr marL="380990" indent="-380990" defTabSz="609585">
              <a:spcBef>
                <a:spcPts val="800"/>
              </a:spcBef>
              <a:buClr>
                <a:srgbClr val="F15833"/>
              </a:buClr>
              <a:buFont typeface="Wingdings" panose="05000000000000000000" pitchFamily="2" charset="2"/>
              <a:buChar char="§"/>
              <a:defRPr/>
            </a:pPr>
            <a:r>
              <a:rPr lang="en-GB" sz="2267">
                <a:solidFill>
                  <a:srgbClr val="62696E"/>
                </a:solidFill>
                <a:latin typeface="Calibri"/>
              </a:rPr>
              <a:t>It is not uncommon for girls to be unaware that marriage includes a sexual relationship until their wedding day.</a:t>
            </a:r>
          </a:p>
          <a:p>
            <a:pPr marL="380990" indent="-380990" defTabSz="609585">
              <a:spcBef>
                <a:spcPts val="800"/>
              </a:spcBef>
              <a:buClr>
                <a:srgbClr val="F15833"/>
              </a:buClr>
              <a:buFont typeface="Wingdings" panose="05000000000000000000" pitchFamily="2" charset="2"/>
              <a:buChar char="§"/>
              <a:defRPr/>
            </a:pPr>
            <a:r>
              <a:rPr lang="en-GB" sz="2267">
                <a:solidFill>
                  <a:srgbClr val="62696E"/>
                </a:solidFill>
                <a:latin typeface="Calibri"/>
              </a:rPr>
              <a:t>Many girls do not learn about contraception until they are already pregnant:</a:t>
            </a:r>
          </a:p>
          <a:p>
            <a:pPr marL="990575" lvl="1" indent="-380990" defTabSz="609585">
              <a:spcBef>
                <a:spcPts val="800"/>
              </a:spcBef>
              <a:buClr>
                <a:srgbClr val="F15833"/>
              </a:buClr>
              <a:buFont typeface="Wingdings" pitchFamily="2" charset="2"/>
              <a:buChar char="ü"/>
              <a:defRPr/>
            </a:pPr>
            <a:r>
              <a:rPr lang="en-GB" sz="2133">
                <a:solidFill>
                  <a:srgbClr val="62696E"/>
                </a:solidFill>
                <a:latin typeface="Calibri"/>
              </a:rPr>
              <a:t>In Jordan, 46% of married girls could name a form of contraception.</a:t>
            </a:r>
          </a:p>
          <a:p>
            <a:pPr marL="990575" lvl="1" indent="-380990" defTabSz="609585">
              <a:spcBef>
                <a:spcPts val="800"/>
              </a:spcBef>
              <a:buClr>
                <a:srgbClr val="F15833"/>
              </a:buClr>
              <a:buFont typeface="Wingdings" pitchFamily="2" charset="2"/>
              <a:buChar char="ü"/>
              <a:defRPr/>
            </a:pPr>
            <a:r>
              <a:rPr lang="en-GB" sz="2133">
                <a:solidFill>
                  <a:srgbClr val="62696E"/>
                </a:solidFill>
                <a:latin typeface="Calibri"/>
              </a:rPr>
              <a:t>In Bangladesh, 59% of married girls could name a form.</a:t>
            </a:r>
            <a:endParaRPr lang="en-GB" sz="2267">
              <a:solidFill>
                <a:srgbClr val="62696E"/>
              </a:solidFill>
              <a:latin typeface="Calibri"/>
            </a:endParaRPr>
          </a:p>
          <a:p>
            <a:pPr marL="380990" indent="-380990" defTabSz="609585">
              <a:spcBef>
                <a:spcPts val="800"/>
              </a:spcBef>
              <a:buClr>
                <a:srgbClr val="F15833"/>
              </a:buClr>
              <a:buFont typeface="Wingdings" panose="05000000000000000000" pitchFamily="2" charset="2"/>
              <a:buChar char="§"/>
              <a:defRPr/>
            </a:pPr>
            <a:r>
              <a:rPr lang="en-GB" sz="2267">
                <a:solidFill>
                  <a:srgbClr val="62696E"/>
                </a:solidFill>
                <a:latin typeface="Calibri"/>
              </a:rPr>
              <a:t>Knowledge about contraception does not translate into use—because girls are required to demonstrate their fertility and because husbands refuse permission.</a:t>
            </a:r>
          </a:p>
        </p:txBody>
      </p:sp>
      <p:sp>
        <p:nvSpPr>
          <p:cNvPr id="4" name="Speech Bubble: Rectangle with Corners Rounded 3">
            <a:extLst>
              <a:ext uri="{FF2B5EF4-FFF2-40B4-BE49-F238E27FC236}">
                <a16:creationId xmlns:a16="http://schemas.microsoft.com/office/drawing/2014/main" id="{1496C2CE-8901-1974-EC93-D324035FB0ED}"/>
              </a:ext>
            </a:extLst>
          </p:cNvPr>
          <p:cNvSpPr/>
          <p:nvPr/>
        </p:nvSpPr>
        <p:spPr>
          <a:xfrm>
            <a:off x="6881092" y="1765447"/>
            <a:ext cx="4793673" cy="1413915"/>
          </a:xfrm>
          <a:prstGeom prst="wedgeRoundRectCallout">
            <a:avLst>
              <a:gd name="adj1" fmla="val -10080"/>
              <a:gd name="adj2" fmla="val 63153"/>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‘If the girl knows about what happens beforehand, she would be afraid of getting married</a:t>
            </a:r>
            <a:r>
              <a:rPr lang="en-US" sz="2133">
                <a:solidFill>
                  <a:srgbClr val="FFFFFF"/>
                </a:solidFill>
                <a:latin typeface="Calibri"/>
              </a:rPr>
              <a:t>’.  </a:t>
            </a:r>
          </a:p>
          <a:p>
            <a:pPr defTabSz="609585"/>
            <a:r>
              <a:rPr lang="en-US" sz="2133">
                <a:solidFill>
                  <a:srgbClr val="FFFFFF"/>
                </a:solidFill>
                <a:latin typeface="Calibri"/>
              </a:rPr>
              <a:t>(16-year-old married Syrian girl, Jordan)</a:t>
            </a:r>
            <a:endParaRPr lang="en-GB" sz="2133">
              <a:solidFill>
                <a:srgbClr val="FFFFFF"/>
              </a:solidFill>
              <a:latin typeface="Calibri"/>
            </a:endParaRPr>
          </a:p>
        </p:txBody>
      </p:sp>
      <p:sp>
        <p:nvSpPr>
          <p:cNvPr id="5" name="Speech Bubble: Rectangle with Corners Rounded 4">
            <a:extLst>
              <a:ext uri="{FF2B5EF4-FFF2-40B4-BE49-F238E27FC236}">
                <a16:creationId xmlns:a16="http://schemas.microsoft.com/office/drawing/2014/main" id="{0803A470-642A-B611-9737-684693259663}"/>
              </a:ext>
            </a:extLst>
          </p:cNvPr>
          <p:cNvSpPr/>
          <p:nvPr/>
        </p:nvSpPr>
        <p:spPr>
          <a:xfrm>
            <a:off x="6881092" y="3788134"/>
            <a:ext cx="4793673" cy="1662545"/>
          </a:xfrm>
          <a:prstGeom prst="wedgeRoundRectCallout">
            <a:avLst>
              <a:gd name="adj1" fmla="val -6960"/>
              <a:gd name="adj2" fmla="val 60833"/>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‘I used to think that one gets pregnant by kissing… I just know that one gets married and she gets kids and so. That’s all!’ </a:t>
            </a:r>
          </a:p>
          <a:p>
            <a:pPr defTabSz="609585"/>
            <a:r>
              <a:rPr lang="en-US" sz="2133">
                <a:solidFill>
                  <a:srgbClr val="FFFFFF"/>
                </a:solidFill>
                <a:latin typeface="Calibri"/>
              </a:rPr>
              <a:t>(20-year-old Syrian mother, Lebanon)</a:t>
            </a:r>
            <a:endParaRPr lang="en-GB" sz="2133">
              <a:solidFill>
                <a:srgbClr val="FFFFFF"/>
              </a:solidFill>
              <a:latin typeface="Calibri"/>
            </a:endParaRPr>
          </a:p>
        </p:txBody>
      </p:sp>
    </p:spTree>
    <p:extLst>
      <p:ext uri="{BB962C8B-B14F-4D97-AF65-F5344CB8AC3E}">
        <p14:creationId xmlns:p14="http://schemas.microsoft.com/office/powerpoint/2010/main" val="3489394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556A7-ADB8-9340-9172-450A7C4CA873}"/>
              </a:ext>
            </a:extLst>
          </p:cNvPr>
          <p:cNvPicPr>
            <a:picLocks noChangeAspect="1"/>
          </p:cNvPicPr>
          <p:nvPr/>
        </p:nvPicPr>
        <p:blipFill>
          <a:blip r:embed="rId3"/>
          <a:stretch>
            <a:fillRect/>
          </a:stretch>
        </p:blipFill>
        <p:spPr>
          <a:xfrm>
            <a:off x="655888" y="643324"/>
            <a:ext cx="10880225" cy="5571353"/>
          </a:xfrm>
          <a:prstGeom prst="rect">
            <a:avLst/>
          </a:prstGeom>
        </p:spPr>
      </p:pic>
      <p:sp>
        <p:nvSpPr>
          <p:cNvPr id="4" name="Speech Bubble: Rectangle with Corners Rounded 3">
            <a:extLst>
              <a:ext uri="{FF2B5EF4-FFF2-40B4-BE49-F238E27FC236}">
                <a16:creationId xmlns:a16="http://schemas.microsoft.com/office/drawing/2014/main" id="{73E74BCF-3764-1070-0473-222D06138D87}"/>
              </a:ext>
            </a:extLst>
          </p:cNvPr>
          <p:cNvSpPr/>
          <p:nvPr/>
        </p:nvSpPr>
        <p:spPr>
          <a:xfrm>
            <a:off x="7869381" y="5107708"/>
            <a:ext cx="3943928" cy="1431637"/>
          </a:xfrm>
          <a:prstGeom prst="wedgeRoundRectCallout">
            <a:avLst>
              <a:gd name="adj1" fmla="val -7153"/>
              <a:gd name="adj2" fmla="val 64352"/>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‘I can’t decide when I can be pregnant.’ </a:t>
            </a:r>
          </a:p>
          <a:p>
            <a:pPr defTabSz="609585"/>
            <a:r>
              <a:rPr lang="en-US" sz="2133">
                <a:solidFill>
                  <a:srgbClr val="FFFFFF"/>
                </a:solidFill>
                <a:latin typeface="Calibri"/>
              </a:rPr>
              <a:t>(18-year-old married Palestinian refugee  girl, Jordan)</a:t>
            </a:r>
            <a:endParaRPr lang="en-GB" sz="2133">
              <a:solidFill>
                <a:srgbClr val="FFFFFF"/>
              </a:solidFill>
              <a:latin typeface="Calibri"/>
            </a:endParaRPr>
          </a:p>
        </p:txBody>
      </p:sp>
    </p:spTree>
    <p:extLst>
      <p:ext uri="{BB962C8B-B14F-4D97-AF65-F5344CB8AC3E}">
        <p14:creationId xmlns:p14="http://schemas.microsoft.com/office/powerpoint/2010/main" val="528703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8B23B-8FB2-55E5-81FF-12F43FF80F53}"/>
              </a:ext>
            </a:extLst>
          </p:cNvPr>
          <p:cNvPicPr>
            <a:picLocks noChangeAspect="1"/>
          </p:cNvPicPr>
          <p:nvPr/>
        </p:nvPicPr>
        <p:blipFill>
          <a:blip r:embed="rId3"/>
          <a:stretch>
            <a:fillRect/>
          </a:stretch>
        </p:blipFill>
        <p:spPr>
          <a:xfrm>
            <a:off x="622019" y="406245"/>
            <a:ext cx="10947963" cy="6045511"/>
          </a:xfrm>
          <a:prstGeom prst="rect">
            <a:avLst/>
          </a:prstGeom>
        </p:spPr>
      </p:pic>
      <p:sp>
        <p:nvSpPr>
          <p:cNvPr id="4" name="Speech Bubble: Rectangle with Corners Rounded 3">
            <a:extLst>
              <a:ext uri="{FF2B5EF4-FFF2-40B4-BE49-F238E27FC236}">
                <a16:creationId xmlns:a16="http://schemas.microsoft.com/office/drawing/2014/main" id="{65F00AC1-A8B4-79EA-1040-A6D4E9E2192B}"/>
              </a:ext>
            </a:extLst>
          </p:cNvPr>
          <p:cNvSpPr/>
          <p:nvPr/>
        </p:nvSpPr>
        <p:spPr>
          <a:xfrm>
            <a:off x="8164945" y="3429001"/>
            <a:ext cx="3705321" cy="3138055"/>
          </a:xfrm>
          <a:prstGeom prst="wedgeRoundRectCallout">
            <a:avLst>
              <a:gd name="adj1" fmla="val 962"/>
              <a:gd name="adj2" fmla="val 55957"/>
              <a:gd name="adj3" fmla="val 16667"/>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133" i="1">
                <a:solidFill>
                  <a:srgbClr val="FFFFFF"/>
                </a:solidFill>
                <a:latin typeface="Calibri"/>
              </a:rPr>
              <a:t>‘They [Rohingya women and girls] are rewarded when a new baby is born here... We provide condoms, pills, but only 10% of people take them and [only] take it for a few days.’ </a:t>
            </a:r>
          </a:p>
          <a:p>
            <a:pPr defTabSz="609585"/>
            <a:r>
              <a:rPr lang="en-US" sz="2133">
                <a:solidFill>
                  <a:srgbClr val="FFFFFF"/>
                </a:solidFill>
                <a:latin typeface="Calibri"/>
              </a:rPr>
              <a:t>(Key informant, Bangladesh)</a:t>
            </a:r>
            <a:endParaRPr lang="en-GB" sz="2133">
              <a:solidFill>
                <a:srgbClr val="FFFFFF"/>
              </a:solidFill>
              <a:latin typeface="Calibri"/>
            </a:endParaRPr>
          </a:p>
        </p:txBody>
      </p:sp>
    </p:spTree>
    <p:extLst>
      <p:ext uri="{BB962C8B-B14F-4D97-AF65-F5344CB8AC3E}">
        <p14:creationId xmlns:p14="http://schemas.microsoft.com/office/powerpoint/2010/main" val="1360261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3DD8-4602-FE2C-C7A5-EEECE1732298}"/>
              </a:ext>
            </a:extLst>
          </p:cNvPr>
          <p:cNvSpPr>
            <a:spLocks noGrp="1"/>
          </p:cNvSpPr>
          <p:nvPr>
            <p:ph type="title"/>
          </p:nvPr>
        </p:nvSpPr>
        <p:spPr/>
        <p:txBody>
          <a:bodyPr>
            <a:normAutofit fontScale="90000"/>
          </a:bodyPr>
          <a:lstStyle/>
          <a:p>
            <a:pPr algn="l"/>
            <a:r>
              <a:rPr lang="en-GB"/>
              <a:t>Implications for policy and programming (1 of 2)</a:t>
            </a:r>
          </a:p>
        </p:txBody>
      </p:sp>
      <p:graphicFrame>
        <p:nvGraphicFramePr>
          <p:cNvPr id="4" name="Diagram 3">
            <a:extLst>
              <a:ext uri="{FF2B5EF4-FFF2-40B4-BE49-F238E27FC236}">
                <a16:creationId xmlns:a16="http://schemas.microsoft.com/office/drawing/2014/main" id="{597D63AC-3194-66CD-14DE-0FB706E8CE68}"/>
              </a:ext>
            </a:extLst>
          </p:cNvPr>
          <p:cNvGraphicFramePr/>
          <p:nvPr/>
        </p:nvGraphicFramePr>
        <p:xfrm>
          <a:off x="234461" y="935670"/>
          <a:ext cx="11699631" cy="554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7081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3DD8-4602-FE2C-C7A5-EEECE1732298}"/>
              </a:ext>
            </a:extLst>
          </p:cNvPr>
          <p:cNvSpPr>
            <a:spLocks noGrp="1"/>
          </p:cNvSpPr>
          <p:nvPr>
            <p:ph type="title"/>
          </p:nvPr>
        </p:nvSpPr>
        <p:spPr/>
        <p:txBody>
          <a:bodyPr>
            <a:normAutofit fontScale="90000"/>
          </a:bodyPr>
          <a:lstStyle/>
          <a:p>
            <a:pPr algn="l"/>
            <a:r>
              <a:rPr lang="en-GB"/>
              <a:t>Implications for policy and programming (2 of 2)</a:t>
            </a:r>
          </a:p>
        </p:txBody>
      </p:sp>
      <p:graphicFrame>
        <p:nvGraphicFramePr>
          <p:cNvPr id="5" name="Diagram 4">
            <a:extLst>
              <a:ext uri="{FF2B5EF4-FFF2-40B4-BE49-F238E27FC236}">
                <a16:creationId xmlns:a16="http://schemas.microsoft.com/office/drawing/2014/main" id="{7A7CDC06-715C-C706-86FD-C9D1A7835791}"/>
              </a:ext>
            </a:extLst>
          </p:cNvPr>
          <p:cNvGraphicFramePr/>
          <p:nvPr/>
        </p:nvGraphicFramePr>
        <p:xfrm>
          <a:off x="234461" y="735255"/>
          <a:ext cx="11699631" cy="577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879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5976046"/>
            <a:ext cx="10820400" cy="22450"/>
          </a:xfrm>
          <a:prstGeom prst="rect">
            <a:avLst/>
          </a:prstGeom>
          <a:solidFill>
            <a:srgbClr val="D9B93E"/>
          </a:solidFill>
        </p:spPr>
      </p:sp>
      <p:sp>
        <p:nvSpPr>
          <p:cNvPr id="4" name="TextBox 4"/>
          <p:cNvSpPr txBox="1"/>
          <p:nvPr/>
        </p:nvSpPr>
        <p:spPr>
          <a:xfrm>
            <a:off x="5338790" y="1166269"/>
            <a:ext cx="6371706" cy="3057632"/>
          </a:xfrm>
          <a:prstGeom prst="rect">
            <a:avLst/>
          </a:prstGeom>
        </p:spPr>
        <p:txBody>
          <a:bodyPr lIns="0" tIns="0" rIns="0" bIns="0" rtlCol="0" anchor="t">
            <a:spAutoFit/>
          </a:bodyPr>
          <a:lstStyle/>
          <a:p>
            <a:pPr algn="ctr" defTabSz="609630">
              <a:lnSpc>
                <a:spcPts val="6240"/>
              </a:lnSpc>
            </a:pPr>
            <a:r>
              <a:rPr lang="en-GB" sz="2400" b="1" cap="all">
                <a:solidFill>
                  <a:prstClr val="black"/>
                </a:solidFill>
                <a:latin typeface="Montserrat" pitchFamily="2" charset="77"/>
              </a:rPr>
              <a:t>MARCH-ZIM project</a:t>
            </a:r>
            <a:r>
              <a:rPr lang="en-GB" sz="2400" cap="all">
                <a:solidFill>
                  <a:prstClr val="black"/>
                </a:solidFill>
                <a:latin typeface="Montserrat" pitchFamily="2" charset="77"/>
              </a:rPr>
              <a:t>:</a:t>
            </a:r>
            <a:br>
              <a:rPr lang="en-GB" sz="2400" cap="all">
                <a:solidFill>
                  <a:prstClr val="black"/>
                </a:solidFill>
                <a:latin typeface="Montserrat" pitchFamily="2" charset="77"/>
              </a:rPr>
            </a:br>
            <a:r>
              <a:rPr lang="en-GB" sz="2400" cap="all">
                <a:solidFill>
                  <a:prstClr val="black"/>
                </a:solidFill>
                <a:latin typeface="Montserrat" pitchFamily="2" charset="77"/>
              </a:rPr>
              <a:t> MAPPING RISK AND RESILIENCE TO MENTAL HEALTH CONSEQUENCES OF CHILD MARRIAGE IN ZIMBABWE</a:t>
            </a:r>
            <a:endParaRPr lang="en-US" sz="2400" spc="19">
              <a:solidFill>
                <a:prstClr val="black"/>
              </a:solidFill>
              <a:latin typeface="Montserrat" pitchFamily="2" charset="77"/>
            </a:endParaRPr>
          </a:p>
        </p:txBody>
      </p:sp>
      <p:sp>
        <p:nvSpPr>
          <p:cNvPr id="5" name="TextBox 5"/>
          <p:cNvSpPr txBox="1"/>
          <p:nvPr/>
        </p:nvSpPr>
        <p:spPr>
          <a:xfrm>
            <a:off x="199900" y="6096207"/>
            <a:ext cx="5790156" cy="597728"/>
          </a:xfrm>
          <a:prstGeom prst="rect">
            <a:avLst/>
          </a:prstGeom>
        </p:spPr>
        <p:txBody>
          <a:bodyPr wrap="square" lIns="0" tIns="0" rIns="0" bIns="0" rtlCol="0" anchor="t">
            <a:spAutoFit/>
          </a:bodyPr>
          <a:lstStyle/>
          <a:p>
            <a:pPr defTabSz="609630">
              <a:lnSpc>
                <a:spcPts val="2426"/>
              </a:lnSpc>
            </a:pPr>
            <a:r>
              <a:rPr lang="en-US" sz="1867" spc="37">
                <a:solidFill>
                  <a:srgbClr val="050707"/>
                </a:solidFill>
                <a:latin typeface="Montserrat" pitchFamily="2" charset="77"/>
              </a:rPr>
              <a:t>Rochelle A. Burgess PhD, FRSPH, </a:t>
            </a:r>
          </a:p>
          <a:p>
            <a:pPr defTabSz="609630">
              <a:lnSpc>
                <a:spcPts val="2427"/>
              </a:lnSpc>
            </a:pPr>
            <a:r>
              <a:rPr lang="en-US" sz="1867" spc="37">
                <a:solidFill>
                  <a:srgbClr val="050707"/>
                </a:solidFill>
                <a:latin typeface="Montserrat" pitchFamily="2" charset="77"/>
              </a:rPr>
              <a:t>Institute for Global Health, UCL </a:t>
            </a:r>
          </a:p>
        </p:txBody>
      </p:sp>
      <p:sp>
        <p:nvSpPr>
          <p:cNvPr id="6" name="TextBox 6"/>
          <p:cNvSpPr txBox="1"/>
          <p:nvPr/>
        </p:nvSpPr>
        <p:spPr>
          <a:xfrm>
            <a:off x="0" y="23470"/>
            <a:ext cx="5790156" cy="285399"/>
          </a:xfrm>
          <a:prstGeom prst="rect">
            <a:avLst/>
          </a:prstGeom>
        </p:spPr>
        <p:txBody>
          <a:bodyPr lIns="0" tIns="0" rIns="0" bIns="0" rtlCol="0" anchor="t">
            <a:spAutoFit/>
          </a:bodyPr>
          <a:lstStyle/>
          <a:p>
            <a:pPr defTabSz="609630">
              <a:lnSpc>
                <a:spcPts val="2427"/>
              </a:lnSpc>
            </a:pPr>
            <a:endParaRPr lang="en-US" sz="1867" spc="261">
              <a:solidFill>
                <a:srgbClr val="050707"/>
              </a:solidFill>
              <a:latin typeface="Montserrat Classic"/>
            </a:endParaRPr>
          </a:p>
        </p:txBody>
      </p:sp>
      <p:pic>
        <p:nvPicPr>
          <p:cNvPr id="7" name="Picture 4">
            <a:extLst>
              <a:ext uri="{FF2B5EF4-FFF2-40B4-BE49-F238E27FC236}">
                <a16:creationId xmlns:a16="http://schemas.microsoft.com/office/drawing/2014/main" id="{C33211B6-CD81-8140-80E7-C0D3587145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938" r="20938"/>
          <a:stretch/>
        </p:blipFill>
        <p:spPr>
          <a:xfrm>
            <a:off x="100263" y="-59316"/>
            <a:ext cx="6189957" cy="5963802"/>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p:spPr>
      </p:pic>
      <p:pic>
        <p:nvPicPr>
          <p:cNvPr id="9" name="Picture 8">
            <a:extLst>
              <a:ext uri="{FF2B5EF4-FFF2-40B4-BE49-F238E27FC236}">
                <a16:creationId xmlns:a16="http://schemas.microsoft.com/office/drawing/2014/main" id="{83FE90FB-81E3-6643-879B-EAA855511AAA}"/>
              </a:ext>
            </a:extLst>
          </p:cNvPr>
          <p:cNvPicPr>
            <a:picLocks noChangeAspect="1"/>
          </p:cNvPicPr>
          <p:nvPr/>
        </p:nvPicPr>
        <p:blipFill>
          <a:blip r:embed="rId5"/>
          <a:stretch>
            <a:fillRect/>
          </a:stretch>
        </p:blipFill>
        <p:spPr>
          <a:xfrm>
            <a:off x="4395755" y="6167767"/>
            <a:ext cx="1580571" cy="461823"/>
          </a:xfrm>
          <a:prstGeom prst="rect">
            <a:avLst/>
          </a:prstGeom>
        </p:spPr>
      </p:pic>
      <p:pic>
        <p:nvPicPr>
          <p:cNvPr id="10" name="Picture 9">
            <a:extLst>
              <a:ext uri="{FF2B5EF4-FFF2-40B4-BE49-F238E27FC236}">
                <a16:creationId xmlns:a16="http://schemas.microsoft.com/office/drawing/2014/main" id="{E66FF5D2-B36A-0F47-B44C-2C1FCCA0C375}"/>
              </a:ext>
            </a:extLst>
          </p:cNvPr>
          <p:cNvPicPr>
            <a:picLocks noChangeAspect="1"/>
          </p:cNvPicPr>
          <p:nvPr/>
        </p:nvPicPr>
        <p:blipFill>
          <a:blip r:embed="rId6"/>
          <a:stretch>
            <a:fillRect/>
          </a:stretch>
        </p:blipFill>
        <p:spPr>
          <a:xfrm>
            <a:off x="6189957" y="6059226"/>
            <a:ext cx="678903" cy="678903"/>
          </a:xfrm>
          <a:prstGeom prst="rect">
            <a:avLst/>
          </a:prstGeom>
        </p:spPr>
      </p:pic>
      <p:pic>
        <p:nvPicPr>
          <p:cNvPr id="11" name="Picture 10">
            <a:extLst>
              <a:ext uri="{FF2B5EF4-FFF2-40B4-BE49-F238E27FC236}">
                <a16:creationId xmlns:a16="http://schemas.microsoft.com/office/drawing/2014/main" id="{7E66FC4F-842C-C540-AFD1-93499D430CAE}"/>
              </a:ext>
            </a:extLst>
          </p:cNvPr>
          <p:cNvPicPr>
            <a:picLocks noChangeAspect="1"/>
          </p:cNvPicPr>
          <p:nvPr/>
        </p:nvPicPr>
        <p:blipFill>
          <a:blip r:embed="rId7"/>
          <a:stretch>
            <a:fillRect/>
          </a:stretch>
        </p:blipFill>
        <p:spPr>
          <a:xfrm rot="10800000" flipH="1" flipV="1">
            <a:off x="7046353" y="6084712"/>
            <a:ext cx="773288" cy="773288"/>
          </a:xfrm>
          <a:prstGeom prst="rect">
            <a:avLst/>
          </a:prstGeom>
        </p:spPr>
      </p:pic>
      <p:pic>
        <p:nvPicPr>
          <p:cNvPr id="12" name="Picture 11">
            <a:extLst>
              <a:ext uri="{FF2B5EF4-FFF2-40B4-BE49-F238E27FC236}">
                <a16:creationId xmlns:a16="http://schemas.microsoft.com/office/drawing/2014/main" id="{42799984-439A-FB49-B3C1-9F072E561F9D}"/>
              </a:ext>
            </a:extLst>
          </p:cNvPr>
          <p:cNvPicPr>
            <a:picLocks noChangeAspect="1"/>
          </p:cNvPicPr>
          <p:nvPr/>
        </p:nvPicPr>
        <p:blipFill>
          <a:blip r:embed="rId8"/>
          <a:stretch>
            <a:fillRect/>
          </a:stretch>
        </p:blipFill>
        <p:spPr>
          <a:xfrm rot="10800000" flipH="1" flipV="1">
            <a:off x="7927687" y="6106534"/>
            <a:ext cx="631595" cy="631595"/>
          </a:xfrm>
          <a:prstGeom prst="rect">
            <a:avLst/>
          </a:prstGeom>
        </p:spPr>
      </p:pic>
      <p:pic>
        <p:nvPicPr>
          <p:cNvPr id="13" name="Picture 12">
            <a:extLst>
              <a:ext uri="{FF2B5EF4-FFF2-40B4-BE49-F238E27FC236}">
                <a16:creationId xmlns:a16="http://schemas.microsoft.com/office/drawing/2014/main" id="{5AB47F03-9361-3E41-8327-68EA8AAFA1A1}"/>
              </a:ext>
            </a:extLst>
          </p:cNvPr>
          <p:cNvPicPr>
            <a:picLocks noChangeAspect="1"/>
          </p:cNvPicPr>
          <p:nvPr/>
        </p:nvPicPr>
        <p:blipFill>
          <a:blip r:embed="rId9"/>
          <a:stretch>
            <a:fillRect/>
          </a:stretch>
        </p:blipFill>
        <p:spPr>
          <a:xfrm>
            <a:off x="9961793" y="6205855"/>
            <a:ext cx="2030307" cy="531003"/>
          </a:xfrm>
          <a:prstGeom prst="rect">
            <a:avLst/>
          </a:prstGeom>
        </p:spPr>
      </p:pic>
      <p:sp>
        <p:nvSpPr>
          <p:cNvPr id="3" name="TextBox 2">
            <a:extLst>
              <a:ext uri="{FF2B5EF4-FFF2-40B4-BE49-F238E27FC236}">
                <a16:creationId xmlns:a16="http://schemas.microsoft.com/office/drawing/2014/main" id="{46FBB424-4CCC-2D0A-792A-260F17C53AD8}"/>
              </a:ext>
            </a:extLst>
          </p:cNvPr>
          <p:cNvSpPr txBox="1"/>
          <p:nvPr/>
        </p:nvSpPr>
        <p:spPr>
          <a:xfrm>
            <a:off x="-1" y="5904485"/>
            <a:ext cx="6189957" cy="184666"/>
          </a:xfrm>
          <a:prstGeom prst="rect">
            <a:avLst/>
          </a:prstGeom>
          <a:noFill/>
        </p:spPr>
        <p:txBody>
          <a:bodyPr wrap="square" rtlCol="0">
            <a:spAutoFit/>
          </a:bodyPr>
          <a:lstStyle/>
          <a:p>
            <a:pPr defTabSz="609630"/>
            <a:r>
              <a:rPr lang="en-GB" sz="600">
                <a:solidFill>
                  <a:prstClr val="black"/>
                </a:solidFill>
                <a:latin typeface="Calibri"/>
                <a:hlinkClick r:id="rId4" tooltip="https://alirezahayati.com/2020/12/25/social-networks-i-dont-use/"/>
              </a:rPr>
              <a:t>This Photo</a:t>
            </a:r>
            <a:r>
              <a:rPr lang="en-GB" sz="600">
                <a:solidFill>
                  <a:prstClr val="black"/>
                </a:solidFill>
                <a:latin typeface="Calibri"/>
              </a:rPr>
              <a:t> by Unknown Author is licensed under </a:t>
            </a:r>
            <a:r>
              <a:rPr lang="en-GB" sz="600">
                <a:solidFill>
                  <a:prstClr val="black"/>
                </a:solidFill>
                <a:latin typeface="Calibri"/>
                <a:hlinkClick r:id="rId10" tooltip="https://creativecommons.org/licenses/by-sa/3.0/"/>
              </a:rPr>
              <a:t>CC BY-SA</a:t>
            </a:r>
            <a:endParaRPr lang="en-GB" sz="600">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81" y="0"/>
            <a:ext cx="1671955" cy="1567815"/>
          </a:xfrm>
          <a:custGeom>
            <a:avLst/>
            <a:gdLst/>
            <a:ahLst/>
            <a:cxnLst/>
            <a:rect l="l" t="t" r="r" b="b"/>
            <a:pathLst>
              <a:path w="1671955" h="1567815">
                <a:moveTo>
                  <a:pt x="1671866" y="275475"/>
                </a:moveTo>
                <a:lnTo>
                  <a:pt x="1396403" y="0"/>
                </a:lnTo>
                <a:lnTo>
                  <a:pt x="0" y="0"/>
                </a:lnTo>
                <a:lnTo>
                  <a:pt x="0" y="1188339"/>
                </a:lnTo>
                <a:lnTo>
                  <a:pt x="379514" y="1567815"/>
                </a:lnTo>
                <a:lnTo>
                  <a:pt x="980821" y="966508"/>
                </a:lnTo>
                <a:lnTo>
                  <a:pt x="1215504" y="1201166"/>
                </a:lnTo>
                <a:lnTo>
                  <a:pt x="1671866" y="744855"/>
                </a:lnTo>
                <a:lnTo>
                  <a:pt x="1437157" y="510184"/>
                </a:lnTo>
                <a:lnTo>
                  <a:pt x="1671866" y="275475"/>
                </a:lnTo>
                <a:close/>
              </a:path>
            </a:pathLst>
          </a:custGeom>
          <a:solidFill>
            <a:srgbClr val="4471C4">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9357360" y="0"/>
            <a:ext cx="2834640" cy="1485265"/>
          </a:xfrm>
          <a:custGeom>
            <a:avLst/>
            <a:gdLst/>
            <a:ahLst/>
            <a:cxnLst/>
            <a:rect l="l" t="t" r="r" b="b"/>
            <a:pathLst>
              <a:path w="2834640" h="1485265">
                <a:moveTo>
                  <a:pt x="2834640" y="0"/>
                </a:moveTo>
                <a:lnTo>
                  <a:pt x="0" y="0"/>
                </a:lnTo>
                <a:lnTo>
                  <a:pt x="789317" y="753224"/>
                </a:lnTo>
                <a:lnTo>
                  <a:pt x="543687" y="998855"/>
                </a:lnTo>
                <a:lnTo>
                  <a:pt x="1029843" y="1485011"/>
                </a:lnTo>
                <a:lnTo>
                  <a:pt x="1286852" y="1228001"/>
                </a:lnTo>
                <a:lnTo>
                  <a:pt x="1552321" y="1481328"/>
                </a:lnTo>
                <a:lnTo>
                  <a:pt x="2834640" y="257683"/>
                </a:lnTo>
                <a:lnTo>
                  <a:pt x="2834640" y="0"/>
                </a:lnTo>
                <a:close/>
              </a:path>
            </a:pathLst>
          </a:custGeom>
          <a:solidFill>
            <a:srgbClr val="FFC000">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1810511" y="643127"/>
            <a:ext cx="8571230" cy="6215380"/>
            <a:chOff x="1810511" y="643127"/>
            <a:chExt cx="8571230" cy="6215380"/>
          </a:xfrm>
        </p:grpSpPr>
        <p:sp>
          <p:nvSpPr>
            <p:cNvPr id="5" name="object 5"/>
            <p:cNvSpPr/>
            <p:nvPr/>
          </p:nvSpPr>
          <p:spPr>
            <a:xfrm>
              <a:off x="7976615" y="6115812"/>
              <a:ext cx="1493520" cy="742315"/>
            </a:xfrm>
            <a:custGeom>
              <a:avLst/>
              <a:gdLst/>
              <a:ahLst/>
              <a:cxnLst/>
              <a:rect l="l" t="t" r="r" b="b"/>
              <a:pathLst>
                <a:path w="1493520" h="742315">
                  <a:moveTo>
                    <a:pt x="746759" y="0"/>
                  </a:moveTo>
                  <a:lnTo>
                    <a:pt x="0" y="742187"/>
                  </a:lnTo>
                  <a:lnTo>
                    <a:pt x="1493519" y="742187"/>
                  </a:lnTo>
                  <a:lnTo>
                    <a:pt x="746759" y="0"/>
                  </a:lnTo>
                  <a:close/>
                </a:path>
              </a:pathLst>
            </a:custGeom>
            <a:solidFill>
              <a:srgbClr val="4471C4">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1810511" y="643127"/>
              <a:ext cx="8570976" cy="5571744"/>
            </a:xfrm>
            <a:prstGeom prst="rect">
              <a:avLst/>
            </a:prstGeom>
          </p:spPr>
        </p:pic>
        <p:sp>
          <p:nvSpPr>
            <p:cNvPr id="7" name="object 7"/>
            <p:cNvSpPr/>
            <p:nvPr/>
          </p:nvSpPr>
          <p:spPr>
            <a:xfrm>
              <a:off x="7604759" y="6452616"/>
              <a:ext cx="814069" cy="405765"/>
            </a:xfrm>
            <a:custGeom>
              <a:avLst/>
              <a:gdLst/>
              <a:ahLst/>
              <a:cxnLst/>
              <a:rect l="l" t="t" r="r" b="b"/>
              <a:pathLst>
                <a:path w="814070" h="405765">
                  <a:moveTo>
                    <a:pt x="406908" y="0"/>
                  </a:moveTo>
                  <a:lnTo>
                    <a:pt x="0" y="405384"/>
                  </a:lnTo>
                  <a:lnTo>
                    <a:pt x="813816" y="405384"/>
                  </a:lnTo>
                  <a:lnTo>
                    <a:pt x="406908" y="0"/>
                  </a:lnTo>
                  <a:close/>
                </a:path>
              </a:pathLst>
            </a:custGeom>
            <a:solidFill>
              <a:srgbClr val="4471C4">
                <a:alpha val="3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890522" y="6243320"/>
            <a:ext cx="6493510"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Child</a:t>
            </a:r>
            <a:r>
              <a:rPr kumimoji="0" sz="1800" b="0" i="0" u="sng" strike="noStrike" kern="0" cap="none" spc="-20"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Marriage</a:t>
            </a:r>
            <a:r>
              <a:rPr kumimoji="0" sz="1800" b="0" i="0" u="sng" strike="noStrike" kern="0" cap="none" spc="-4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in</a:t>
            </a:r>
            <a:r>
              <a:rPr kumimoji="0" sz="1800" b="0" i="0" u="sng" strike="noStrike" kern="0" cap="none" spc="-30"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Humanitarian</a:t>
            </a:r>
            <a:r>
              <a:rPr kumimoji="0" sz="1800" b="0" i="0" u="sng" strike="noStrike" kern="0" cap="none" spc="-20"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Settings</a:t>
            </a:r>
            <a:r>
              <a:rPr kumimoji="0" sz="1800" b="0" i="0" u="sng" strike="noStrike" kern="0" cap="none" spc="-40"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Study</a:t>
            </a:r>
            <a:r>
              <a:rPr kumimoji="0" sz="1800" b="0" i="0" u="sng" strike="noStrike" kern="0" cap="none" spc="-4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Overview</a:t>
            </a:r>
            <a:r>
              <a:rPr kumimoji="0" sz="1800" b="0" i="0" u="sng" strike="noStrike" kern="0" cap="none" spc="-3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Infographic</a:t>
            </a:r>
            <a:r>
              <a:rPr kumimoji="0" sz="1800" b="0" i="0" u="sng" strike="noStrike" kern="0" cap="none" spc="-3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50" normalizeH="0" baseline="0" noProof="0">
                <a:ln>
                  <a:noFill/>
                </a:ln>
                <a:solidFill>
                  <a:srgbClr val="0462C1"/>
                </a:solidFill>
                <a:effectLst/>
                <a:uLnTx/>
                <a:uFill>
                  <a:solidFill>
                    <a:srgbClr val="0462C1"/>
                  </a:solidFill>
                </a:uFill>
                <a:latin typeface="Calibri"/>
                <a:cs typeface="Calibri"/>
                <a:hlinkClick r:id="rId3"/>
              </a:rPr>
              <a:t>|</a:t>
            </a:r>
            <a:r>
              <a:rPr kumimoji="0" sz="1800" b="0" i="0" u="none" strike="noStrike" kern="0" cap="none" spc="-50" normalizeH="0" baseline="0" noProof="0">
                <a:ln>
                  <a:noFill/>
                </a:ln>
                <a:solidFill>
                  <a:srgbClr val="0462C1"/>
                </a:solidFill>
                <a:effectLst/>
                <a:uLnTx/>
                <a:uFillTx/>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Women's</a:t>
            </a:r>
            <a:r>
              <a:rPr kumimoji="0" sz="1800" b="0" i="0" u="sng" strike="noStrike" kern="0" cap="none" spc="-7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Refugee</a:t>
            </a:r>
            <a:r>
              <a:rPr kumimoji="0" sz="1800" b="0" i="0" u="sng" strike="noStrike" kern="0" cap="none" spc="-60"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0" normalizeH="0" baseline="0" noProof="0">
                <a:ln>
                  <a:noFill/>
                </a:ln>
                <a:solidFill>
                  <a:srgbClr val="0462C1"/>
                </a:solidFill>
                <a:effectLst/>
                <a:uLnTx/>
                <a:uFill>
                  <a:solidFill>
                    <a:srgbClr val="0462C1"/>
                  </a:solidFill>
                </a:uFill>
                <a:latin typeface="Calibri"/>
                <a:cs typeface="Calibri"/>
                <a:hlinkClick r:id="rId3"/>
              </a:rPr>
              <a:t>Commission</a:t>
            </a:r>
            <a:r>
              <a:rPr kumimoji="0" sz="1800" b="0" i="0" u="sng" strike="noStrike" kern="0" cap="none" spc="-55" normalizeH="0" baseline="0" noProof="0">
                <a:ln>
                  <a:noFill/>
                </a:ln>
                <a:solidFill>
                  <a:srgbClr val="0462C1"/>
                </a:solidFill>
                <a:effectLst/>
                <a:uLnTx/>
                <a:uFill>
                  <a:solidFill>
                    <a:srgbClr val="0462C1"/>
                  </a:solidFill>
                </a:uFill>
                <a:latin typeface="Calibri"/>
                <a:cs typeface="Calibri"/>
                <a:hlinkClick r:id="rId3"/>
              </a:rPr>
              <a:t> </a:t>
            </a:r>
            <a:r>
              <a:rPr kumimoji="0" sz="1800" b="0" i="0" u="sng" strike="noStrike" kern="0" cap="none" spc="-10" normalizeH="0" baseline="0" noProof="0">
                <a:ln>
                  <a:noFill/>
                </a:ln>
                <a:solidFill>
                  <a:srgbClr val="0462C1"/>
                </a:solidFill>
                <a:effectLst/>
                <a:uLnTx/>
                <a:uFill>
                  <a:solidFill>
                    <a:srgbClr val="0462C1"/>
                  </a:solidFill>
                </a:uFill>
                <a:latin typeface="Calibri"/>
                <a:cs typeface="Calibri"/>
                <a:hlinkClick r:id="rId3"/>
              </a:rPr>
              <a:t>(womensrefugeecommission.org)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0" y="0"/>
            <a:ext cx="3666703" cy="6858000"/>
          </a:xfrm>
          <a:prstGeom prst="rect">
            <a:avLst/>
          </a:prstGeom>
          <a:solidFill>
            <a:srgbClr val="D9B93E">
              <a:alpha val="49803"/>
            </a:srgbClr>
          </a:solidFill>
        </p:spPr>
      </p:sp>
      <p:sp>
        <p:nvSpPr>
          <p:cNvPr id="8" name="TextBox 8"/>
          <p:cNvSpPr txBox="1"/>
          <p:nvPr/>
        </p:nvSpPr>
        <p:spPr>
          <a:xfrm>
            <a:off x="4521200" y="2319747"/>
            <a:ext cx="7467600" cy="2966068"/>
          </a:xfrm>
          <a:prstGeom prst="rect">
            <a:avLst/>
          </a:prstGeom>
        </p:spPr>
        <p:txBody>
          <a:bodyPr wrap="square" lIns="0" tIns="0" rIns="0" bIns="0" rtlCol="0" anchor="t">
            <a:spAutoFit/>
          </a:bodyPr>
          <a:lstStyle/>
          <a:p>
            <a:pPr defTabSz="609630">
              <a:lnSpc>
                <a:spcPts val="2613"/>
              </a:lnSpc>
            </a:pPr>
            <a:r>
              <a:rPr lang="en-US" sz="2000" b="1" spc="56">
                <a:solidFill>
                  <a:srgbClr val="8064A2">
                    <a:lumMod val="75000"/>
                  </a:srgbClr>
                </a:solidFill>
                <a:latin typeface="Montserrat Light"/>
              </a:rPr>
              <a:t>Straus Center for International: complex emergencies as conflict co-occurs with </a:t>
            </a:r>
            <a:r>
              <a:rPr lang="en-US" sz="2133" b="1" u="sng" spc="56">
                <a:solidFill>
                  <a:srgbClr val="8064A2">
                    <a:lumMod val="75000"/>
                  </a:srgbClr>
                </a:solidFill>
                <a:latin typeface="Montserrat Light"/>
              </a:rPr>
              <a:t>multiple additional, and often intractable, demographic, environmental, economic, and social instabilities</a:t>
            </a:r>
            <a:endParaRPr lang="en-US" sz="2133" b="1" u="sng"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609630" lvl="1" indent="-304815" defTabSz="609630">
              <a:lnSpc>
                <a:spcPts val="2613"/>
              </a:lnSpc>
              <a:buFont typeface="Arial" panose="020B0604020202020204" pitchFamily="34" charset="0"/>
              <a:buChar char="•"/>
            </a:pPr>
            <a:endParaRPr lang="en-US" sz="1533" spc="56">
              <a:solidFill>
                <a:prstClr val="black"/>
              </a:solidFill>
              <a:latin typeface="Montserrat Light"/>
            </a:endParaRPr>
          </a:p>
        </p:txBody>
      </p:sp>
      <p:sp>
        <p:nvSpPr>
          <p:cNvPr id="7" name="Rectangle 6">
            <a:extLst>
              <a:ext uri="{FF2B5EF4-FFF2-40B4-BE49-F238E27FC236}">
                <a16:creationId xmlns:a16="http://schemas.microsoft.com/office/drawing/2014/main" id="{12555E70-1645-C481-B246-1AD1C232CB21}"/>
              </a:ext>
            </a:extLst>
          </p:cNvPr>
          <p:cNvSpPr/>
          <p:nvPr/>
        </p:nvSpPr>
        <p:spPr>
          <a:xfrm>
            <a:off x="-107538" y="5878895"/>
            <a:ext cx="4633282" cy="700496"/>
          </a:xfrm>
          <a:prstGeom prst="rect">
            <a:avLst/>
          </a:prstGeom>
          <a:solidFill>
            <a:schemeClr val="accent4">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GB" sz="2667">
                <a:solidFill>
                  <a:prstClr val="white"/>
                </a:solidFill>
                <a:latin typeface="Montserrat" pitchFamily="2" charset="77"/>
              </a:rPr>
              <a:t>Everyday lives in </a:t>
            </a:r>
          </a:p>
          <a:p>
            <a:pPr algn="ctr" defTabSz="609630"/>
            <a:r>
              <a:rPr lang="en-GB" sz="2667">
                <a:solidFill>
                  <a:prstClr val="white"/>
                </a:solidFill>
                <a:latin typeface="Montserrat" pitchFamily="2" charset="77"/>
              </a:rPr>
              <a:t>complex crisis</a:t>
            </a:r>
          </a:p>
        </p:txBody>
      </p:sp>
      <p:pic>
        <p:nvPicPr>
          <p:cNvPr id="6" name="Picture 5" descr="A hand holding currency notes&#10;&#10;Description automatically generated with low confidence">
            <a:extLst>
              <a:ext uri="{FF2B5EF4-FFF2-40B4-BE49-F238E27FC236}">
                <a16:creationId xmlns:a16="http://schemas.microsoft.com/office/drawing/2014/main" id="{C95027EB-9A0E-6901-F61E-0E9806677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8086"/>
            <a:ext cx="4080856" cy="3244885"/>
          </a:xfrm>
          <a:prstGeom prst="rect">
            <a:avLst/>
          </a:prstGeom>
        </p:spPr>
      </p:pic>
    </p:spTree>
    <p:extLst>
      <p:ext uri="{BB962C8B-B14F-4D97-AF65-F5344CB8AC3E}">
        <p14:creationId xmlns:p14="http://schemas.microsoft.com/office/powerpoint/2010/main" val="1688510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0" y="0"/>
            <a:ext cx="3666703" cy="6858000"/>
          </a:xfrm>
          <a:prstGeom prst="rect">
            <a:avLst/>
          </a:prstGeom>
          <a:solidFill>
            <a:srgbClr val="D9B93E">
              <a:alpha val="49803"/>
            </a:srgbClr>
          </a:solidFill>
        </p:spPr>
      </p:sp>
      <p:sp>
        <p:nvSpPr>
          <p:cNvPr id="8" name="TextBox 8"/>
          <p:cNvSpPr txBox="1"/>
          <p:nvPr/>
        </p:nvSpPr>
        <p:spPr>
          <a:xfrm>
            <a:off x="4071746" y="612268"/>
            <a:ext cx="8033343" cy="5300041"/>
          </a:xfrm>
          <a:prstGeom prst="rect">
            <a:avLst/>
          </a:prstGeom>
        </p:spPr>
        <p:txBody>
          <a:bodyPr wrap="square" lIns="0" tIns="0" rIns="0" bIns="0" rtlCol="0" anchor="t">
            <a:spAutoFit/>
          </a:bodyPr>
          <a:lstStyle/>
          <a:p>
            <a:pPr defTabSz="609630">
              <a:lnSpc>
                <a:spcPts val="2613"/>
              </a:lnSpc>
            </a:pPr>
            <a:endParaRPr lang="en-US" sz="2000" b="1" spc="56">
              <a:solidFill>
                <a:srgbClr val="8064A2">
                  <a:lumMod val="75000"/>
                </a:srgbClr>
              </a:solidFill>
              <a:latin typeface="Montserrat Light"/>
            </a:endParaRPr>
          </a:p>
          <a:p>
            <a:pPr defTabSz="609630">
              <a:lnSpc>
                <a:spcPts val="2613"/>
              </a:lnSpc>
            </a:pPr>
            <a:endParaRPr lang="en-US" sz="2000" b="1" spc="56">
              <a:solidFill>
                <a:srgbClr val="8064A2">
                  <a:lumMod val="75000"/>
                </a:srgbClr>
              </a:solidFill>
              <a:latin typeface="Montserrat Light"/>
            </a:endParaRPr>
          </a:p>
          <a:p>
            <a:pPr defTabSz="609630">
              <a:lnSpc>
                <a:spcPts val="2613"/>
              </a:lnSpc>
            </a:pPr>
            <a:endParaRPr lang="en-US" sz="2000" b="1" spc="56">
              <a:solidFill>
                <a:srgbClr val="8064A2">
                  <a:lumMod val="75000"/>
                </a:srgbClr>
              </a:solidFill>
              <a:latin typeface="Montserrat Light"/>
            </a:endParaRPr>
          </a:p>
          <a:p>
            <a:pPr defTabSz="609630">
              <a:lnSpc>
                <a:spcPts val="2613"/>
              </a:lnSpc>
            </a:pPr>
            <a:r>
              <a:rPr lang="en-US" sz="2000" b="1" spc="56">
                <a:solidFill>
                  <a:srgbClr val="8064A2">
                    <a:lumMod val="75000"/>
                  </a:srgbClr>
                </a:solidFill>
                <a:latin typeface="Montserrat Light"/>
              </a:rPr>
              <a:t>Food insecurity:</a:t>
            </a:r>
            <a:r>
              <a:rPr lang="en-US" sz="1533" spc="56">
                <a:solidFill>
                  <a:prstClr val="black"/>
                </a:solidFill>
                <a:latin typeface="Montserrat Light"/>
              </a:rPr>
              <a:t>: 7 million people identified as food insecure in 2021 </a:t>
            </a:r>
          </a:p>
          <a:p>
            <a:pPr defTabSz="609630">
              <a:lnSpc>
                <a:spcPts val="2613"/>
              </a:lnSpc>
            </a:pPr>
            <a:endParaRPr lang="en-US" sz="2000" b="1" spc="56">
              <a:solidFill>
                <a:prstClr val="black"/>
              </a:solidFill>
              <a:latin typeface="Montserrat Light"/>
            </a:endParaRPr>
          </a:p>
          <a:p>
            <a:pPr defTabSz="609630">
              <a:lnSpc>
                <a:spcPts val="2613"/>
              </a:lnSpc>
            </a:pPr>
            <a:r>
              <a:rPr lang="en-US" sz="2000" b="1" spc="56">
                <a:solidFill>
                  <a:srgbClr val="8064A2">
                    <a:lumMod val="75000"/>
                  </a:srgbClr>
                </a:solidFill>
                <a:latin typeface="Montserrat Light"/>
              </a:rPr>
              <a:t>High Inflation: </a:t>
            </a:r>
            <a:r>
              <a:rPr lang="en-US" sz="1533" b="1" spc="56">
                <a:solidFill>
                  <a:srgbClr val="8064A2">
                    <a:lumMod val="75000"/>
                  </a:srgbClr>
                </a:solidFill>
                <a:latin typeface="Montserrat Light"/>
              </a:rPr>
              <a:t>H</a:t>
            </a:r>
            <a:r>
              <a:rPr lang="en-US" sz="1533" spc="56">
                <a:solidFill>
                  <a:prstClr val="black"/>
                </a:solidFill>
                <a:latin typeface="Montserrat Light"/>
              </a:rPr>
              <a:t>igh inflation rates, the disruption of fuel and food imports resulting from the conflict in Ukraine has led to a rise in petrol and diesel prices </a:t>
            </a: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defTabSz="609630">
              <a:lnSpc>
                <a:spcPts val="2613"/>
              </a:lnSpc>
            </a:pPr>
            <a:r>
              <a:rPr lang="en-US" sz="2000" b="1" spc="56">
                <a:solidFill>
                  <a:srgbClr val="8064A2">
                    <a:lumMod val="75000"/>
                  </a:srgbClr>
                </a:solidFill>
                <a:latin typeface="Montserrat Light"/>
              </a:rPr>
              <a:t>Education and youth: </a:t>
            </a:r>
            <a:r>
              <a:rPr lang="en-US" sz="1533" spc="56">
                <a:solidFill>
                  <a:prstClr val="black"/>
                </a:solidFill>
                <a:latin typeface="Montserrat Light"/>
              </a:rPr>
              <a:t>Financial constraints, teenage pregnancies, and the COVID-19 pandemic have also contributed to a 23% dropout rate among school-aged children.</a:t>
            </a: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609630" lvl="1" indent="-304815" defTabSz="609630">
              <a:lnSpc>
                <a:spcPts val="2613"/>
              </a:lnSpc>
              <a:buFont typeface="Arial" panose="020B0604020202020204" pitchFamily="34" charset="0"/>
              <a:buChar char="•"/>
            </a:pPr>
            <a:endParaRPr lang="en-US" sz="1533" spc="56">
              <a:solidFill>
                <a:prstClr val="black"/>
              </a:solidFill>
              <a:latin typeface="Montserrat Light"/>
            </a:endParaRPr>
          </a:p>
        </p:txBody>
      </p:sp>
      <p:sp>
        <p:nvSpPr>
          <p:cNvPr id="7" name="Rectangle 6">
            <a:extLst>
              <a:ext uri="{FF2B5EF4-FFF2-40B4-BE49-F238E27FC236}">
                <a16:creationId xmlns:a16="http://schemas.microsoft.com/office/drawing/2014/main" id="{12555E70-1645-C481-B246-1AD1C232CB21}"/>
              </a:ext>
            </a:extLst>
          </p:cNvPr>
          <p:cNvSpPr/>
          <p:nvPr/>
        </p:nvSpPr>
        <p:spPr>
          <a:xfrm>
            <a:off x="86911" y="5373008"/>
            <a:ext cx="5297889" cy="1247585"/>
          </a:xfrm>
          <a:prstGeom prst="rect">
            <a:avLst/>
          </a:prstGeom>
          <a:solidFill>
            <a:schemeClr val="accent4">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GB" sz="2667">
                <a:solidFill>
                  <a:prstClr val="white"/>
                </a:solidFill>
                <a:latin typeface="Montserrat" pitchFamily="2" charset="77"/>
              </a:rPr>
              <a:t>Everyday lives in complex crisis: ACAPS DATA ON ZIMBABWE </a:t>
            </a:r>
          </a:p>
        </p:txBody>
      </p:sp>
      <p:pic>
        <p:nvPicPr>
          <p:cNvPr id="6" name="Picture 5" descr="A screenshot of a graph&#10;&#10;Description automatically generated with low confidence">
            <a:extLst>
              <a:ext uri="{FF2B5EF4-FFF2-40B4-BE49-F238E27FC236}">
                <a16:creationId xmlns:a16="http://schemas.microsoft.com/office/drawing/2014/main" id="{075D568D-7E30-1E68-5E3A-DB57D7B09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 y="708285"/>
            <a:ext cx="3753588" cy="4236344"/>
          </a:xfrm>
          <a:prstGeom prst="rect">
            <a:avLst/>
          </a:prstGeom>
        </p:spPr>
      </p:pic>
    </p:spTree>
    <p:extLst>
      <p:ext uri="{BB962C8B-B14F-4D97-AF65-F5344CB8AC3E}">
        <p14:creationId xmlns:p14="http://schemas.microsoft.com/office/powerpoint/2010/main" val="1881103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1366611" y="1"/>
            <a:ext cx="3666703" cy="6858000"/>
          </a:xfrm>
          <a:prstGeom prst="rect">
            <a:avLst/>
          </a:prstGeom>
          <a:solidFill>
            <a:srgbClr val="D9B93E">
              <a:alpha val="49803"/>
            </a:srgbClr>
          </a:solidFill>
        </p:spPr>
      </p:sp>
      <p:grpSp>
        <p:nvGrpSpPr>
          <p:cNvPr id="5" name="Group 5"/>
          <p:cNvGrpSpPr/>
          <p:nvPr/>
        </p:nvGrpSpPr>
        <p:grpSpPr>
          <a:xfrm>
            <a:off x="4073775" y="223779"/>
            <a:ext cx="9056591" cy="1353775"/>
            <a:chOff x="1709778" y="-1763711"/>
            <a:chExt cx="14383349" cy="4026907"/>
          </a:xfrm>
        </p:grpSpPr>
        <p:sp>
          <p:nvSpPr>
            <p:cNvPr id="6" name="TextBox 6"/>
            <p:cNvSpPr txBox="1"/>
            <p:nvPr/>
          </p:nvSpPr>
          <p:spPr>
            <a:xfrm>
              <a:off x="1709778" y="-1763711"/>
              <a:ext cx="12716187" cy="2441728"/>
            </a:xfrm>
            <a:prstGeom prst="rect">
              <a:avLst/>
            </a:prstGeom>
          </p:spPr>
          <p:txBody>
            <a:bodyPr wrap="square" lIns="0" tIns="0" rIns="0" bIns="0" rtlCol="0" anchor="t">
              <a:spAutoFit/>
            </a:bodyPr>
            <a:lstStyle/>
            <a:p>
              <a:pPr algn="r" defTabSz="609630"/>
              <a:r>
                <a:rPr lang="en-US" sz="2667">
                  <a:solidFill>
                    <a:srgbClr val="050707"/>
                  </a:solidFill>
                  <a:latin typeface="Montserrat" pitchFamily="2" charset="77"/>
                </a:rPr>
                <a:t>Mapping mental health consequences of child marriage</a:t>
              </a:r>
            </a:p>
          </p:txBody>
        </p:sp>
        <p:sp>
          <p:nvSpPr>
            <p:cNvPr id="7" name="TextBox 7"/>
            <p:cNvSpPr txBox="1"/>
            <p:nvPr/>
          </p:nvSpPr>
          <p:spPr>
            <a:xfrm>
              <a:off x="3986541" y="1233252"/>
              <a:ext cx="12106586" cy="1029944"/>
            </a:xfrm>
            <a:prstGeom prst="rect">
              <a:avLst/>
            </a:prstGeom>
          </p:spPr>
          <p:txBody>
            <a:bodyPr wrap="square" lIns="0" tIns="0" rIns="0" bIns="0" rtlCol="0" anchor="t">
              <a:spAutoFit/>
            </a:bodyPr>
            <a:lstStyle/>
            <a:p>
              <a:pPr defTabSz="609630">
                <a:lnSpc>
                  <a:spcPts val="2719"/>
                </a:lnSpc>
              </a:pPr>
              <a:r>
                <a:rPr lang="en-US" sz="2267" b="1" spc="113">
                  <a:solidFill>
                    <a:srgbClr val="D9B93E"/>
                  </a:solidFill>
                  <a:latin typeface="Montserrat" pitchFamily="2" charset="77"/>
                </a:rPr>
                <a:t>A dual relationship (Burgess et al, 2022)</a:t>
              </a:r>
            </a:p>
          </p:txBody>
        </p:sp>
      </p:grpSp>
      <p:sp>
        <p:nvSpPr>
          <p:cNvPr id="8" name="TextBox 8"/>
          <p:cNvSpPr txBox="1"/>
          <p:nvPr/>
        </p:nvSpPr>
        <p:spPr>
          <a:xfrm>
            <a:off x="5811069" y="2695717"/>
            <a:ext cx="6358094" cy="641586"/>
          </a:xfrm>
          <a:prstGeom prst="rect">
            <a:avLst/>
          </a:prstGeom>
        </p:spPr>
        <p:txBody>
          <a:bodyPr wrap="square" lIns="0" tIns="0" rIns="0" bIns="0" rtlCol="0" anchor="t">
            <a:spAutoFit/>
          </a:bodyPr>
          <a:lstStyle/>
          <a:p>
            <a:pPr marL="304815" indent="-304815" defTabSz="609630">
              <a:lnSpc>
                <a:spcPts val="2613"/>
              </a:lnSpc>
              <a:buFont typeface="Arial" panose="020B0604020202020204" pitchFamily="34" charset="0"/>
              <a:buChar char="•"/>
            </a:pPr>
            <a:endParaRPr lang="en-US" sz="1833" spc="56">
              <a:solidFill>
                <a:prstClr val="black"/>
              </a:solidFill>
              <a:latin typeface="Montserrat Light"/>
            </a:endParaRPr>
          </a:p>
          <a:p>
            <a:pPr marL="609630" lvl="1" indent="-304815" defTabSz="609630">
              <a:lnSpc>
                <a:spcPts val="2613"/>
              </a:lnSpc>
              <a:buFont typeface="Arial" panose="020B0604020202020204" pitchFamily="34" charset="0"/>
              <a:buChar char="•"/>
            </a:pPr>
            <a:endParaRPr lang="en-US" sz="1833" spc="56">
              <a:solidFill>
                <a:prstClr val="black"/>
              </a:solidFill>
              <a:latin typeface="Montserrat Light"/>
            </a:endParaRPr>
          </a:p>
        </p:txBody>
      </p:sp>
      <p:pic>
        <p:nvPicPr>
          <p:cNvPr id="10" name="Picture 9">
            <a:extLst>
              <a:ext uri="{FF2B5EF4-FFF2-40B4-BE49-F238E27FC236}">
                <a16:creationId xmlns:a16="http://schemas.microsoft.com/office/drawing/2014/main" id="{CA6782CA-9B9A-2448-AB81-9FB1EF5A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9553"/>
            <a:ext cx="5507357" cy="2759224"/>
          </a:xfrm>
          <a:prstGeom prst="rect">
            <a:avLst/>
          </a:prstGeom>
        </p:spPr>
      </p:pic>
      <p:graphicFrame>
        <p:nvGraphicFramePr>
          <p:cNvPr id="4" name="Diagram 3">
            <a:extLst>
              <a:ext uri="{FF2B5EF4-FFF2-40B4-BE49-F238E27FC236}">
                <a16:creationId xmlns:a16="http://schemas.microsoft.com/office/drawing/2014/main" id="{C34609B5-175A-89AB-7D68-22AEB46084D0}"/>
              </a:ext>
            </a:extLst>
          </p:cNvPr>
          <p:cNvGraphicFramePr/>
          <p:nvPr/>
        </p:nvGraphicFramePr>
        <p:xfrm>
          <a:off x="5811069" y="2121810"/>
          <a:ext cx="6308303" cy="4649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D2B9A514-0D10-2DB4-3AE7-11586488746C}"/>
              </a:ext>
            </a:extLst>
          </p:cNvPr>
          <p:cNvSpPr txBox="1"/>
          <p:nvPr/>
        </p:nvSpPr>
        <p:spPr>
          <a:xfrm>
            <a:off x="8077200" y="3739039"/>
            <a:ext cx="1930400" cy="1323439"/>
          </a:xfrm>
          <a:prstGeom prst="rect">
            <a:avLst/>
          </a:prstGeom>
          <a:solidFill>
            <a:schemeClr val="accent6"/>
          </a:solidFill>
        </p:spPr>
        <p:txBody>
          <a:bodyPr wrap="square" rtlCol="0" anchor="ctr">
            <a:spAutoFit/>
          </a:bodyPr>
          <a:lstStyle/>
          <a:p>
            <a:pPr algn="ctr" defTabSz="609630"/>
            <a:endParaRPr lang="en-GB" sz="2000" b="1">
              <a:solidFill>
                <a:prstClr val="white"/>
              </a:solidFill>
              <a:latin typeface="Montserrat" pitchFamily="2" charset="77"/>
            </a:endParaRPr>
          </a:p>
          <a:p>
            <a:pPr algn="ctr" defTabSz="609630"/>
            <a:r>
              <a:rPr lang="en-GB" sz="2000" b="1">
                <a:solidFill>
                  <a:prstClr val="white"/>
                </a:solidFill>
                <a:latin typeface="Montserrat" pitchFamily="2" charset="77"/>
              </a:rPr>
              <a:t>CHILD MARRIAGE</a:t>
            </a:r>
          </a:p>
          <a:p>
            <a:pPr algn="ctr" defTabSz="609630"/>
            <a:r>
              <a:rPr lang="en-GB" sz="2000" b="1">
                <a:solidFill>
                  <a:prstClr val="white"/>
                </a:solidFill>
                <a:latin typeface="Montserrat" pitchFamily="2" charset="77"/>
              </a:rPr>
              <a:t> </a:t>
            </a:r>
          </a:p>
        </p:txBody>
      </p:sp>
    </p:spTree>
    <p:extLst>
      <p:ext uri="{BB962C8B-B14F-4D97-AF65-F5344CB8AC3E}">
        <p14:creationId xmlns:p14="http://schemas.microsoft.com/office/powerpoint/2010/main" val="303977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10961-8484-EE4F-A479-C78E118B7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77" y="264015"/>
            <a:ext cx="10335446" cy="6329969"/>
          </a:xfrm>
          <a:prstGeom prst="rect">
            <a:avLst/>
          </a:prstGeom>
        </p:spPr>
      </p:pic>
      <p:sp>
        <p:nvSpPr>
          <p:cNvPr id="4" name="TextBox 3">
            <a:extLst>
              <a:ext uri="{FF2B5EF4-FFF2-40B4-BE49-F238E27FC236}">
                <a16:creationId xmlns:a16="http://schemas.microsoft.com/office/drawing/2014/main" id="{0BC24A5F-6663-F944-BB9B-211A699C72F6}"/>
              </a:ext>
            </a:extLst>
          </p:cNvPr>
          <p:cNvSpPr txBox="1"/>
          <p:nvPr/>
        </p:nvSpPr>
        <p:spPr>
          <a:xfrm>
            <a:off x="8222458" y="6590617"/>
            <a:ext cx="3996159" cy="276999"/>
          </a:xfrm>
          <a:prstGeom prst="rect">
            <a:avLst/>
          </a:prstGeom>
          <a:noFill/>
        </p:spPr>
        <p:txBody>
          <a:bodyPr wrap="none" rtlCol="0">
            <a:spAutoFit/>
          </a:bodyPr>
          <a:lstStyle/>
          <a:p>
            <a:pPr defTabSz="609630"/>
            <a:r>
              <a:rPr lang="en-US" sz="1200">
                <a:solidFill>
                  <a:prstClr val="black"/>
                </a:solidFill>
                <a:latin typeface="Calibri"/>
              </a:rPr>
              <a:t>Image taken from: https://</a:t>
            </a:r>
            <a:r>
              <a:rPr lang="en-US" sz="1200" err="1">
                <a:solidFill>
                  <a:prstClr val="black"/>
                </a:solidFill>
                <a:latin typeface="Calibri"/>
              </a:rPr>
              <a:t>ourworldindata.org</a:t>
            </a:r>
            <a:r>
              <a:rPr lang="en-US" sz="1200">
                <a:solidFill>
                  <a:prstClr val="black"/>
                </a:solidFill>
                <a:latin typeface="Calibri"/>
              </a:rPr>
              <a:t>/mental-health</a:t>
            </a:r>
          </a:p>
        </p:txBody>
      </p:sp>
      <p:sp>
        <p:nvSpPr>
          <p:cNvPr id="5" name="Oval 4">
            <a:extLst>
              <a:ext uri="{FF2B5EF4-FFF2-40B4-BE49-F238E27FC236}">
                <a16:creationId xmlns:a16="http://schemas.microsoft.com/office/drawing/2014/main" id="{3BAF3AFD-FD17-6D45-BA17-181B2223A5B0}"/>
              </a:ext>
            </a:extLst>
          </p:cNvPr>
          <p:cNvSpPr/>
          <p:nvPr/>
        </p:nvSpPr>
        <p:spPr>
          <a:xfrm>
            <a:off x="5975986" y="4389107"/>
            <a:ext cx="360041" cy="336038"/>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Oval 1">
            <a:extLst>
              <a:ext uri="{FF2B5EF4-FFF2-40B4-BE49-F238E27FC236}">
                <a16:creationId xmlns:a16="http://schemas.microsoft.com/office/drawing/2014/main" id="{561A5DFE-DE52-87A0-908A-377BC742D954}"/>
              </a:ext>
            </a:extLst>
          </p:cNvPr>
          <p:cNvSpPr/>
          <p:nvPr/>
        </p:nvSpPr>
        <p:spPr>
          <a:xfrm>
            <a:off x="9466327" y="939800"/>
            <a:ext cx="1797396" cy="172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6" name="TextBox 5">
            <a:extLst>
              <a:ext uri="{FF2B5EF4-FFF2-40B4-BE49-F238E27FC236}">
                <a16:creationId xmlns:a16="http://schemas.microsoft.com/office/drawing/2014/main" id="{C7EFA254-1290-FE3C-B0C3-9E0B91A349A5}"/>
              </a:ext>
            </a:extLst>
          </p:cNvPr>
          <p:cNvSpPr txBox="1"/>
          <p:nvPr/>
        </p:nvSpPr>
        <p:spPr>
          <a:xfrm>
            <a:off x="9680075" y="1295400"/>
            <a:ext cx="1371600" cy="1323054"/>
          </a:xfrm>
          <a:prstGeom prst="rect">
            <a:avLst/>
          </a:prstGeom>
          <a:noFill/>
        </p:spPr>
        <p:txBody>
          <a:bodyPr wrap="square" rtlCol="0">
            <a:spAutoFit/>
          </a:bodyPr>
          <a:lstStyle/>
          <a:p>
            <a:pPr algn="ctr" defTabSz="609630"/>
            <a:r>
              <a:rPr lang="en-GB" sz="1333">
                <a:solidFill>
                  <a:prstClr val="white"/>
                </a:solidFill>
                <a:latin typeface="Calibri"/>
              </a:rPr>
              <a:t>GBD: 12% of Mental disorders </a:t>
            </a:r>
          </a:p>
          <a:p>
            <a:pPr algn="ctr" defTabSz="609630"/>
            <a:endParaRPr lang="en-GB" sz="1333">
              <a:solidFill>
                <a:prstClr val="white"/>
              </a:solidFill>
              <a:latin typeface="Calibri"/>
            </a:endParaRPr>
          </a:p>
          <a:p>
            <a:pPr algn="ctr" defTabSz="609630"/>
            <a:r>
              <a:rPr lang="en-GB" sz="1333">
                <a:solidFill>
                  <a:prstClr val="white"/>
                </a:solidFill>
                <a:latin typeface="Calibri"/>
              </a:rPr>
              <a:t>30% CMD in Primary care settings </a:t>
            </a:r>
          </a:p>
        </p:txBody>
      </p:sp>
      <p:sp>
        <p:nvSpPr>
          <p:cNvPr id="7" name="Oval 6">
            <a:extLst>
              <a:ext uri="{FF2B5EF4-FFF2-40B4-BE49-F238E27FC236}">
                <a16:creationId xmlns:a16="http://schemas.microsoft.com/office/drawing/2014/main" id="{E76BA924-C7C5-460F-D2E1-33FD5969E694}"/>
              </a:ext>
            </a:extLst>
          </p:cNvPr>
          <p:cNvSpPr/>
          <p:nvPr/>
        </p:nvSpPr>
        <p:spPr>
          <a:xfrm>
            <a:off x="756037" y="3693525"/>
            <a:ext cx="1797396" cy="172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GB" sz="1333">
                <a:solidFill>
                  <a:prstClr val="white"/>
                </a:solidFill>
                <a:latin typeface="Calibri"/>
              </a:rPr>
              <a:t>Child marriage in Zimbabwe: </a:t>
            </a:r>
          </a:p>
          <a:p>
            <a:pPr algn="ctr" defTabSz="609630"/>
            <a:r>
              <a:rPr lang="en-GB" sz="1333" b="1">
                <a:solidFill>
                  <a:prstClr val="white"/>
                </a:solidFill>
                <a:latin typeface="Calibri"/>
              </a:rPr>
              <a:t>1 in 5 </a:t>
            </a:r>
          </a:p>
          <a:p>
            <a:pPr algn="ctr" defTabSz="609630"/>
            <a:r>
              <a:rPr lang="en-GB" sz="1333">
                <a:solidFill>
                  <a:prstClr val="white"/>
                </a:solidFill>
                <a:latin typeface="Calibri"/>
              </a:rPr>
              <a:t>Child Marriage in </a:t>
            </a:r>
            <a:r>
              <a:rPr lang="en-GB" sz="1333" err="1">
                <a:solidFill>
                  <a:prstClr val="white"/>
                </a:solidFill>
                <a:latin typeface="Calibri"/>
              </a:rPr>
              <a:t>Shamva</a:t>
            </a:r>
            <a:r>
              <a:rPr lang="en-GB" sz="1333">
                <a:solidFill>
                  <a:prstClr val="white"/>
                </a:solidFill>
                <a:latin typeface="Calibri"/>
              </a:rPr>
              <a:t>: </a:t>
            </a:r>
          </a:p>
          <a:p>
            <a:pPr algn="ctr" defTabSz="609630"/>
            <a:r>
              <a:rPr lang="en-GB" sz="1333" b="1">
                <a:solidFill>
                  <a:prstClr val="white"/>
                </a:solidFill>
                <a:latin typeface="Calibri"/>
              </a:rPr>
              <a:t>1 in 2 </a:t>
            </a:r>
          </a:p>
        </p:txBody>
      </p:sp>
    </p:spTree>
    <p:extLst>
      <p:ext uri="{BB962C8B-B14F-4D97-AF65-F5344CB8AC3E}">
        <p14:creationId xmlns:p14="http://schemas.microsoft.com/office/powerpoint/2010/main" val="3092054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1366611" y="1"/>
            <a:ext cx="3666703" cy="6858000"/>
          </a:xfrm>
          <a:prstGeom prst="rect">
            <a:avLst/>
          </a:prstGeom>
          <a:solidFill>
            <a:srgbClr val="D9B93E">
              <a:alpha val="49803"/>
            </a:srgbClr>
          </a:solidFill>
        </p:spPr>
      </p:sp>
      <p:sp>
        <p:nvSpPr>
          <p:cNvPr id="6" name="TextBox 6"/>
          <p:cNvSpPr txBox="1"/>
          <p:nvPr/>
        </p:nvSpPr>
        <p:spPr>
          <a:xfrm>
            <a:off x="5833906" y="95421"/>
            <a:ext cx="6358093" cy="656013"/>
          </a:xfrm>
          <a:prstGeom prst="rect">
            <a:avLst/>
          </a:prstGeom>
        </p:spPr>
        <p:txBody>
          <a:bodyPr wrap="square" lIns="0" tIns="0" rIns="0" bIns="0" rtlCol="0" anchor="t">
            <a:spAutoFit/>
          </a:bodyPr>
          <a:lstStyle/>
          <a:p>
            <a:pPr defTabSz="609630">
              <a:lnSpc>
                <a:spcPts val="5867"/>
              </a:lnSpc>
            </a:pPr>
            <a:endParaRPr lang="en-US" sz="2667">
              <a:solidFill>
                <a:srgbClr val="050707"/>
              </a:solidFill>
              <a:latin typeface="Abril Fatface"/>
            </a:endParaRPr>
          </a:p>
        </p:txBody>
      </p:sp>
      <p:pic>
        <p:nvPicPr>
          <p:cNvPr id="10" name="Picture 9">
            <a:extLst>
              <a:ext uri="{FF2B5EF4-FFF2-40B4-BE49-F238E27FC236}">
                <a16:creationId xmlns:a16="http://schemas.microsoft.com/office/drawing/2014/main" id="{CA6782CA-9B9A-2448-AB81-9FB1EF5A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9555"/>
            <a:ext cx="5507357" cy="2538891"/>
          </a:xfrm>
          <a:prstGeom prst="rect">
            <a:avLst/>
          </a:prstGeom>
        </p:spPr>
      </p:pic>
      <p:pic>
        <p:nvPicPr>
          <p:cNvPr id="9" name="Picture 8" descr="Diagram&#10;&#10;Description automatically generated">
            <a:extLst>
              <a:ext uri="{FF2B5EF4-FFF2-40B4-BE49-F238E27FC236}">
                <a16:creationId xmlns:a16="http://schemas.microsoft.com/office/drawing/2014/main" id="{61728035-0A24-CA59-774D-AD22798B6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751" y="95421"/>
            <a:ext cx="5174403" cy="5424199"/>
          </a:xfrm>
          <a:prstGeom prst="rect">
            <a:avLst/>
          </a:prstGeom>
        </p:spPr>
      </p:pic>
      <p:sp>
        <p:nvSpPr>
          <p:cNvPr id="11" name="Rectangle 10">
            <a:extLst>
              <a:ext uri="{FF2B5EF4-FFF2-40B4-BE49-F238E27FC236}">
                <a16:creationId xmlns:a16="http://schemas.microsoft.com/office/drawing/2014/main" id="{725B5D2F-81A3-8059-6944-C61F26CDC314}"/>
              </a:ext>
            </a:extLst>
          </p:cNvPr>
          <p:cNvSpPr/>
          <p:nvPr/>
        </p:nvSpPr>
        <p:spPr>
          <a:xfrm>
            <a:off x="405963" y="5113219"/>
            <a:ext cx="5588000" cy="812800"/>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630"/>
            <a:r>
              <a:rPr lang="en-GB" sz="2000">
                <a:solidFill>
                  <a:prstClr val="white"/>
                </a:solidFill>
                <a:latin typeface="Montserrat" pitchFamily="2" charset="77"/>
              </a:rPr>
              <a:t>THE REALITY: THE (ABSENCE) OF MENTAL HEALTH SERVICE LANDSCAPE</a:t>
            </a:r>
          </a:p>
        </p:txBody>
      </p:sp>
    </p:spTree>
    <p:extLst>
      <p:ext uri="{BB962C8B-B14F-4D97-AF65-F5344CB8AC3E}">
        <p14:creationId xmlns:p14="http://schemas.microsoft.com/office/powerpoint/2010/main" val="3945674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1011533" y="0"/>
            <a:ext cx="3666702" cy="6858000"/>
          </a:xfrm>
          <a:prstGeom prst="rect">
            <a:avLst/>
          </a:prstGeom>
          <a:solidFill>
            <a:srgbClr val="D9B93E">
              <a:alpha val="49803"/>
            </a:srgbClr>
          </a:solidFill>
        </p:spPr>
      </p:sp>
      <p:pic>
        <p:nvPicPr>
          <p:cNvPr id="10" name="Picture 9">
            <a:extLst>
              <a:ext uri="{FF2B5EF4-FFF2-40B4-BE49-F238E27FC236}">
                <a16:creationId xmlns:a16="http://schemas.microsoft.com/office/drawing/2014/main" id="{F4E5D1FF-4AC1-B44B-AFA6-2AEAA4E1E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32" y="1635488"/>
            <a:ext cx="3666702" cy="3666702"/>
          </a:xfrm>
          <a:prstGeom prst="rect">
            <a:avLst/>
          </a:prstGeom>
        </p:spPr>
      </p:pic>
      <p:pic>
        <p:nvPicPr>
          <p:cNvPr id="12" name="Picture 11">
            <a:extLst>
              <a:ext uri="{FF2B5EF4-FFF2-40B4-BE49-F238E27FC236}">
                <a16:creationId xmlns:a16="http://schemas.microsoft.com/office/drawing/2014/main" id="{80B7E086-9324-EB27-D456-5C3273AF09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1549" y="327814"/>
            <a:ext cx="3386667" cy="965199"/>
          </a:xfrm>
          <a:prstGeom prst="rect">
            <a:avLst/>
          </a:prstGeom>
        </p:spPr>
      </p:pic>
      <p:sp>
        <p:nvSpPr>
          <p:cNvPr id="13" name="Rectangle 12">
            <a:extLst>
              <a:ext uri="{FF2B5EF4-FFF2-40B4-BE49-F238E27FC236}">
                <a16:creationId xmlns:a16="http://schemas.microsoft.com/office/drawing/2014/main" id="{139AC68F-98DA-69DA-F305-F020D1AA0B60}"/>
              </a:ext>
            </a:extLst>
          </p:cNvPr>
          <p:cNvSpPr/>
          <p:nvPr/>
        </p:nvSpPr>
        <p:spPr>
          <a:xfrm>
            <a:off x="1151549" y="5562600"/>
            <a:ext cx="3386667" cy="564665"/>
          </a:xfrm>
          <a:prstGeom prst="rect">
            <a:avLst/>
          </a:prstGeom>
          <a:solidFill>
            <a:schemeClr val="accent4">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GB" sz="2667">
                <a:solidFill>
                  <a:prstClr val="white"/>
                </a:solidFill>
                <a:latin typeface="Montserrat" pitchFamily="2" charset="77"/>
              </a:rPr>
              <a:t>THE PLAN</a:t>
            </a:r>
          </a:p>
        </p:txBody>
      </p:sp>
      <p:pic>
        <p:nvPicPr>
          <p:cNvPr id="17" name="Picture 16" descr="Chart, diagram&#10;&#10;Description automatically generated">
            <a:extLst>
              <a:ext uri="{FF2B5EF4-FFF2-40B4-BE49-F238E27FC236}">
                <a16:creationId xmlns:a16="http://schemas.microsoft.com/office/drawing/2014/main" id="{51629778-FEF3-F74D-F333-443628603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400" y="589331"/>
            <a:ext cx="4491967" cy="5255601"/>
          </a:xfrm>
          <a:prstGeom prst="rect">
            <a:avLst/>
          </a:prstGeom>
        </p:spPr>
      </p:pic>
      <p:pic>
        <p:nvPicPr>
          <p:cNvPr id="4" name="Picture 2">
            <a:extLst>
              <a:ext uri="{FF2B5EF4-FFF2-40B4-BE49-F238E27FC236}">
                <a16:creationId xmlns:a16="http://schemas.microsoft.com/office/drawing/2014/main" id="{94DDB170-0EE2-EDEC-9344-27F849FA37AC}"/>
              </a:ext>
            </a:extLst>
          </p:cNvPr>
          <p:cNvPicPr>
            <a:picLocks noChangeAspect="1"/>
          </p:cNvPicPr>
          <p:nvPr/>
        </p:nvPicPr>
        <p:blipFill>
          <a:blip r:embed="rId6"/>
          <a:srcRect l="73" t="870" b="870"/>
          <a:stretch>
            <a:fillRect/>
          </a:stretch>
        </p:blipFill>
        <p:spPr>
          <a:xfrm>
            <a:off x="5148276" y="6313631"/>
            <a:ext cx="1447093" cy="420928"/>
          </a:xfrm>
          <a:prstGeom prst="rect">
            <a:avLst/>
          </a:prstGeom>
        </p:spPr>
      </p:pic>
      <p:pic>
        <p:nvPicPr>
          <p:cNvPr id="5" name="Picture 4">
            <a:extLst>
              <a:ext uri="{FF2B5EF4-FFF2-40B4-BE49-F238E27FC236}">
                <a16:creationId xmlns:a16="http://schemas.microsoft.com/office/drawing/2014/main" id="{5712F641-B218-C054-88A1-8C134246114F}"/>
              </a:ext>
            </a:extLst>
          </p:cNvPr>
          <p:cNvPicPr>
            <a:picLocks noChangeAspect="1"/>
          </p:cNvPicPr>
          <p:nvPr/>
        </p:nvPicPr>
        <p:blipFill>
          <a:blip r:embed="rId7"/>
          <a:stretch>
            <a:fillRect/>
          </a:stretch>
        </p:blipFill>
        <p:spPr>
          <a:xfrm rot="10800000" flipH="1" flipV="1">
            <a:off x="7062272" y="6268670"/>
            <a:ext cx="610218" cy="610218"/>
          </a:xfrm>
          <a:prstGeom prst="rect">
            <a:avLst/>
          </a:prstGeom>
        </p:spPr>
      </p:pic>
      <p:pic>
        <p:nvPicPr>
          <p:cNvPr id="6" name="Picture 5">
            <a:extLst>
              <a:ext uri="{FF2B5EF4-FFF2-40B4-BE49-F238E27FC236}">
                <a16:creationId xmlns:a16="http://schemas.microsoft.com/office/drawing/2014/main" id="{0CD29F9A-E657-D1DC-D909-5F543B114F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2505" y="6123744"/>
            <a:ext cx="747549" cy="774733"/>
          </a:xfrm>
          <a:prstGeom prst="rect">
            <a:avLst/>
          </a:prstGeom>
        </p:spPr>
      </p:pic>
      <p:pic>
        <p:nvPicPr>
          <p:cNvPr id="7" name="Picture 6">
            <a:extLst>
              <a:ext uri="{FF2B5EF4-FFF2-40B4-BE49-F238E27FC236}">
                <a16:creationId xmlns:a16="http://schemas.microsoft.com/office/drawing/2014/main" id="{09C171E2-20F3-6EE4-7EBC-AF1D59B132C0}"/>
              </a:ext>
            </a:extLst>
          </p:cNvPr>
          <p:cNvPicPr>
            <a:picLocks noChangeAspect="1"/>
          </p:cNvPicPr>
          <p:nvPr/>
        </p:nvPicPr>
        <p:blipFill>
          <a:blip r:embed="rId9"/>
          <a:stretch>
            <a:fillRect/>
          </a:stretch>
        </p:blipFill>
        <p:spPr>
          <a:xfrm rot="10800000" flipH="1" flipV="1">
            <a:off x="9889900" y="6168644"/>
            <a:ext cx="684933" cy="68493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0340" y="723901"/>
            <a:ext cx="9571321" cy="1393744"/>
            <a:chOff x="0" y="76200"/>
            <a:chExt cx="19142643" cy="2787491"/>
          </a:xfrm>
        </p:grpSpPr>
        <p:sp>
          <p:nvSpPr>
            <p:cNvPr id="3" name="TextBox 3"/>
            <p:cNvSpPr txBox="1"/>
            <p:nvPr/>
          </p:nvSpPr>
          <p:spPr>
            <a:xfrm>
              <a:off x="0" y="76200"/>
              <a:ext cx="19142643" cy="1513235"/>
            </a:xfrm>
            <a:prstGeom prst="rect">
              <a:avLst/>
            </a:prstGeom>
          </p:spPr>
          <p:txBody>
            <a:bodyPr lIns="0" tIns="0" rIns="0" bIns="0" rtlCol="0" anchor="t">
              <a:spAutoFit/>
            </a:bodyPr>
            <a:lstStyle/>
            <a:p>
              <a:pPr algn="ctr" defTabSz="609630">
                <a:lnSpc>
                  <a:spcPts val="5867"/>
                </a:lnSpc>
              </a:pPr>
              <a:r>
                <a:rPr lang="en-US" sz="5334">
                  <a:solidFill>
                    <a:srgbClr val="D9B93E"/>
                  </a:solidFill>
                  <a:latin typeface="Abril Fatface"/>
                </a:rPr>
                <a:t>THE SURVEY</a:t>
              </a:r>
            </a:p>
          </p:txBody>
        </p:sp>
        <p:sp>
          <p:nvSpPr>
            <p:cNvPr id="4" name="TextBox 4"/>
            <p:cNvSpPr txBox="1"/>
            <p:nvPr/>
          </p:nvSpPr>
          <p:spPr>
            <a:xfrm>
              <a:off x="784180" y="2171192"/>
              <a:ext cx="17574283" cy="692499"/>
            </a:xfrm>
            <a:prstGeom prst="rect">
              <a:avLst/>
            </a:prstGeom>
          </p:spPr>
          <p:txBody>
            <a:bodyPr lIns="0" tIns="0" rIns="0" bIns="0" rtlCol="0" anchor="t">
              <a:spAutoFit/>
            </a:bodyPr>
            <a:lstStyle/>
            <a:p>
              <a:pPr algn="ctr" defTabSz="609630">
                <a:lnSpc>
                  <a:spcPts val="2719"/>
                </a:lnSpc>
              </a:pPr>
              <a:r>
                <a:rPr lang="en-US" sz="2267" spc="113">
                  <a:solidFill>
                    <a:srgbClr val="050707"/>
                  </a:solidFill>
                  <a:latin typeface="Abril Fatface"/>
                </a:rPr>
                <a:t>DESCRIPTIVE DETAILS OF THE SAMPLE </a:t>
              </a:r>
            </a:p>
          </p:txBody>
        </p:sp>
      </p:grpSp>
      <p:grpSp>
        <p:nvGrpSpPr>
          <p:cNvPr id="5" name="Group 5"/>
          <p:cNvGrpSpPr/>
          <p:nvPr/>
        </p:nvGrpSpPr>
        <p:grpSpPr>
          <a:xfrm>
            <a:off x="1871567" y="3357089"/>
            <a:ext cx="1676400" cy="16764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grpSp>
        <p:nvGrpSpPr>
          <p:cNvPr id="7" name="Group 7"/>
          <p:cNvGrpSpPr/>
          <p:nvPr/>
        </p:nvGrpSpPr>
        <p:grpSpPr>
          <a:xfrm>
            <a:off x="5330171" y="3318989"/>
            <a:ext cx="1676400" cy="16764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grpSp>
        <p:nvGrpSpPr>
          <p:cNvPr id="9" name="Group 9"/>
          <p:cNvGrpSpPr/>
          <p:nvPr/>
        </p:nvGrpSpPr>
        <p:grpSpPr>
          <a:xfrm>
            <a:off x="8817291" y="3318989"/>
            <a:ext cx="1676400" cy="167640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9B93E"/>
            </a:solidFill>
          </p:spPr>
        </p:sp>
      </p:grpSp>
      <p:sp>
        <p:nvSpPr>
          <p:cNvPr id="11" name="AutoShape 11"/>
          <p:cNvSpPr/>
          <p:nvPr/>
        </p:nvSpPr>
        <p:spPr>
          <a:xfrm>
            <a:off x="685800" y="2498516"/>
            <a:ext cx="10820400" cy="22450"/>
          </a:xfrm>
          <a:prstGeom prst="rect">
            <a:avLst/>
          </a:prstGeom>
          <a:solidFill>
            <a:srgbClr val="050707"/>
          </a:solidFill>
        </p:spPr>
      </p:sp>
      <p:pic>
        <p:nvPicPr>
          <p:cNvPr id="12" name="Picture 12"/>
          <p:cNvPicPr>
            <a:picLocks noChangeAspect="1"/>
          </p:cNvPicPr>
          <p:nvPr/>
        </p:nvPicPr>
        <p:blipFill>
          <a:blip r:embed="rId3"/>
          <a:srcRect/>
          <a:stretch>
            <a:fillRect/>
          </a:stretch>
        </p:blipFill>
        <p:spPr>
          <a:xfrm>
            <a:off x="2266713" y="3560708"/>
            <a:ext cx="886107" cy="1269163"/>
          </a:xfrm>
          <a:prstGeom prst="rect">
            <a:avLst/>
          </a:prstGeom>
        </p:spPr>
      </p:pic>
      <p:sp>
        <p:nvSpPr>
          <p:cNvPr id="13" name="TextBox 13"/>
          <p:cNvSpPr txBox="1"/>
          <p:nvPr/>
        </p:nvSpPr>
        <p:spPr>
          <a:xfrm>
            <a:off x="1310339" y="5521113"/>
            <a:ext cx="2798855" cy="976036"/>
          </a:xfrm>
          <a:prstGeom prst="rect">
            <a:avLst/>
          </a:prstGeom>
        </p:spPr>
        <p:txBody>
          <a:bodyPr lIns="0" tIns="0" rIns="0" bIns="0" rtlCol="0" anchor="t">
            <a:spAutoFit/>
          </a:bodyPr>
          <a:lstStyle/>
          <a:p>
            <a:pPr algn="ctr" defTabSz="609630">
              <a:lnSpc>
                <a:spcPts val="2613"/>
              </a:lnSpc>
            </a:pPr>
            <a:r>
              <a:rPr lang="en-US" sz="1867" spc="56">
                <a:solidFill>
                  <a:srgbClr val="050707"/>
                </a:solidFill>
                <a:latin typeface="Montserrat Light"/>
              </a:rPr>
              <a:t>100 women, all survivors of child marriage</a:t>
            </a:r>
          </a:p>
        </p:txBody>
      </p:sp>
      <p:sp>
        <p:nvSpPr>
          <p:cNvPr id="14" name="TextBox 14"/>
          <p:cNvSpPr txBox="1"/>
          <p:nvPr/>
        </p:nvSpPr>
        <p:spPr>
          <a:xfrm>
            <a:off x="4768943" y="5521113"/>
            <a:ext cx="2798855" cy="976036"/>
          </a:xfrm>
          <a:prstGeom prst="rect">
            <a:avLst/>
          </a:prstGeom>
        </p:spPr>
        <p:txBody>
          <a:bodyPr lIns="0" tIns="0" rIns="0" bIns="0" rtlCol="0" anchor="t">
            <a:spAutoFit/>
          </a:bodyPr>
          <a:lstStyle/>
          <a:p>
            <a:pPr algn="ctr" defTabSz="609630">
              <a:lnSpc>
                <a:spcPts val="2613"/>
              </a:lnSpc>
            </a:pPr>
            <a:r>
              <a:rPr lang="en-US" sz="1867" spc="56">
                <a:solidFill>
                  <a:srgbClr val="050707"/>
                </a:solidFill>
                <a:latin typeface="Montserrat Light"/>
              </a:rPr>
              <a:t>All living in the Shamva District in Zimbabwe</a:t>
            </a:r>
            <a:endParaRPr lang="en-US" sz="1866" spc="55">
              <a:solidFill>
                <a:srgbClr val="050707"/>
              </a:solidFill>
              <a:latin typeface="Montserrat Light"/>
            </a:endParaRPr>
          </a:p>
        </p:txBody>
      </p:sp>
      <p:sp>
        <p:nvSpPr>
          <p:cNvPr id="15" name="TextBox 15"/>
          <p:cNvSpPr txBox="1"/>
          <p:nvPr/>
        </p:nvSpPr>
        <p:spPr>
          <a:xfrm>
            <a:off x="8256063" y="5521114"/>
            <a:ext cx="2798855" cy="309187"/>
          </a:xfrm>
          <a:prstGeom prst="rect">
            <a:avLst/>
          </a:prstGeom>
        </p:spPr>
        <p:txBody>
          <a:bodyPr lIns="0" tIns="0" rIns="0" bIns="0" rtlCol="0" anchor="t">
            <a:spAutoFit/>
          </a:bodyPr>
          <a:lstStyle/>
          <a:p>
            <a:pPr algn="ctr" defTabSz="609630">
              <a:lnSpc>
                <a:spcPts val="2613"/>
              </a:lnSpc>
            </a:pPr>
            <a:r>
              <a:rPr lang="en-US" sz="1867" spc="56">
                <a:solidFill>
                  <a:srgbClr val="050707"/>
                </a:solidFill>
                <a:latin typeface="Montserrat Light"/>
              </a:rPr>
              <a:t>Median age: 26 </a:t>
            </a:r>
          </a:p>
        </p:txBody>
      </p:sp>
      <p:pic>
        <p:nvPicPr>
          <p:cNvPr id="16" name="Picture 16"/>
          <p:cNvPicPr>
            <a:picLocks noChangeAspect="1"/>
          </p:cNvPicPr>
          <p:nvPr/>
        </p:nvPicPr>
        <p:blipFill>
          <a:blip r:embed="rId3"/>
          <a:srcRect/>
          <a:stretch>
            <a:fillRect/>
          </a:stretch>
        </p:blipFill>
        <p:spPr>
          <a:xfrm>
            <a:off x="5725317" y="3560708"/>
            <a:ext cx="886107" cy="1269163"/>
          </a:xfrm>
          <a:prstGeom prst="rect">
            <a:avLst/>
          </a:prstGeom>
        </p:spPr>
      </p:pic>
      <p:pic>
        <p:nvPicPr>
          <p:cNvPr id="17" name="Picture 17"/>
          <p:cNvPicPr>
            <a:picLocks noChangeAspect="1"/>
          </p:cNvPicPr>
          <p:nvPr/>
        </p:nvPicPr>
        <p:blipFill>
          <a:blip r:embed="rId3"/>
          <a:srcRect/>
          <a:stretch>
            <a:fillRect/>
          </a:stretch>
        </p:blipFill>
        <p:spPr>
          <a:xfrm>
            <a:off x="9212437" y="3522608"/>
            <a:ext cx="886107" cy="1269163"/>
          </a:xfrm>
          <a:prstGeom prst="rect">
            <a:avLst/>
          </a:prstGeom>
        </p:spPr>
      </p:pic>
    </p:spTree>
    <p:extLst>
      <p:ext uri="{BB962C8B-B14F-4D97-AF65-F5344CB8AC3E}">
        <p14:creationId xmlns:p14="http://schemas.microsoft.com/office/powerpoint/2010/main" val="1732595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1A4F-8760-6A4A-BA38-2B5D1557A3FB}"/>
              </a:ext>
            </a:extLst>
          </p:cNvPr>
          <p:cNvSpPr>
            <a:spLocks noGrp="1"/>
          </p:cNvSpPr>
          <p:nvPr>
            <p:ph type="title"/>
          </p:nvPr>
        </p:nvSpPr>
        <p:spPr>
          <a:xfrm>
            <a:off x="254000" y="6928"/>
            <a:ext cx="10853161" cy="1385281"/>
          </a:xfrm>
        </p:spPr>
        <p:txBody>
          <a:bodyPr>
            <a:noAutofit/>
          </a:bodyPr>
          <a:lstStyle/>
          <a:p>
            <a:pPr algn="l"/>
            <a:r>
              <a:rPr lang="en-US" sz="2667">
                <a:solidFill>
                  <a:srgbClr val="D9B93E"/>
                </a:solidFill>
                <a:latin typeface="Montserrat" pitchFamily="2" charset="77"/>
              </a:rPr>
              <a:t>Understanding relationships between child marriage and mental health – initial perspectives on dynamics from </a:t>
            </a:r>
            <a:r>
              <a:rPr lang="en-US" sz="2667" err="1">
                <a:solidFill>
                  <a:srgbClr val="D9B93E"/>
                </a:solidFill>
                <a:latin typeface="Montserrat" pitchFamily="2" charset="77"/>
              </a:rPr>
              <a:t>Shamva</a:t>
            </a:r>
            <a:r>
              <a:rPr lang="en-US" sz="2667">
                <a:solidFill>
                  <a:srgbClr val="D9B93E"/>
                </a:solidFill>
                <a:latin typeface="Montserrat" pitchFamily="2" charset="77"/>
              </a:rPr>
              <a:t>, Zimbabwe</a:t>
            </a:r>
            <a:endParaRPr lang="en-US" sz="2667">
              <a:latin typeface="Montserrat" pitchFamily="2" charset="77"/>
            </a:endParaRPr>
          </a:p>
        </p:txBody>
      </p:sp>
      <p:sp>
        <p:nvSpPr>
          <p:cNvPr id="3" name="AutoShape 8">
            <a:extLst>
              <a:ext uri="{FF2B5EF4-FFF2-40B4-BE49-F238E27FC236}">
                <a16:creationId xmlns:a16="http://schemas.microsoft.com/office/drawing/2014/main" id="{51C75FBC-0079-164F-8A2D-EFE4283EA584}"/>
              </a:ext>
            </a:extLst>
          </p:cNvPr>
          <p:cNvSpPr/>
          <p:nvPr/>
        </p:nvSpPr>
        <p:spPr>
          <a:xfrm>
            <a:off x="10617200" y="0"/>
            <a:ext cx="1574800" cy="6858000"/>
          </a:xfrm>
          <a:prstGeom prst="rect">
            <a:avLst/>
          </a:prstGeom>
          <a:solidFill>
            <a:srgbClr val="D9B93E">
              <a:alpha val="49803"/>
            </a:srgbClr>
          </a:solidFill>
        </p:spPr>
      </p:sp>
      <p:sp>
        <p:nvSpPr>
          <p:cNvPr id="4" name="TextBox 3">
            <a:extLst>
              <a:ext uri="{FF2B5EF4-FFF2-40B4-BE49-F238E27FC236}">
                <a16:creationId xmlns:a16="http://schemas.microsoft.com/office/drawing/2014/main" id="{CE57BE3E-5358-7B4A-A775-5B5D8A1F6144}"/>
              </a:ext>
            </a:extLst>
          </p:cNvPr>
          <p:cNvSpPr txBox="1"/>
          <p:nvPr/>
        </p:nvSpPr>
        <p:spPr>
          <a:xfrm>
            <a:off x="254000" y="1724804"/>
            <a:ext cx="5629609" cy="5016758"/>
          </a:xfrm>
          <a:prstGeom prst="rect">
            <a:avLst/>
          </a:prstGeom>
          <a:noFill/>
        </p:spPr>
        <p:txBody>
          <a:bodyPr wrap="square" rtlCol="0">
            <a:spAutoFit/>
          </a:bodyPr>
          <a:lstStyle/>
          <a:p>
            <a:pPr defTabSz="609630"/>
            <a:r>
              <a:rPr lang="en-GB" sz="2000" b="1">
                <a:solidFill>
                  <a:prstClr val="black"/>
                </a:solidFill>
                <a:latin typeface="Calibri"/>
              </a:rPr>
              <a:t>Dependent variables: </a:t>
            </a:r>
            <a:br>
              <a:rPr lang="en-GB" sz="2000" b="1">
                <a:solidFill>
                  <a:prstClr val="black"/>
                </a:solidFill>
                <a:latin typeface="Calibri"/>
              </a:rPr>
            </a:br>
            <a:r>
              <a:rPr lang="en-GB" sz="2000">
                <a:solidFill>
                  <a:prstClr val="black"/>
                </a:solidFill>
                <a:latin typeface="Calibri"/>
              </a:rPr>
              <a:t>1. Common Mental Disorders (SSQ) </a:t>
            </a:r>
            <a:br>
              <a:rPr lang="en-GB" sz="2000">
                <a:solidFill>
                  <a:prstClr val="black"/>
                </a:solidFill>
                <a:latin typeface="Calibri"/>
              </a:rPr>
            </a:br>
            <a:r>
              <a:rPr lang="en-GB" sz="2000">
                <a:solidFill>
                  <a:prstClr val="black"/>
                </a:solidFill>
                <a:latin typeface="Calibri"/>
              </a:rPr>
              <a:t>2. Depression (PHQ9)</a:t>
            </a:r>
            <a:br>
              <a:rPr lang="en-GB" sz="2000" b="1">
                <a:solidFill>
                  <a:prstClr val="black"/>
                </a:solidFill>
                <a:latin typeface="Calibri"/>
              </a:rPr>
            </a:br>
            <a:br>
              <a:rPr lang="en-GB" sz="2000" b="1">
                <a:solidFill>
                  <a:prstClr val="black"/>
                </a:solidFill>
                <a:latin typeface="Calibri"/>
              </a:rPr>
            </a:br>
            <a:r>
              <a:rPr lang="en-GB" sz="2000" b="1">
                <a:solidFill>
                  <a:prstClr val="black"/>
                </a:solidFill>
                <a:latin typeface="Calibri"/>
              </a:rPr>
              <a:t>Independent Variables: </a:t>
            </a:r>
            <a:br>
              <a:rPr lang="en-GB" sz="2000" b="1">
                <a:solidFill>
                  <a:prstClr val="black"/>
                </a:solidFill>
                <a:latin typeface="Calibri"/>
              </a:rPr>
            </a:br>
            <a:r>
              <a:rPr lang="en-GB" sz="2000">
                <a:solidFill>
                  <a:prstClr val="black"/>
                </a:solidFill>
                <a:latin typeface="Calibri"/>
              </a:rPr>
              <a:t>1. Current Age at time of research (continuous)</a:t>
            </a:r>
            <a:br>
              <a:rPr lang="en-GB" sz="2000">
                <a:solidFill>
                  <a:prstClr val="black"/>
                </a:solidFill>
                <a:latin typeface="Calibri"/>
              </a:rPr>
            </a:br>
            <a:r>
              <a:rPr lang="en-GB" sz="2000">
                <a:solidFill>
                  <a:prstClr val="black"/>
                </a:solidFill>
                <a:latin typeface="Calibri"/>
              </a:rPr>
              <a:t>2. Level of education completed (Primary, Secondary/Tertiary)</a:t>
            </a:r>
            <a:br>
              <a:rPr lang="en-GB" sz="2000">
                <a:solidFill>
                  <a:prstClr val="black"/>
                </a:solidFill>
                <a:latin typeface="Calibri"/>
              </a:rPr>
            </a:br>
            <a:r>
              <a:rPr lang="en-GB" sz="2000">
                <a:solidFill>
                  <a:prstClr val="black"/>
                </a:solidFill>
                <a:latin typeface="Calibri"/>
              </a:rPr>
              <a:t>3. Desire to Get Pregnant for first pregnancy (Wanted, Unwanted)</a:t>
            </a:r>
            <a:br>
              <a:rPr lang="en-GB" sz="2000">
                <a:solidFill>
                  <a:prstClr val="black"/>
                </a:solidFill>
                <a:latin typeface="Calibri"/>
              </a:rPr>
            </a:br>
            <a:r>
              <a:rPr lang="en-GB" sz="2000">
                <a:solidFill>
                  <a:prstClr val="black"/>
                </a:solidFill>
                <a:latin typeface="Calibri"/>
              </a:rPr>
              <a:t>4. Current Number of Children (continuous)</a:t>
            </a:r>
            <a:br>
              <a:rPr lang="en-GB" sz="2000">
                <a:solidFill>
                  <a:prstClr val="black"/>
                </a:solidFill>
                <a:latin typeface="Calibri"/>
              </a:rPr>
            </a:br>
            <a:r>
              <a:rPr lang="en-GB" sz="2000">
                <a:solidFill>
                  <a:prstClr val="black"/>
                </a:solidFill>
                <a:latin typeface="Calibri"/>
              </a:rPr>
              <a:t>5. Main source of Income (No Income, Family/Partner Income, Own Business/Salary)</a:t>
            </a:r>
          </a:p>
          <a:p>
            <a:pPr defTabSz="609630"/>
            <a:endParaRPr lang="en-GB" sz="2000">
              <a:solidFill>
                <a:prstClr val="black"/>
              </a:solidFill>
              <a:latin typeface="Calibri"/>
            </a:endParaRPr>
          </a:p>
          <a:p>
            <a:pPr defTabSz="609630"/>
            <a:r>
              <a:rPr lang="en-GB" sz="2000">
                <a:solidFill>
                  <a:prstClr val="black"/>
                </a:solidFill>
                <a:latin typeface="Calibri"/>
              </a:rPr>
              <a:t>We ran logistic regressions to investigate these associations</a:t>
            </a:r>
            <a:endParaRPr lang="en-US" sz="2000">
              <a:solidFill>
                <a:prstClr val="black"/>
              </a:solidFill>
              <a:latin typeface="Calibri"/>
            </a:endParaRPr>
          </a:p>
        </p:txBody>
      </p:sp>
      <p:graphicFrame>
        <p:nvGraphicFramePr>
          <p:cNvPr id="5" name="Table 4">
            <a:extLst>
              <a:ext uri="{FF2B5EF4-FFF2-40B4-BE49-F238E27FC236}">
                <a16:creationId xmlns:a16="http://schemas.microsoft.com/office/drawing/2014/main" id="{9D1CF3A4-2F99-18C2-E3DE-F6AB84790AF6}"/>
              </a:ext>
            </a:extLst>
          </p:cNvPr>
          <p:cNvGraphicFramePr>
            <a:graphicFrameLocks noGrp="1"/>
          </p:cNvGraphicFramePr>
          <p:nvPr/>
        </p:nvGraphicFramePr>
        <p:xfrm>
          <a:off x="5883609" y="2057400"/>
          <a:ext cx="4683125" cy="4320788"/>
        </p:xfrm>
        <a:graphic>
          <a:graphicData uri="http://schemas.openxmlformats.org/drawingml/2006/table">
            <a:tbl>
              <a:tblPr firstRow="1" firstCol="1" bandRow="1">
                <a:tableStyleId>{10A1B5D5-9B99-4C35-A422-299274C87663}</a:tableStyleId>
              </a:tblPr>
              <a:tblGrid>
                <a:gridCol w="1538875">
                  <a:extLst>
                    <a:ext uri="{9D8B030D-6E8A-4147-A177-3AD203B41FA5}">
                      <a16:colId xmlns:a16="http://schemas.microsoft.com/office/drawing/2014/main" val="3769738459"/>
                    </a:ext>
                  </a:extLst>
                </a:gridCol>
                <a:gridCol w="1498600">
                  <a:extLst>
                    <a:ext uri="{9D8B030D-6E8A-4147-A177-3AD203B41FA5}">
                      <a16:colId xmlns:a16="http://schemas.microsoft.com/office/drawing/2014/main" val="4162783966"/>
                    </a:ext>
                  </a:extLst>
                </a:gridCol>
                <a:gridCol w="343741">
                  <a:extLst>
                    <a:ext uri="{9D8B030D-6E8A-4147-A177-3AD203B41FA5}">
                      <a16:colId xmlns:a16="http://schemas.microsoft.com/office/drawing/2014/main" val="1702934319"/>
                    </a:ext>
                  </a:extLst>
                </a:gridCol>
                <a:gridCol w="1301909">
                  <a:extLst>
                    <a:ext uri="{9D8B030D-6E8A-4147-A177-3AD203B41FA5}">
                      <a16:colId xmlns:a16="http://schemas.microsoft.com/office/drawing/2014/main" val="4060364397"/>
                    </a:ext>
                  </a:extLst>
                </a:gridCol>
              </a:tblGrid>
              <a:tr h="256806">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Variables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2003485940"/>
                  </a:ext>
                </a:extLst>
              </a:tr>
              <a:tr h="256806">
                <a:tc>
                  <a:txBody>
                    <a:bodyPr/>
                    <a:lstStyle/>
                    <a:p>
                      <a:pPr algn="ctr">
                        <a:lnSpc>
                          <a:spcPts val="1800"/>
                        </a:lnSpc>
                        <a:spcAft>
                          <a:spcPts val="1200"/>
                        </a:spcAft>
                      </a:pPr>
                      <a:r>
                        <a:rPr lang="en-US" sz="1300">
                          <a:effectLst/>
                        </a:rPr>
                        <a:t>Religion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GB" sz="1300">
                          <a:effectLst/>
                        </a:rPr>
                        <a:t>Roman Catholic</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502837332"/>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Pentecostal</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3244286361"/>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GB" sz="1300">
                          <a:effectLst/>
                        </a:rPr>
                        <a:t>Apostolic Sect</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58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58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744148683"/>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GB" sz="1300">
                          <a:effectLst/>
                        </a:rPr>
                        <a:t>Other Christian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13</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13</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62277924"/>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No religion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50840941"/>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Other</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2</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2</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2773436852"/>
                  </a:ext>
                </a:extLst>
              </a:tr>
              <a:tr h="261839">
                <a:tc>
                  <a:txBody>
                    <a:bodyPr/>
                    <a:lstStyle/>
                    <a:p>
                      <a:pPr algn="ctr">
                        <a:lnSpc>
                          <a:spcPts val="1800"/>
                        </a:lnSpc>
                        <a:spcAft>
                          <a:spcPts val="1200"/>
                        </a:spcAft>
                      </a:pPr>
                      <a:r>
                        <a:rPr lang="en-US" sz="1300">
                          <a:effectLst/>
                        </a:rPr>
                        <a:t>Relationship status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In a union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79</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79</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470686642"/>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Not in a union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21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21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902207084"/>
                  </a:ext>
                </a:extLst>
              </a:tr>
              <a:tr h="310303">
                <a:tc>
                  <a:txBody>
                    <a:bodyPr/>
                    <a:lstStyle/>
                    <a:p>
                      <a:pPr algn="ctr">
                        <a:lnSpc>
                          <a:spcPts val="1800"/>
                        </a:lnSpc>
                        <a:spcAft>
                          <a:spcPts val="1200"/>
                        </a:spcAft>
                      </a:pPr>
                      <a:r>
                        <a:rPr lang="en-US" sz="1300">
                          <a:effectLst/>
                        </a:rPr>
                        <a:t>Worked in the last 12 months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Yes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48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48</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2074652293"/>
                  </a:ext>
                </a:extLst>
              </a:tr>
              <a:tr h="261839">
                <a:tc>
                  <a:txBody>
                    <a:bodyPr/>
                    <a:lstStyle/>
                    <a:p>
                      <a:pPr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No</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52</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52</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723454093"/>
                  </a:ext>
                </a:extLst>
              </a:tr>
              <a:tr h="310303">
                <a:tc>
                  <a:txBody>
                    <a:bodyPr/>
                    <a:lstStyle/>
                    <a:p>
                      <a:pPr marL="68580" algn="ctr">
                        <a:lnSpc>
                          <a:spcPts val="1800"/>
                        </a:lnSpc>
                        <a:spcAft>
                          <a:spcPts val="1200"/>
                        </a:spcAft>
                      </a:pPr>
                      <a:r>
                        <a:rPr lang="en-US" sz="1300">
                          <a:effectLst/>
                        </a:rPr>
                        <a:t>Caring for children other than own</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Yes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24</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marL="68580" algn="ctr">
                        <a:lnSpc>
                          <a:spcPts val="1800"/>
                        </a:lnSpc>
                        <a:spcAft>
                          <a:spcPts val="1200"/>
                        </a:spcAft>
                      </a:pPr>
                      <a:r>
                        <a:rPr lang="en-US" sz="1300">
                          <a:effectLst/>
                        </a:rPr>
                        <a:t>24</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986181198"/>
                  </a:ext>
                </a:extLst>
              </a:tr>
              <a:tr h="256806">
                <a:tc>
                  <a:txBody>
                    <a:bodyPr/>
                    <a:lstStyle/>
                    <a:p>
                      <a:pPr marL="68580"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No</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76</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marL="68580" algn="ctr">
                        <a:lnSpc>
                          <a:spcPts val="1800"/>
                        </a:lnSpc>
                        <a:spcAft>
                          <a:spcPts val="1200"/>
                        </a:spcAft>
                      </a:pPr>
                      <a:r>
                        <a:rPr lang="en-US" sz="1300">
                          <a:effectLst/>
                        </a:rPr>
                        <a:t>76</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452511426"/>
                  </a:ext>
                </a:extLst>
              </a:tr>
              <a:tr h="278351">
                <a:tc>
                  <a:txBody>
                    <a:bodyPr/>
                    <a:lstStyle/>
                    <a:p>
                      <a:pPr marL="68580" algn="ctr">
                        <a:lnSpc>
                          <a:spcPts val="1800"/>
                        </a:lnSpc>
                        <a:spcAft>
                          <a:spcPts val="1200"/>
                        </a:spcAft>
                      </a:pPr>
                      <a:r>
                        <a:rPr lang="en-US" sz="1300">
                          <a:effectLst/>
                        </a:rPr>
                        <a:t>Using birth control</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Yes</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85</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marL="68580" algn="ctr">
                        <a:lnSpc>
                          <a:spcPts val="1800"/>
                        </a:lnSpc>
                        <a:spcAft>
                          <a:spcPts val="1200"/>
                        </a:spcAft>
                      </a:pPr>
                      <a:r>
                        <a:rPr lang="en-US" sz="1300">
                          <a:effectLst/>
                        </a:rPr>
                        <a:t>85</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2614827750"/>
                  </a:ext>
                </a:extLst>
              </a:tr>
              <a:tr h="278351">
                <a:tc>
                  <a:txBody>
                    <a:bodyPr/>
                    <a:lstStyle/>
                    <a:p>
                      <a:pPr marL="68580"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No</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14</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marL="68580" algn="ctr">
                        <a:lnSpc>
                          <a:spcPts val="1800"/>
                        </a:lnSpc>
                        <a:spcAft>
                          <a:spcPts val="1200"/>
                        </a:spcAft>
                      </a:pPr>
                      <a:r>
                        <a:rPr lang="en-US" sz="1300">
                          <a:effectLst/>
                        </a:rPr>
                        <a:t>14</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1588275543"/>
                  </a:ext>
                </a:extLst>
              </a:tr>
              <a:tr h="278351">
                <a:tc>
                  <a:txBody>
                    <a:bodyPr/>
                    <a:lstStyle/>
                    <a:p>
                      <a:pPr marL="68580" algn="ctr">
                        <a:lnSpc>
                          <a:spcPts val="1800"/>
                        </a:lnSpc>
                        <a:spcAft>
                          <a:spcPts val="1200"/>
                        </a:spcAft>
                      </a:pPr>
                      <a:r>
                        <a:rPr lang="en-US" sz="1300">
                          <a:effectLst/>
                        </a:rPr>
                        <a:t> </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Missing</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algn="ctr">
                        <a:lnSpc>
                          <a:spcPts val="1800"/>
                        </a:lnSpc>
                        <a:spcAft>
                          <a:spcPts val="1200"/>
                        </a:spcAft>
                      </a:pPr>
                      <a:r>
                        <a:rPr lang="en-US" sz="1300">
                          <a:effectLst/>
                        </a:rPr>
                        <a:t>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tc>
                  <a:txBody>
                    <a:bodyPr/>
                    <a:lstStyle/>
                    <a:p>
                      <a:pPr marL="68580" algn="ctr">
                        <a:lnSpc>
                          <a:spcPts val="1800"/>
                        </a:lnSpc>
                        <a:spcAft>
                          <a:spcPts val="1200"/>
                        </a:spcAft>
                      </a:pPr>
                      <a:r>
                        <a:rPr lang="en-US" sz="1300">
                          <a:effectLst/>
                        </a:rPr>
                        <a:t>1</a:t>
                      </a:r>
                      <a:endParaRPr lang="en-GB" sz="1300">
                        <a:effectLst/>
                        <a:latin typeface="Times New Roman" panose="02020603050405020304" pitchFamily="18" charset="0"/>
                        <a:ea typeface="Times New Roman" panose="02020603050405020304" pitchFamily="18" charset="0"/>
                        <a:cs typeface="Arial" panose="020B0604020202020204" pitchFamily="34" charset="0"/>
                      </a:endParaRPr>
                    </a:p>
                  </a:txBody>
                  <a:tcPr marL="45720" marR="45720" marT="0" marB="0" anchor="ctr"/>
                </a:tc>
                <a:extLst>
                  <a:ext uri="{0D108BD9-81ED-4DB2-BD59-A6C34878D82A}">
                    <a16:rowId xmlns:a16="http://schemas.microsoft.com/office/drawing/2014/main" val="3115097155"/>
                  </a:ext>
                </a:extLst>
              </a:tr>
            </a:tbl>
          </a:graphicData>
        </a:graphic>
      </p:graphicFrame>
      <p:graphicFrame>
        <p:nvGraphicFramePr>
          <p:cNvPr id="6" name="Table 5">
            <a:extLst>
              <a:ext uri="{FF2B5EF4-FFF2-40B4-BE49-F238E27FC236}">
                <a16:creationId xmlns:a16="http://schemas.microsoft.com/office/drawing/2014/main" id="{A22E5057-D86E-32E4-56A6-DE9278B6D9EA}"/>
              </a:ext>
            </a:extLst>
          </p:cNvPr>
          <p:cNvGraphicFramePr>
            <a:graphicFrameLocks noGrp="1"/>
          </p:cNvGraphicFramePr>
          <p:nvPr/>
        </p:nvGraphicFramePr>
        <p:xfrm>
          <a:off x="5273041" y="1392208"/>
          <a:ext cx="6908799" cy="5288233"/>
        </p:xfrm>
        <a:graphic>
          <a:graphicData uri="http://schemas.openxmlformats.org/drawingml/2006/table">
            <a:tbl>
              <a:tblPr firstRow="1" firstCol="1" bandRow="1">
                <a:tableStyleId>{10A1B5D5-9B99-4C35-A422-299274C87663}</a:tableStyleId>
              </a:tblPr>
              <a:tblGrid>
                <a:gridCol w="3816194">
                  <a:extLst>
                    <a:ext uri="{9D8B030D-6E8A-4147-A177-3AD203B41FA5}">
                      <a16:colId xmlns:a16="http://schemas.microsoft.com/office/drawing/2014/main" val="3212781241"/>
                    </a:ext>
                  </a:extLst>
                </a:gridCol>
                <a:gridCol w="1982439">
                  <a:extLst>
                    <a:ext uri="{9D8B030D-6E8A-4147-A177-3AD203B41FA5}">
                      <a16:colId xmlns:a16="http://schemas.microsoft.com/office/drawing/2014/main" val="3059364862"/>
                    </a:ext>
                  </a:extLst>
                </a:gridCol>
                <a:gridCol w="704263">
                  <a:extLst>
                    <a:ext uri="{9D8B030D-6E8A-4147-A177-3AD203B41FA5}">
                      <a16:colId xmlns:a16="http://schemas.microsoft.com/office/drawing/2014/main" val="2539554495"/>
                    </a:ext>
                  </a:extLst>
                </a:gridCol>
                <a:gridCol w="405903">
                  <a:extLst>
                    <a:ext uri="{9D8B030D-6E8A-4147-A177-3AD203B41FA5}">
                      <a16:colId xmlns:a16="http://schemas.microsoft.com/office/drawing/2014/main" val="929089565"/>
                    </a:ext>
                  </a:extLst>
                </a:gridCol>
              </a:tblGrid>
              <a:tr h="402227">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Variables</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N</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3465456230"/>
                  </a:ext>
                </a:extLst>
              </a:tr>
              <a:tr h="723341">
                <a:tc>
                  <a:txBody>
                    <a:bodyPr/>
                    <a:lstStyle/>
                    <a:p>
                      <a:pPr algn="ctr">
                        <a:lnSpc>
                          <a:spcPts val="1800"/>
                        </a:lnSpc>
                        <a:spcAft>
                          <a:spcPts val="1200"/>
                        </a:spcAft>
                      </a:pPr>
                      <a:r>
                        <a:rPr lang="en-US" sz="1700">
                          <a:effectLst/>
                        </a:rPr>
                        <a:t>SSQ</a:t>
                      </a:r>
                      <a:endParaRPr lang="en-GB" sz="1700">
                        <a:effectLst/>
                      </a:endParaRPr>
                    </a:p>
                    <a:p>
                      <a:pPr algn="ctr">
                        <a:lnSpc>
                          <a:spcPts val="1800"/>
                        </a:lnSpc>
                        <a:spcAft>
                          <a:spcPts val="1200"/>
                        </a:spcAft>
                      </a:pPr>
                      <a:r>
                        <a:rPr lang="en-US" sz="1700">
                          <a:effectLst/>
                        </a:rPr>
                        <a:t>Median = 10</a:t>
                      </a:r>
                      <a:endParaRPr lang="en-GB" sz="1700">
                        <a:effectLst/>
                      </a:endParaRPr>
                    </a:p>
                    <a:p>
                      <a:pPr algn="ctr">
                        <a:lnSpc>
                          <a:spcPts val="1800"/>
                        </a:lnSpc>
                        <a:spcAft>
                          <a:spcPts val="1200"/>
                        </a:spcAft>
                      </a:pPr>
                      <a:r>
                        <a:rPr lang="en-US" sz="1700">
                          <a:effectLst/>
                        </a:rPr>
                        <a:t>IQR= 4</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(continuous)</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2358535747"/>
                  </a:ext>
                </a:extLst>
              </a:tr>
              <a:tr h="676825">
                <a:tc>
                  <a:txBody>
                    <a:bodyPr/>
                    <a:lstStyle/>
                    <a:p>
                      <a:pPr algn="ctr">
                        <a:lnSpc>
                          <a:spcPts val="1800"/>
                        </a:lnSpc>
                        <a:spcAft>
                          <a:spcPts val="1200"/>
                        </a:spcAft>
                      </a:pPr>
                      <a:r>
                        <a:rPr lang="en-US" sz="1700">
                          <a:effectLst/>
                        </a:rPr>
                        <a:t>PHQ-9</a:t>
                      </a:r>
                      <a:endParaRPr lang="en-GB" sz="1700">
                        <a:effectLst/>
                      </a:endParaRPr>
                    </a:p>
                    <a:p>
                      <a:pPr algn="ctr">
                        <a:lnSpc>
                          <a:spcPts val="1800"/>
                        </a:lnSpc>
                        <a:spcAft>
                          <a:spcPts val="1200"/>
                        </a:spcAft>
                      </a:pPr>
                      <a:r>
                        <a:rPr lang="en-US" sz="1700">
                          <a:effectLst/>
                        </a:rPr>
                        <a:t>Median= 8</a:t>
                      </a:r>
                      <a:endParaRPr lang="en-GB" sz="1700">
                        <a:effectLst/>
                      </a:endParaRPr>
                    </a:p>
                    <a:p>
                      <a:pPr algn="ctr">
                        <a:lnSpc>
                          <a:spcPts val="1800"/>
                        </a:lnSpc>
                        <a:spcAft>
                          <a:spcPts val="1200"/>
                        </a:spcAft>
                      </a:pPr>
                      <a:r>
                        <a:rPr lang="en-US" sz="1700">
                          <a:effectLst/>
                        </a:rPr>
                        <a:t>IQR= 7</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(continuous)</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328517050"/>
                  </a:ext>
                </a:extLst>
              </a:tr>
              <a:tr h="676825">
                <a:tc>
                  <a:txBody>
                    <a:bodyPr/>
                    <a:lstStyle/>
                    <a:p>
                      <a:pPr algn="ctr">
                        <a:lnSpc>
                          <a:spcPts val="1800"/>
                        </a:lnSpc>
                        <a:spcAft>
                          <a:spcPts val="1200"/>
                        </a:spcAft>
                      </a:pPr>
                      <a:r>
                        <a:rPr lang="en-US" sz="1700">
                          <a:effectLst/>
                        </a:rPr>
                        <a:t>Age</a:t>
                      </a:r>
                      <a:endParaRPr lang="en-GB" sz="1700">
                        <a:effectLst/>
                      </a:endParaRPr>
                    </a:p>
                    <a:p>
                      <a:pPr algn="ctr">
                        <a:lnSpc>
                          <a:spcPts val="1800"/>
                        </a:lnSpc>
                        <a:spcAft>
                          <a:spcPts val="1200"/>
                        </a:spcAft>
                      </a:pPr>
                      <a:r>
                        <a:rPr lang="en-US" sz="1700">
                          <a:effectLst/>
                        </a:rPr>
                        <a:t> Median= 26</a:t>
                      </a:r>
                      <a:endParaRPr lang="en-GB" sz="1700">
                        <a:effectLst/>
                      </a:endParaRPr>
                    </a:p>
                    <a:p>
                      <a:pPr algn="ctr">
                        <a:lnSpc>
                          <a:spcPts val="1800"/>
                        </a:lnSpc>
                        <a:spcAft>
                          <a:spcPts val="1200"/>
                        </a:spcAft>
                      </a:pPr>
                      <a:r>
                        <a:rPr lang="en-US" sz="1700">
                          <a:effectLst/>
                        </a:rPr>
                        <a:t>IQR= 12.5</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(continuous)</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722065293"/>
                  </a:ext>
                </a:extLst>
              </a:tr>
              <a:tr h="361297">
                <a:tc>
                  <a:txBody>
                    <a:bodyPr/>
                    <a:lstStyle/>
                    <a:p>
                      <a:pPr algn="ctr">
                        <a:lnSpc>
                          <a:spcPts val="1800"/>
                        </a:lnSpc>
                        <a:spcAft>
                          <a:spcPts val="1200"/>
                        </a:spcAft>
                      </a:pPr>
                      <a:r>
                        <a:rPr lang="en-US" sz="1700">
                          <a:effectLst/>
                        </a:rPr>
                        <a:t>Education Level</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Primary</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22</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22</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2831914615"/>
                  </a:ext>
                </a:extLst>
              </a:tr>
              <a:tr h="292052">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Secondary/tertiary</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78</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78</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815815743"/>
                  </a:ext>
                </a:extLst>
              </a:tr>
              <a:tr h="304800">
                <a:tc>
                  <a:txBody>
                    <a:bodyPr/>
                    <a:lstStyle/>
                    <a:p>
                      <a:pPr algn="ctr">
                        <a:lnSpc>
                          <a:spcPts val="1800"/>
                        </a:lnSpc>
                        <a:spcAft>
                          <a:spcPts val="1200"/>
                        </a:spcAft>
                      </a:pPr>
                      <a:r>
                        <a:rPr lang="en-US" sz="1700">
                          <a:effectLst/>
                        </a:rPr>
                        <a:t>Desire to Get Pregnant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Wanted</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35</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36</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3425255832"/>
                  </a:ext>
                </a:extLst>
              </a:tr>
              <a:tr h="254000">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Unwanted</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63</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64</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1065241501"/>
                  </a:ext>
                </a:extLst>
              </a:tr>
              <a:tr h="168825">
                <a:tc>
                  <a:txBody>
                    <a:bodyPr/>
                    <a:lstStyle/>
                    <a:p>
                      <a:pPr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Missing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2</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2</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3116287482"/>
                  </a:ext>
                </a:extLst>
              </a:tr>
              <a:tr h="676825">
                <a:tc>
                  <a:txBody>
                    <a:bodyPr/>
                    <a:lstStyle/>
                    <a:p>
                      <a:pPr marL="68580" algn="ctr">
                        <a:lnSpc>
                          <a:spcPts val="1800"/>
                        </a:lnSpc>
                        <a:spcAft>
                          <a:spcPts val="1200"/>
                        </a:spcAft>
                      </a:pPr>
                      <a:r>
                        <a:rPr lang="en-US" sz="1700">
                          <a:effectLst/>
                        </a:rPr>
                        <a:t>Number of children</a:t>
                      </a:r>
                      <a:endParaRPr lang="en-GB" sz="1700">
                        <a:effectLst/>
                      </a:endParaRPr>
                    </a:p>
                    <a:p>
                      <a:pPr marL="68580" algn="ctr">
                        <a:lnSpc>
                          <a:spcPts val="1800"/>
                        </a:lnSpc>
                        <a:spcAft>
                          <a:spcPts val="1200"/>
                        </a:spcAft>
                      </a:pPr>
                      <a:r>
                        <a:rPr lang="en-US" sz="1700">
                          <a:effectLst/>
                        </a:rPr>
                        <a:t>Median= 2</a:t>
                      </a:r>
                      <a:endParaRPr lang="en-GB" sz="1700">
                        <a:effectLst/>
                      </a:endParaRPr>
                    </a:p>
                    <a:p>
                      <a:pPr marL="68580" algn="ctr">
                        <a:lnSpc>
                          <a:spcPts val="1800"/>
                        </a:lnSpc>
                        <a:spcAft>
                          <a:spcPts val="1200"/>
                        </a:spcAft>
                      </a:pPr>
                      <a:r>
                        <a:rPr lang="en-US" sz="1700">
                          <a:effectLst/>
                        </a:rPr>
                        <a:t>IQR= 3</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(continuous)</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marL="68580" algn="ctr">
                        <a:lnSpc>
                          <a:spcPts val="1800"/>
                        </a:lnSpc>
                        <a:spcAft>
                          <a:spcPts val="1200"/>
                        </a:spcAft>
                      </a:pPr>
                      <a:r>
                        <a:rPr lang="en-US" sz="1700">
                          <a:effectLst/>
                        </a:rPr>
                        <a:t>-</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793392154"/>
                  </a:ext>
                </a:extLst>
              </a:tr>
              <a:tr h="244739">
                <a:tc>
                  <a:txBody>
                    <a:bodyPr/>
                    <a:lstStyle/>
                    <a:p>
                      <a:pPr marL="68580" algn="ctr">
                        <a:lnSpc>
                          <a:spcPts val="1800"/>
                        </a:lnSpc>
                        <a:spcAft>
                          <a:spcPts val="1200"/>
                        </a:spcAft>
                      </a:pPr>
                      <a:r>
                        <a:rPr lang="en-US" sz="1700">
                          <a:effectLst/>
                        </a:rPr>
                        <a:t>Main source of income</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None</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19</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marL="68580" algn="ctr">
                        <a:lnSpc>
                          <a:spcPts val="1800"/>
                        </a:lnSpc>
                        <a:spcAft>
                          <a:spcPts val="1200"/>
                        </a:spcAft>
                      </a:pPr>
                      <a:r>
                        <a:rPr lang="en-US" sz="1700">
                          <a:effectLst/>
                        </a:rPr>
                        <a:t>19</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2286728926"/>
                  </a:ext>
                </a:extLst>
              </a:tr>
              <a:tr h="168825">
                <a:tc>
                  <a:txBody>
                    <a:bodyPr/>
                    <a:lstStyle/>
                    <a:p>
                      <a:pPr marL="68580"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Family</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24</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marL="68580" algn="ctr">
                        <a:lnSpc>
                          <a:spcPts val="1800"/>
                        </a:lnSpc>
                        <a:spcAft>
                          <a:spcPts val="1200"/>
                        </a:spcAft>
                      </a:pPr>
                      <a:r>
                        <a:rPr lang="en-US" sz="1700">
                          <a:effectLst/>
                        </a:rPr>
                        <a:t>25</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385155261"/>
                  </a:ext>
                </a:extLst>
              </a:tr>
              <a:tr h="168825">
                <a:tc>
                  <a:txBody>
                    <a:bodyPr/>
                    <a:lstStyle/>
                    <a:p>
                      <a:pPr marL="68580"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Self</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54</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marL="68580" algn="ctr">
                        <a:lnSpc>
                          <a:spcPts val="1800"/>
                        </a:lnSpc>
                        <a:spcAft>
                          <a:spcPts val="1200"/>
                        </a:spcAft>
                      </a:pPr>
                      <a:r>
                        <a:rPr lang="en-US" sz="1700">
                          <a:effectLst/>
                        </a:rPr>
                        <a:t>56</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534056441"/>
                  </a:ext>
                </a:extLst>
              </a:tr>
              <a:tr h="168825">
                <a:tc>
                  <a:txBody>
                    <a:bodyPr/>
                    <a:lstStyle/>
                    <a:p>
                      <a:pPr marL="68580" algn="ctr">
                        <a:lnSpc>
                          <a:spcPts val="1800"/>
                        </a:lnSpc>
                        <a:spcAft>
                          <a:spcPts val="1200"/>
                        </a:spcAft>
                      </a:pPr>
                      <a:r>
                        <a:rPr lang="en-US" sz="1700">
                          <a:effectLst/>
                        </a:rPr>
                        <a:t> </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Missing</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algn="ctr">
                        <a:lnSpc>
                          <a:spcPts val="1800"/>
                        </a:lnSpc>
                        <a:spcAft>
                          <a:spcPts val="1200"/>
                        </a:spcAft>
                      </a:pPr>
                      <a:r>
                        <a:rPr lang="en-US" sz="1700">
                          <a:effectLst/>
                        </a:rPr>
                        <a:t>3</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tc>
                  <a:txBody>
                    <a:bodyPr/>
                    <a:lstStyle/>
                    <a:p>
                      <a:pPr marL="68580" algn="ctr">
                        <a:lnSpc>
                          <a:spcPts val="1800"/>
                        </a:lnSpc>
                        <a:spcAft>
                          <a:spcPts val="1200"/>
                        </a:spcAft>
                      </a:pPr>
                      <a:r>
                        <a:rPr lang="en-US" sz="1700">
                          <a:effectLst/>
                        </a:rPr>
                        <a:t>3</a:t>
                      </a:r>
                      <a:endParaRPr lang="en-GB" sz="1700">
                        <a:effectLst/>
                        <a:latin typeface="Times New Roman" panose="02020603050405020304" pitchFamily="18" charset="0"/>
                        <a:ea typeface="Times New Roman" panose="02020603050405020304" pitchFamily="18" charset="0"/>
                        <a:cs typeface="Arial" panose="020B0604020202020204" pitchFamily="34" charset="0"/>
                      </a:endParaRPr>
                    </a:p>
                  </a:txBody>
                  <a:tcPr marL="34144" marR="34144" marT="0" marB="0" anchor="ctr"/>
                </a:tc>
                <a:extLst>
                  <a:ext uri="{0D108BD9-81ED-4DB2-BD59-A6C34878D82A}">
                    <a16:rowId xmlns:a16="http://schemas.microsoft.com/office/drawing/2014/main" val="518677577"/>
                  </a:ext>
                </a:extLst>
              </a:tr>
            </a:tbl>
          </a:graphicData>
        </a:graphic>
      </p:graphicFrame>
    </p:spTree>
    <p:extLst>
      <p:ext uri="{BB962C8B-B14F-4D97-AF65-F5344CB8AC3E}">
        <p14:creationId xmlns:p14="http://schemas.microsoft.com/office/powerpoint/2010/main" val="314098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685800" y="685800"/>
            <a:ext cx="10820400" cy="5486400"/>
          </a:xfrm>
          <a:prstGeom prst="rect">
            <a:avLst/>
          </a:prstGeom>
          <a:solidFill>
            <a:srgbClr val="D9B93E">
              <a:alpha val="80000"/>
            </a:srgbClr>
          </a:solidFill>
        </p:spPr>
      </p:sp>
      <p:grpSp>
        <p:nvGrpSpPr>
          <p:cNvPr id="3" name="Group 3"/>
          <p:cNvGrpSpPr/>
          <p:nvPr/>
        </p:nvGrpSpPr>
        <p:grpSpPr>
          <a:xfrm>
            <a:off x="2372548" y="2313852"/>
            <a:ext cx="7446905" cy="2052089"/>
            <a:chOff x="0" y="1720942"/>
            <a:chExt cx="14893811" cy="4104176"/>
          </a:xfrm>
        </p:grpSpPr>
        <p:sp>
          <p:nvSpPr>
            <p:cNvPr id="4" name="TextBox 4"/>
            <p:cNvSpPr txBox="1"/>
            <p:nvPr/>
          </p:nvSpPr>
          <p:spPr>
            <a:xfrm>
              <a:off x="0" y="1720942"/>
              <a:ext cx="14893811" cy="3193566"/>
            </a:xfrm>
            <a:prstGeom prst="rect">
              <a:avLst/>
            </a:prstGeom>
          </p:spPr>
          <p:txBody>
            <a:bodyPr lIns="0" tIns="0" rIns="0" bIns="0" rtlCol="0" anchor="t">
              <a:spAutoFit/>
            </a:bodyPr>
            <a:lstStyle/>
            <a:p>
              <a:pPr algn="ctr" defTabSz="609630">
                <a:lnSpc>
                  <a:spcPts val="12001"/>
                </a:lnSpc>
              </a:pPr>
              <a:r>
                <a:rPr lang="en-US" sz="13334" spc="133">
                  <a:solidFill>
                    <a:srgbClr val="FFFFFF"/>
                  </a:solidFill>
                  <a:latin typeface="Abril Fatface"/>
                </a:rPr>
                <a:t>68%</a:t>
              </a:r>
            </a:p>
          </p:txBody>
        </p:sp>
        <p:sp>
          <p:nvSpPr>
            <p:cNvPr id="6" name="AutoShape 6"/>
            <p:cNvSpPr/>
            <p:nvPr/>
          </p:nvSpPr>
          <p:spPr>
            <a:xfrm>
              <a:off x="6863624" y="5659750"/>
              <a:ext cx="1166563" cy="165368"/>
            </a:xfrm>
            <a:prstGeom prst="rect">
              <a:avLst/>
            </a:prstGeom>
            <a:solidFill>
              <a:srgbClr val="FFFFFF"/>
            </a:solidFill>
          </p:spPr>
        </p:sp>
      </p:grpSp>
      <p:sp>
        <p:nvSpPr>
          <p:cNvPr id="7" name="TextBox 7"/>
          <p:cNvSpPr txBox="1"/>
          <p:nvPr/>
        </p:nvSpPr>
        <p:spPr>
          <a:xfrm>
            <a:off x="1006537" y="4443922"/>
            <a:ext cx="10271063" cy="846386"/>
          </a:xfrm>
          <a:prstGeom prst="rect">
            <a:avLst/>
          </a:prstGeom>
        </p:spPr>
        <p:txBody>
          <a:bodyPr wrap="square" lIns="0" tIns="0" rIns="0" bIns="0" rtlCol="0" anchor="t">
            <a:spAutoFit/>
          </a:bodyPr>
          <a:lstStyle/>
          <a:p>
            <a:pPr algn="ctr" defTabSz="609630">
              <a:lnSpc>
                <a:spcPts val="3328"/>
              </a:lnSpc>
            </a:pPr>
            <a:r>
              <a:rPr lang="en-US" sz="3200" spc="16">
                <a:solidFill>
                  <a:srgbClr val="000000"/>
                </a:solidFill>
                <a:latin typeface="Lora Bold"/>
              </a:rPr>
              <a:t>of women who completed the survey met criteria for </a:t>
            </a:r>
            <a:r>
              <a:rPr lang="en-US" sz="3200" u="sng" spc="16">
                <a:solidFill>
                  <a:srgbClr val="000000"/>
                </a:solidFill>
                <a:latin typeface="Lora Bold"/>
              </a:rPr>
              <a:t>a common mental disorder </a:t>
            </a:r>
            <a:r>
              <a:rPr lang="en-US" sz="3200" spc="16">
                <a:solidFill>
                  <a:srgbClr val="000000"/>
                </a:solidFill>
                <a:latin typeface="Lora Bold"/>
              </a:rPr>
              <a:t>according to the SSQ</a:t>
            </a:r>
          </a:p>
        </p:txBody>
      </p:sp>
      <p:sp>
        <p:nvSpPr>
          <p:cNvPr id="8" name="Rectangle 7">
            <a:extLst>
              <a:ext uri="{FF2B5EF4-FFF2-40B4-BE49-F238E27FC236}">
                <a16:creationId xmlns:a16="http://schemas.microsoft.com/office/drawing/2014/main" id="{08E0DEBC-4319-116A-6A34-6BF8DE7141E6}"/>
              </a:ext>
            </a:extLst>
          </p:cNvPr>
          <p:cNvSpPr/>
          <p:nvPr/>
        </p:nvSpPr>
        <p:spPr>
          <a:xfrm>
            <a:off x="3302000" y="687026"/>
            <a:ext cx="5588000" cy="812800"/>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GB" sz="2000">
                <a:solidFill>
                  <a:prstClr val="white"/>
                </a:solidFill>
                <a:latin typeface="Montserrat" pitchFamily="2" charset="77"/>
              </a:rPr>
              <a:t>THE REALITY (FINDINGS FROM WORK PACKAGE 1 SURVEY)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685800" y="685800"/>
            <a:ext cx="10820400" cy="5486400"/>
          </a:xfrm>
          <a:prstGeom prst="rect">
            <a:avLst/>
          </a:prstGeom>
          <a:solidFill>
            <a:srgbClr val="D9B93E">
              <a:alpha val="80000"/>
            </a:srgbClr>
          </a:solidFill>
        </p:spPr>
      </p:sp>
      <p:sp>
        <p:nvSpPr>
          <p:cNvPr id="7" name="TextBox 7"/>
          <p:cNvSpPr txBox="1"/>
          <p:nvPr/>
        </p:nvSpPr>
        <p:spPr>
          <a:xfrm>
            <a:off x="1712546" y="1967862"/>
            <a:ext cx="8766908" cy="2462597"/>
          </a:xfrm>
          <a:prstGeom prst="rect">
            <a:avLst/>
          </a:prstGeom>
        </p:spPr>
        <p:txBody>
          <a:bodyPr wrap="square" lIns="0" tIns="0" rIns="0" bIns="0" rtlCol="0" anchor="t">
            <a:spAutoFit/>
          </a:bodyPr>
          <a:lstStyle/>
          <a:p>
            <a:pPr defTabSz="609630"/>
            <a:r>
              <a:rPr lang="en-US" sz="2667">
                <a:solidFill>
                  <a:prstClr val="black"/>
                </a:solidFill>
                <a:latin typeface="Calibri"/>
              </a:rPr>
              <a:t>A logistic regression was performed to determine if the desire to get pregnant was significantly associated with CMDs. </a:t>
            </a:r>
          </a:p>
          <a:p>
            <a:pPr defTabSz="609630"/>
            <a:endParaRPr lang="en-US" sz="2667">
              <a:solidFill>
                <a:prstClr val="black"/>
              </a:solidFill>
              <a:latin typeface="Calibri"/>
            </a:endParaRPr>
          </a:p>
          <a:p>
            <a:pPr defTabSz="609630"/>
            <a:r>
              <a:rPr lang="en-US" sz="2667">
                <a:solidFill>
                  <a:prstClr val="black"/>
                </a:solidFill>
                <a:latin typeface="Calibri"/>
              </a:rPr>
              <a:t>We found that those with unwanted pregnancies </a:t>
            </a:r>
            <a:r>
              <a:rPr lang="en-US" sz="2667" b="1" u="sng">
                <a:solidFill>
                  <a:prstClr val="black"/>
                </a:solidFill>
                <a:latin typeface="Calibri"/>
              </a:rPr>
              <a:t>were 5 times more likely to have a CMD</a:t>
            </a:r>
            <a:r>
              <a:rPr lang="en-US" sz="2667">
                <a:solidFill>
                  <a:prstClr val="black"/>
                </a:solidFill>
                <a:latin typeface="Calibri"/>
              </a:rPr>
              <a:t> (</a:t>
            </a:r>
            <a:r>
              <a:rPr lang="en-US" sz="2667" i="1">
                <a:solidFill>
                  <a:prstClr val="black"/>
                </a:solidFill>
                <a:latin typeface="Calibri"/>
              </a:rPr>
              <a:t>p </a:t>
            </a:r>
            <a:r>
              <a:rPr lang="en-US" sz="2667">
                <a:solidFill>
                  <a:prstClr val="black"/>
                </a:solidFill>
                <a:latin typeface="Calibri"/>
              </a:rPr>
              <a:t>&lt; 0.01, CI= 1.82, 13.85), in comparison with those who had wanted pregnancies. </a:t>
            </a:r>
            <a:endParaRPr lang="en-GB" sz="2667">
              <a:solidFill>
                <a:prstClr val="black"/>
              </a:solidFill>
              <a:latin typeface="Calibri"/>
            </a:endParaRPr>
          </a:p>
        </p:txBody>
      </p:sp>
      <p:sp>
        <p:nvSpPr>
          <p:cNvPr id="8" name="Rectangle 7">
            <a:extLst>
              <a:ext uri="{FF2B5EF4-FFF2-40B4-BE49-F238E27FC236}">
                <a16:creationId xmlns:a16="http://schemas.microsoft.com/office/drawing/2014/main" id="{08E0DEBC-4319-116A-6A34-6BF8DE7141E6}"/>
              </a:ext>
            </a:extLst>
          </p:cNvPr>
          <p:cNvSpPr/>
          <p:nvPr/>
        </p:nvSpPr>
        <p:spPr>
          <a:xfrm>
            <a:off x="3302000" y="687026"/>
            <a:ext cx="5588000" cy="812800"/>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GB" sz="2000">
                <a:solidFill>
                  <a:prstClr val="white"/>
                </a:solidFill>
                <a:latin typeface="Montserrat" pitchFamily="2" charset="77"/>
              </a:rPr>
              <a:t>THE REALITY (FINDINGS FROM WORK PACKAGE 1 SURVEY)</a:t>
            </a:r>
          </a:p>
        </p:txBody>
      </p:sp>
    </p:spTree>
    <p:extLst>
      <p:ext uri="{BB962C8B-B14F-4D97-AF65-F5344CB8AC3E}">
        <p14:creationId xmlns:p14="http://schemas.microsoft.com/office/powerpoint/2010/main" val="304755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830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6257544" y="480059"/>
            <a:ext cx="5457825" cy="5897880"/>
            <a:chOff x="6257544" y="480059"/>
            <a:chExt cx="5457825" cy="5897880"/>
          </a:xfrm>
        </p:grpSpPr>
        <p:sp>
          <p:nvSpPr>
            <p:cNvPr id="4" name="object 4"/>
            <p:cNvSpPr/>
            <p:nvPr/>
          </p:nvSpPr>
          <p:spPr>
            <a:xfrm>
              <a:off x="6257544" y="480059"/>
              <a:ext cx="5457825" cy="5897880"/>
            </a:xfrm>
            <a:custGeom>
              <a:avLst/>
              <a:gdLst/>
              <a:ahLst/>
              <a:cxnLst/>
              <a:rect l="l" t="t" r="r" b="b"/>
              <a:pathLst>
                <a:path w="5457825" h="5897880">
                  <a:moveTo>
                    <a:pt x="5457444" y="0"/>
                  </a:moveTo>
                  <a:lnTo>
                    <a:pt x="0" y="0"/>
                  </a:lnTo>
                  <a:lnTo>
                    <a:pt x="0" y="5897880"/>
                  </a:lnTo>
                  <a:lnTo>
                    <a:pt x="5457444" y="5897880"/>
                  </a:lnTo>
                  <a:lnTo>
                    <a:pt x="545744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6847331" y="643127"/>
              <a:ext cx="4276344" cy="5571744"/>
            </a:xfrm>
            <a:prstGeom prst="rect">
              <a:avLst/>
            </a:prstGeom>
          </p:spPr>
        </p:pic>
      </p:grpSp>
      <p:grpSp>
        <p:nvGrpSpPr>
          <p:cNvPr id="6" name="object 6"/>
          <p:cNvGrpSpPr/>
          <p:nvPr/>
        </p:nvGrpSpPr>
        <p:grpSpPr>
          <a:xfrm>
            <a:off x="477012" y="480059"/>
            <a:ext cx="5457825" cy="5897880"/>
            <a:chOff x="477012" y="480059"/>
            <a:chExt cx="5457825" cy="5897880"/>
          </a:xfrm>
        </p:grpSpPr>
        <p:sp>
          <p:nvSpPr>
            <p:cNvPr id="7" name="object 7"/>
            <p:cNvSpPr/>
            <p:nvPr/>
          </p:nvSpPr>
          <p:spPr>
            <a:xfrm>
              <a:off x="477012" y="480059"/>
              <a:ext cx="5457825" cy="5897880"/>
            </a:xfrm>
            <a:custGeom>
              <a:avLst/>
              <a:gdLst/>
              <a:ahLst/>
              <a:cxnLst/>
              <a:rect l="l" t="t" r="r" b="b"/>
              <a:pathLst>
                <a:path w="5457825" h="5897880">
                  <a:moveTo>
                    <a:pt x="5457444" y="0"/>
                  </a:moveTo>
                  <a:lnTo>
                    <a:pt x="0" y="0"/>
                  </a:lnTo>
                  <a:lnTo>
                    <a:pt x="0" y="5897880"/>
                  </a:lnTo>
                  <a:lnTo>
                    <a:pt x="5457444" y="5897880"/>
                  </a:lnTo>
                  <a:lnTo>
                    <a:pt x="545744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3" cstate="print"/>
            <a:stretch>
              <a:fillRect/>
            </a:stretch>
          </p:blipFill>
          <p:spPr>
            <a:xfrm>
              <a:off x="1008888" y="643127"/>
              <a:ext cx="4393692" cy="5571744"/>
            </a:xfrm>
            <a:prstGeom prst="rect">
              <a:avLst/>
            </a:prstGeom>
          </p:spPr>
        </p:pic>
      </p:grpSp>
      <p:sp>
        <p:nvSpPr>
          <p:cNvPr id="9" name="object 9"/>
          <p:cNvSpPr txBox="1"/>
          <p:nvPr/>
        </p:nvSpPr>
        <p:spPr>
          <a:xfrm>
            <a:off x="452424" y="6403035"/>
            <a:ext cx="833945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Preventing</a:t>
            </a:r>
            <a:r>
              <a:rPr kumimoji="0" sz="1800" b="0" i="0" u="sng" strike="noStrike" kern="0" cap="none" spc="-50"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Child</a:t>
            </a:r>
            <a:r>
              <a:rPr kumimoji="0" sz="1800" b="0" i="0" u="sng" strike="noStrike" kern="0" cap="none" spc="-10"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Marriage</a:t>
            </a:r>
            <a:r>
              <a:rPr kumimoji="0" sz="1800" b="0" i="0" u="sng" strike="noStrike" kern="0" cap="none" spc="-40"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in</a:t>
            </a:r>
            <a:r>
              <a:rPr kumimoji="0" sz="1800" b="0" i="0" u="sng" strike="noStrike" kern="0" cap="none" spc="-2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Humanitarian</a:t>
            </a:r>
            <a:r>
              <a:rPr kumimoji="0" sz="1800" b="0" i="0" u="sng" strike="noStrike" kern="0" cap="none" spc="-1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Settings</a:t>
            </a:r>
            <a:r>
              <a:rPr kumimoji="0" sz="1800" b="0" i="0" u="sng" strike="noStrike" kern="0" cap="none" spc="-3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a:t>
            </a:r>
            <a:r>
              <a:rPr kumimoji="0" sz="1800" b="0" i="0" u="sng" strike="noStrike" kern="0" cap="none" spc="-40"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Human</a:t>
            </a:r>
            <a:r>
              <a:rPr kumimoji="0" sz="1800" b="0" i="0" u="sng" strike="noStrike" kern="0" cap="none" spc="-2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Rights</a:t>
            </a:r>
            <a:r>
              <a:rPr kumimoji="0" sz="1800" b="0" i="0" u="sng" strike="noStrike" kern="0" cap="none" spc="-3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0" normalizeH="0" baseline="0" noProof="0">
                <a:ln>
                  <a:noFill/>
                </a:ln>
                <a:solidFill>
                  <a:srgbClr val="FFFFFF"/>
                </a:solidFill>
                <a:effectLst/>
                <a:uLnTx/>
                <a:uFill>
                  <a:solidFill>
                    <a:srgbClr val="FFFFFF"/>
                  </a:solidFill>
                </a:uFill>
                <a:latin typeface="Calibri"/>
                <a:cs typeface="Calibri"/>
                <a:hlinkClick r:id="rId4"/>
              </a:rPr>
              <a:t>Center</a:t>
            </a:r>
            <a:r>
              <a:rPr kumimoji="0" sz="1800" b="0" i="0" u="sng" strike="noStrike" kern="0" cap="none" spc="-25" normalizeH="0" baseline="0" noProof="0">
                <a:ln>
                  <a:noFill/>
                </a:ln>
                <a:solidFill>
                  <a:srgbClr val="FFFFFF"/>
                </a:solidFill>
                <a:effectLst/>
                <a:uLnTx/>
                <a:uFill>
                  <a:solidFill>
                    <a:srgbClr val="FFFFFF"/>
                  </a:solidFill>
                </a:uFill>
                <a:latin typeface="Calibri"/>
                <a:cs typeface="Calibri"/>
                <a:hlinkClick r:id="rId4"/>
              </a:rPr>
              <a:t> </a:t>
            </a:r>
            <a:r>
              <a:rPr kumimoji="0" sz="1800" b="0" i="0" u="sng" strike="noStrike" kern="0" cap="none" spc="-10" normalizeH="0" baseline="0" noProof="0">
                <a:ln>
                  <a:noFill/>
                </a:ln>
                <a:solidFill>
                  <a:srgbClr val="FFFFFF"/>
                </a:solidFill>
                <a:effectLst/>
                <a:uLnTx/>
                <a:uFill>
                  <a:solidFill>
                    <a:srgbClr val="FFFFFF"/>
                  </a:solidFill>
                </a:uFill>
                <a:latin typeface="Calibri"/>
                <a:cs typeface="Calibri"/>
                <a:hlinkClick r:id="rId4"/>
              </a:rPr>
              <a:t>(berkeley.edu)</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685800" y="685800"/>
            <a:ext cx="10820400" cy="5486400"/>
          </a:xfrm>
          <a:prstGeom prst="rect">
            <a:avLst/>
          </a:prstGeom>
          <a:solidFill>
            <a:srgbClr val="D9B93E">
              <a:alpha val="80000"/>
            </a:srgbClr>
          </a:solidFill>
        </p:spPr>
      </p:sp>
      <p:sp>
        <p:nvSpPr>
          <p:cNvPr id="7" name="TextBox 7"/>
          <p:cNvSpPr txBox="1"/>
          <p:nvPr/>
        </p:nvSpPr>
        <p:spPr>
          <a:xfrm>
            <a:off x="1193800" y="1784170"/>
            <a:ext cx="9804400" cy="2154051"/>
          </a:xfrm>
          <a:prstGeom prst="rect">
            <a:avLst/>
          </a:prstGeom>
        </p:spPr>
        <p:txBody>
          <a:bodyPr wrap="square" lIns="0" tIns="0" rIns="0" bIns="0" rtlCol="0" anchor="t">
            <a:spAutoFit/>
          </a:bodyPr>
          <a:lstStyle/>
          <a:p>
            <a:pPr defTabSz="609630"/>
            <a:r>
              <a:rPr lang="en-US" sz="2333">
                <a:solidFill>
                  <a:prstClr val="black"/>
                </a:solidFill>
                <a:latin typeface="Calibri"/>
              </a:rPr>
              <a:t>A logistic regression was performed to determine if main source of income was significantly associated with depression according to the PHQ-9 (Table 4). </a:t>
            </a:r>
          </a:p>
          <a:p>
            <a:pPr defTabSz="609630"/>
            <a:endParaRPr lang="en-US" sz="2333">
              <a:solidFill>
                <a:prstClr val="black"/>
              </a:solidFill>
              <a:latin typeface="Calibri"/>
            </a:endParaRPr>
          </a:p>
          <a:p>
            <a:pPr defTabSz="609630"/>
            <a:r>
              <a:rPr lang="en-US" sz="2333">
                <a:solidFill>
                  <a:prstClr val="black"/>
                </a:solidFill>
                <a:latin typeface="Calibri"/>
              </a:rPr>
              <a:t>We found </a:t>
            </a:r>
            <a:r>
              <a:rPr lang="en-US" sz="2333" b="1">
                <a:solidFill>
                  <a:prstClr val="black"/>
                </a:solidFill>
                <a:latin typeface="Calibri"/>
              </a:rPr>
              <a:t>that family/partner income reduced the odds of depression by 84%</a:t>
            </a:r>
            <a:r>
              <a:rPr lang="en-US" sz="2333">
                <a:solidFill>
                  <a:prstClr val="black"/>
                </a:solidFill>
                <a:latin typeface="Calibri"/>
              </a:rPr>
              <a:t> (</a:t>
            </a:r>
            <a:r>
              <a:rPr lang="en-US" sz="2333" i="1">
                <a:solidFill>
                  <a:prstClr val="black"/>
                </a:solidFill>
                <a:latin typeface="Calibri"/>
              </a:rPr>
              <a:t>p </a:t>
            </a:r>
            <a:r>
              <a:rPr lang="en-US" sz="2333">
                <a:solidFill>
                  <a:prstClr val="black"/>
                </a:solidFill>
                <a:latin typeface="Calibri"/>
              </a:rPr>
              <a:t>&lt; 0.03, CI= 0.03, 0.87), in comparison with those who had no income or those who selected own business/self as main source. </a:t>
            </a:r>
            <a:endParaRPr lang="en-GB" sz="2333">
              <a:solidFill>
                <a:prstClr val="black"/>
              </a:solidFill>
              <a:latin typeface="Calibri"/>
            </a:endParaRPr>
          </a:p>
        </p:txBody>
      </p:sp>
      <p:sp>
        <p:nvSpPr>
          <p:cNvPr id="8" name="Rectangle 7">
            <a:extLst>
              <a:ext uri="{FF2B5EF4-FFF2-40B4-BE49-F238E27FC236}">
                <a16:creationId xmlns:a16="http://schemas.microsoft.com/office/drawing/2014/main" id="{08E0DEBC-4319-116A-6A34-6BF8DE7141E6}"/>
              </a:ext>
            </a:extLst>
          </p:cNvPr>
          <p:cNvSpPr/>
          <p:nvPr/>
        </p:nvSpPr>
        <p:spPr>
          <a:xfrm>
            <a:off x="3302000" y="687026"/>
            <a:ext cx="5588000" cy="812800"/>
          </a:xfrm>
          <a:prstGeom prst="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GB" sz="2000">
                <a:solidFill>
                  <a:prstClr val="white"/>
                </a:solidFill>
                <a:latin typeface="Montserrat" pitchFamily="2" charset="77"/>
              </a:rPr>
              <a:t>THE REALITY (FINDINGS FROM WORK PACKAGE 1 SURVEY)</a:t>
            </a:r>
          </a:p>
        </p:txBody>
      </p:sp>
    </p:spTree>
    <p:extLst>
      <p:ext uri="{BB962C8B-B14F-4D97-AF65-F5344CB8AC3E}">
        <p14:creationId xmlns:p14="http://schemas.microsoft.com/office/powerpoint/2010/main" val="2754134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127265"/>
            <a:ext cx="10820400" cy="22450"/>
          </a:xfrm>
          <a:prstGeom prst="rect">
            <a:avLst/>
          </a:prstGeom>
          <a:solidFill>
            <a:srgbClr val="D9B93E"/>
          </a:solidFill>
        </p:spPr>
      </p:sp>
      <p:sp>
        <p:nvSpPr>
          <p:cNvPr id="3" name="AutoShape 3"/>
          <p:cNvSpPr/>
          <p:nvPr/>
        </p:nvSpPr>
        <p:spPr>
          <a:xfrm>
            <a:off x="1366611" y="1"/>
            <a:ext cx="3666703" cy="6858000"/>
          </a:xfrm>
          <a:prstGeom prst="rect">
            <a:avLst/>
          </a:prstGeom>
          <a:solidFill>
            <a:srgbClr val="D9B93E">
              <a:alpha val="49803"/>
            </a:srgbClr>
          </a:solidFill>
        </p:spPr>
      </p:sp>
      <p:sp>
        <p:nvSpPr>
          <p:cNvPr id="8" name="TextBox 8"/>
          <p:cNvSpPr txBox="1"/>
          <p:nvPr/>
        </p:nvSpPr>
        <p:spPr>
          <a:xfrm>
            <a:off x="5384800" y="2667000"/>
            <a:ext cx="6358094" cy="641586"/>
          </a:xfrm>
          <a:prstGeom prst="rect">
            <a:avLst/>
          </a:prstGeom>
        </p:spPr>
        <p:txBody>
          <a:bodyPr wrap="square" lIns="0" tIns="0" rIns="0" bIns="0" rtlCol="0" anchor="t">
            <a:spAutoFit/>
          </a:bodyPr>
          <a:lstStyle/>
          <a:p>
            <a:pPr defTabSz="609630">
              <a:lnSpc>
                <a:spcPts val="2613"/>
              </a:lnSpc>
            </a:pPr>
            <a:endParaRPr lang="en-US" sz="1833" spc="56">
              <a:solidFill>
                <a:prstClr val="black"/>
              </a:solidFill>
              <a:latin typeface="Montserrat Light"/>
            </a:endParaRPr>
          </a:p>
          <a:p>
            <a:pPr marL="609630" lvl="1" indent="-304815" defTabSz="609630">
              <a:lnSpc>
                <a:spcPts val="2613"/>
              </a:lnSpc>
              <a:buFont typeface="Arial" panose="020B0604020202020204" pitchFamily="34" charset="0"/>
              <a:buChar char="•"/>
            </a:pPr>
            <a:endParaRPr lang="en-US" sz="1833" spc="56">
              <a:solidFill>
                <a:prstClr val="black"/>
              </a:solidFill>
              <a:latin typeface="Montserrat Light"/>
            </a:endParaRPr>
          </a:p>
        </p:txBody>
      </p:sp>
      <p:pic>
        <p:nvPicPr>
          <p:cNvPr id="9" name="Picture 8">
            <a:extLst>
              <a:ext uri="{FF2B5EF4-FFF2-40B4-BE49-F238E27FC236}">
                <a16:creationId xmlns:a16="http://schemas.microsoft.com/office/drawing/2014/main" id="{27A73027-1A12-3B49-8635-F92E82229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222" y="1762732"/>
            <a:ext cx="4736664" cy="3552498"/>
          </a:xfrm>
          <a:prstGeom prst="rect">
            <a:avLst/>
          </a:prstGeom>
        </p:spPr>
      </p:pic>
      <p:sp>
        <p:nvSpPr>
          <p:cNvPr id="10" name="Rectangle 9">
            <a:extLst>
              <a:ext uri="{FF2B5EF4-FFF2-40B4-BE49-F238E27FC236}">
                <a16:creationId xmlns:a16="http://schemas.microsoft.com/office/drawing/2014/main" id="{8E897F5E-C6A2-D72F-FCD1-D391BD239A6F}"/>
              </a:ext>
            </a:extLst>
          </p:cNvPr>
          <p:cNvSpPr/>
          <p:nvPr/>
        </p:nvSpPr>
        <p:spPr>
          <a:xfrm>
            <a:off x="285522" y="5720865"/>
            <a:ext cx="5588000" cy="812800"/>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630"/>
            <a:r>
              <a:rPr lang="en-GB" sz="2000">
                <a:solidFill>
                  <a:prstClr val="white"/>
                </a:solidFill>
                <a:latin typeface="Montserrat" pitchFamily="2" charset="77"/>
              </a:rPr>
              <a:t>Implications for policy, </a:t>
            </a:r>
            <a:r>
              <a:rPr lang="en-GB" sz="2000" err="1">
                <a:solidFill>
                  <a:prstClr val="white"/>
                </a:solidFill>
                <a:latin typeface="Montserrat" pitchFamily="2" charset="77"/>
              </a:rPr>
              <a:t>programems</a:t>
            </a:r>
            <a:r>
              <a:rPr lang="en-GB" sz="2000">
                <a:solidFill>
                  <a:prstClr val="white"/>
                </a:solidFill>
                <a:latin typeface="Montserrat" pitchFamily="2" charset="77"/>
              </a:rPr>
              <a:t> and planning </a:t>
            </a:r>
          </a:p>
        </p:txBody>
      </p:sp>
      <p:sp>
        <p:nvSpPr>
          <p:cNvPr id="11" name="Content Placeholder 2">
            <a:extLst>
              <a:ext uri="{FF2B5EF4-FFF2-40B4-BE49-F238E27FC236}">
                <a16:creationId xmlns:a16="http://schemas.microsoft.com/office/drawing/2014/main" id="{670EC0E3-8C19-ABAB-4747-6F2DE3CE9D01}"/>
              </a:ext>
            </a:extLst>
          </p:cNvPr>
          <p:cNvSpPr txBox="1">
            <a:spLocks/>
          </p:cNvSpPr>
          <p:nvPr/>
        </p:nvSpPr>
        <p:spPr>
          <a:xfrm>
            <a:off x="6019800" y="873108"/>
            <a:ext cx="5873978" cy="4870207"/>
          </a:xfrm>
          <a:prstGeom prst="rect">
            <a:avLst/>
          </a:prstGeom>
        </p:spPr>
        <p:txBody>
          <a:bodyPr lIns="60960" tIns="30480" rIns="60960" bIns="3048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endParaRPr lang="en-GB" sz="2133">
              <a:solidFill>
                <a:prstClr val="black"/>
              </a:solidFill>
              <a:latin typeface="Calibri"/>
              <a:cs typeface="Calibri"/>
            </a:endParaRPr>
          </a:p>
          <a:p>
            <a:pPr marL="0" indent="0" defTabSz="609630">
              <a:buNone/>
            </a:pPr>
            <a:r>
              <a:rPr lang="en-GB" sz="2133">
                <a:solidFill>
                  <a:prstClr val="black"/>
                </a:solidFill>
                <a:latin typeface="Montserrat" pitchFamily="2" charset="77"/>
                <a:cs typeface="Calibri"/>
              </a:rPr>
              <a:t>Mental health in all research/projects should be documenting screening for mental health conditions </a:t>
            </a:r>
          </a:p>
          <a:p>
            <a:pPr marL="0" indent="0" defTabSz="609630">
              <a:buNone/>
            </a:pPr>
            <a:endParaRPr lang="en-GB" sz="2133">
              <a:solidFill>
                <a:prstClr val="black"/>
              </a:solidFill>
              <a:latin typeface="Montserrat" pitchFamily="2" charset="77"/>
              <a:cs typeface="Calibri"/>
            </a:endParaRPr>
          </a:p>
          <a:p>
            <a:pPr marL="0" indent="0" defTabSz="609630">
              <a:buNone/>
            </a:pPr>
            <a:r>
              <a:rPr lang="en-GB" sz="2133">
                <a:solidFill>
                  <a:prstClr val="black"/>
                </a:solidFill>
                <a:latin typeface="Montserrat" pitchFamily="2" charset="77"/>
                <a:cs typeface="Calibri"/>
              </a:rPr>
              <a:t>Mental health interventions that are tailored to the specific dynamics of stress, trauma and distress, which are LOCALLY DETERMINED and developed.</a:t>
            </a:r>
          </a:p>
          <a:p>
            <a:pPr marL="0" indent="0" defTabSz="609630">
              <a:buNone/>
            </a:pPr>
            <a:endParaRPr lang="en-GB" sz="2133">
              <a:solidFill>
                <a:prstClr val="black"/>
              </a:solidFill>
              <a:latin typeface="Montserrat" pitchFamily="2" charset="77"/>
              <a:cs typeface="Calibri"/>
            </a:endParaRPr>
          </a:p>
          <a:p>
            <a:pPr marL="0" indent="0" defTabSz="609630">
              <a:buNone/>
            </a:pPr>
            <a:r>
              <a:rPr lang="en-GB" sz="2133">
                <a:solidFill>
                  <a:prstClr val="black"/>
                </a:solidFill>
                <a:latin typeface="Montserrat" pitchFamily="2" charset="77"/>
                <a:cs typeface="Calibri"/>
              </a:rPr>
              <a:t>Better resources to promote mental health actions within the child marriage context: political will, knowledge, funding, technology and expertise</a:t>
            </a:r>
          </a:p>
        </p:txBody>
      </p:sp>
    </p:spTree>
    <p:extLst>
      <p:ext uri="{BB962C8B-B14F-4D97-AF65-F5344CB8AC3E}">
        <p14:creationId xmlns:p14="http://schemas.microsoft.com/office/powerpoint/2010/main" val="464751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5980172"/>
            <a:ext cx="10820400" cy="22450"/>
          </a:xfrm>
          <a:prstGeom prst="rect">
            <a:avLst/>
          </a:prstGeom>
          <a:solidFill>
            <a:srgbClr val="D9B93E"/>
          </a:solidFill>
        </p:spPr>
      </p:sp>
      <p:sp>
        <p:nvSpPr>
          <p:cNvPr id="3" name="AutoShape 3"/>
          <p:cNvSpPr/>
          <p:nvPr/>
        </p:nvSpPr>
        <p:spPr>
          <a:xfrm>
            <a:off x="0" y="0"/>
            <a:ext cx="3666703" cy="6858000"/>
          </a:xfrm>
          <a:prstGeom prst="rect">
            <a:avLst/>
          </a:prstGeom>
          <a:solidFill>
            <a:srgbClr val="D9B93E">
              <a:alpha val="49803"/>
            </a:srgbClr>
          </a:solidFill>
        </p:spPr>
      </p:sp>
      <p:sp>
        <p:nvSpPr>
          <p:cNvPr id="8" name="TextBox 8"/>
          <p:cNvSpPr txBox="1"/>
          <p:nvPr/>
        </p:nvSpPr>
        <p:spPr>
          <a:xfrm>
            <a:off x="4334504" y="612268"/>
            <a:ext cx="7467600" cy="632096"/>
          </a:xfrm>
          <a:prstGeom prst="rect">
            <a:avLst/>
          </a:prstGeom>
        </p:spPr>
        <p:txBody>
          <a:bodyPr wrap="square" lIns="0" tIns="0" rIns="0" bIns="0" rtlCol="0" anchor="t">
            <a:spAutoFit/>
          </a:bodyPr>
          <a:lstStyle/>
          <a:p>
            <a:pPr marL="304815" indent="-304815" defTabSz="609630">
              <a:lnSpc>
                <a:spcPts val="2613"/>
              </a:lnSpc>
              <a:buFont typeface="Arial" panose="020B0604020202020204" pitchFamily="34" charset="0"/>
              <a:buChar char="•"/>
            </a:pPr>
            <a:endParaRPr lang="en-US" sz="1533" spc="56">
              <a:solidFill>
                <a:prstClr val="black"/>
              </a:solidFill>
              <a:latin typeface="Montserrat Light"/>
            </a:endParaRPr>
          </a:p>
          <a:p>
            <a:pPr marL="609630" lvl="1" indent="-304815" defTabSz="609630">
              <a:lnSpc>
                <a:spcPts val="2613"/>
              </a:lnSpc>
              <a:buFont typeface="Arial" panose="020B0604020202020204" pitchFamily="34" charset="0"/>
              <a:buChar char="•"/>
            </a:pPr>
            <a:endParaRPr lang="en-US" sz="1533" spc="56">
              <a:solidFill>
                <a:prstClr val="black"/>
              </a:solidFill>
              <a:latin typeface="Montserrat Light"/>
            </a:endParaRPr>
          </a:p>
        </p:txBody>
      </p:sp>
      <p:pic>
        <p:nvPicPr>
          <p:cNvPr id="9" name="Picture 8">
            <a:extLst>
              <a:ext uri="{FF2B5EF4-FFF2-40B4-BE49-F238E27FC236}">
                <a16:creationId xmlns:a16="http://schemas.microsoft.com/office/drawing/2014/main" id="{4499FC53-F4B5-8D4B-887A-52A21C2CC9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43496"/>
            <a:ext cx="4159669" cy="3119752"/>
          </a:xfrm>
          <a:prstGeom prst="rect">
            <a:avLst/>
          </a:prstGeom>
        </p:spPr>
      </p:pic>
      <p:sp>
        <p:nvSpPr>
          <p:cNvPr id="7" name="Rectangle 6">
            <a:extLst>
              <a:ext uri="{FF2B5EF4-FFF2-40B4-BE49-F238E27FC236}">
                <a16:creationId xmlns:a16="http://schemas.microsoft.com/office/drawing/2014/main" id="{12555E70-1645-C481-B246-1AD1C232CB21}"/>
              </a:ext>
            </a:extLst>
          </p:cNvPr>
          <p:cNvSpPr/>
          <p:nvPr/>
        </p:nvSpPr>
        <p:spPr>
          <a:xfrm>
            <a:off x="254001" y="5054600"/>
            <a:ext cx="4534227" cy="1288830"/>
          </a:xfrm>
          <a:prstGeom prst="rect">
            <a:avLst/>
          </a:prstGeom>
          <a:solidFill>
            <a:schemeClr val="accent4">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GB" sz="2667">
                <a:solidFill>
                  <a:prstClr val="white"/>
                </a:solidFill>
                <a:latin typeface="Montserrat" pitchFamily="2" charset="77"/>
              </a:rPr>
              <a:t>THE INTERVENTION: PSYCHOSOCIAL RETREAT</a:t>
            </a:r>
          </a:p>
        </p:txBody>
      </p:sp>
      <p:pic>
        <p:nvPicPr>
          <p:cNvPr id="15" name="Picture 14" descr="Diagram, timeline&#10;&#10;Description automatically generated">
            <a:extLst>
              <a:ext uri="{FF2B5EF4-FFF2-40B4-BE49-F238E27FC236}">
                <a16:creationId xmlns:a16="http://schemas.microsoft.com/office/drawing/2014/main" id="{94666E89-A916-EFCD-8D58-C59D88C2B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248" y="213035"/>
            <a:ext cx="3575166" cy="4102503"/>
          </a:xfrm>
          <a:prstGeom prst="rect">
            <a:avLst/>
          </a:prstGeom>
        </p:spPr>
      </p:pic>
      <p:pic>
        <p:nvPicPr>
          <p:cNvPr id="16" name="Picture 15" descr="Text&#10;&#10;Description automatically generated">
            <a:extLst>
              <a:ext uri="{FF2B5EF4-FFF2-40B4-BE49-F238E27FC236}">
                <a16:creationId xmlns:a16="http://schemas.microsoft.com/office/drawing/2014/main" id="{868697D8-D86E-B726-8177-5A2389414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18" y="305221"/>
            <a:ext cx="3386667" cy="897467"/>
          </a:xfrm>
          <a:prstGeom prst="rect">
            <a:avLst/>
          </a:prstGeom>
        </p:spPr>
      </p:pic>
      <p:pic>
        <p:nvPicPr>
          <p:cNvPr id="4" name="Picture 3" descr="Timeline&#10;&#10;Description automatically generated">
            <a:extLst>
              <a:ext uri="{FF2B5EF4-FFF2-40B4-BE49-F238E27FC236}">
                <a16:creationId xmlns:a16="http://schemas.microsoft.com/office/drawing/2014/main" id="{BDB68FF3-D10F-55DB-40D9-BC5E1F46C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006" y="2499564"/>
            <a:ext cx="3529098" cy="4358436"/>
          </a:xfrm>
          <a:prstGeom prst="rect">
            <a:avLst/>
          </a:prstGeom>
        </p:spPr>
      </p:pic>
    </p:spTree>
    <p:extLst>
      <p:ext uri="{BB962C8B-B14F-4D97-AF65-F5344CB8AC3E}">
        <p14:creationId xmlns:p14="http://schemas.microsoft.com/office/powerpoint/2010/main" val="3305829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ED15D79E-26C1-5F40-9E20-77683B7C59AB}"/>
              </a:ext>
            </a:extLst>
          </p:cNvPr>
          <p:cNvSpPr/>
          <p:nvPr/>
        </p:nvSpPr>
        <p:spPr>
          <a:xfrm>
            <a:off x="-12915" y="-38639"/>
            <a:ext cx="2844552" cy="6935277"/>
          </a:xfrm>
          <a:prstGeom prst="rect">
            <a:avLst/>
          </a:prstGeom>
          <a:solidFill>
            <a:srgbClr val="D5B63E"/>
          </a:solidFill>
        </p:spPr>
        <p:txBody>
          <a:bodyPr/>
          <a:lstStyle/>
          <a:p>
            <a:pPr algn="ctr" defTabSz="609630"/>
            <a:endParaRPr lang="en-US" sz="2667">
              <a:solidFill>
                <a:prstClr val="white"/>
              </a:solidFill>
              <a:latin typeface="Calibri"/>
            </a:endParaRPr>
          </a:p>
          <a:p>
            <a:pPr algn="ctr" defTabSz="609630"/>
            <a:r>
              <a:rPr lang="en-US" sz="2667">
                <a:solidFill>
                  <a:prstClr val="white"/>
                </a:solidFill>
                <a:latin typeface="Calibri"/>
              </a:rPr>
              <a:t>References</a:t>
            </a:r>
          </a:p>
        </p:txBody>
      </p:sp>
      <p:sp>
        <p:nvSpPr>
          <p:cNvPr id="3" name="TextBox 2">
            <a:extLst>
              <a:ext uri="{FF2B5EF4-FFF2-40B4-BE49-F238E27FC236}">
                <a16:creationId xmlns:a16="http://schemas.microsoft.com/office/drawing/2014/main" id="{103AC68D-36C5-F643-91D6-19DE7FEB9F73}"/>
              </a:ext>
            </a:extLst>
          </p:cNvPr>
          <p:cNvSpPr txBox="1"/>
          <p:nvPr/>
        </p:nvSpPr>
        <p:spPr>
          <a:xfrm>
            <a:off x="3023659" y="356659"/>
            <a:ext cx="8880987" cy="5909310"/>
          </a:xfrm>
          <a:prstGeom prst="rect">
            <a:avLst/>
          </a:prstGeom>
          <a:noFill/>
        </p:spPr>
        <p:txBody>
          <a:bodyPr wrap="square" rtlCol="0">
            <a:spAutoFit/>
          </a:bodyPr>
          <a:lstStyle/>
          <a:p>
            <a:pPr marL="240012" indent="-304815" defTabSz="609630"/>
            <a:r>
              <a:rPr lang="en-US" sz="1400">
                <a:solidFill>
                  <a:prstClr val="black"/>
                </a:solidFill>
                <a:latin typeface="Times New Roman" panose="02020603050405020304" pitchFamily="18" charset="0"/>
                <a:cs typeface="Times New Roman" panose="02020603050405020304" pitchFamily="18" charset="0"/>
              </a:rPr>
              <a:t>Bacchus, L. J., Ranganathan, M., Watts, C., &amp; Devries, K. (2018). Recent intimate partner violence against women and health: a systematic review and meta-analysis of cohort studies. </a:t>
            </a:r>
            <a:r>
              <a:rPr lang="en-US" sz="1400" i="1">
                <a:solidFill>
                  <a:prstClr val="black"/>
                </a:solidFill>
                <a:latin typeface="Times New Roman" panose="02020603050405020304" pitchFamily="18" charset="0"/>
                <a:cs typeface="Times New Roman" panose="02020603050405020304" pitchFamily="18" charset="0"/>
              </a:rPr>
              <a:t>BMJ Open, 8</a:t>
            </a:r>
            <a:r>
              <a:rPr lang="en-US" sz="1400">
                <a:solidFill>
                  <a:prstClr val="black"/>
                </a:solidFill>
                <a:latin typeface="Times New Roman" panose="02020603050405020304" pitchFamily="18" charset="0"/>
                <a:cs typeface="Times New Roman" panose="02020603050405020304" pitchFamily="18" charset="0"/>
              </a:rPr>
              <a:t>(7), e019995. doi:10.1136/bmjopen-2017-019995</a:t>
            </a:r>
          </a:p>
          <a:p>
            <a:pPr marL="240012" indent="-304815" defTabSz="609630"/>
            <a:endParaRPr lang="en-GB" sz="1400">
              <a:solidFill>
                <a:prstClr val="black"/>
              </a:solidFill>
              <a:latin typeface="Times New Roman" panose="02020603050405020304" pitchFamily="18" charset="0"/>
              <a:cs typeface="Times New Roman" panose="02020603050405020304" pitchFamily="18" charset="0"/>
            </a:endParaRP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a:solidFill>
                  <a:prstClr val="black"/>
                </a:solidFill>
                <a:latin typeface="Times New Roman" panose="02020603050405020304" pitchFamily="18" charset="0"/>
                <a:cs typeface="Times New Roman" panose="02020603050405020304" pitchFamily="18" charset="0"/>
              </a:rPr>
              <a:t>R. Burgess, M. Jeffery, S. </a:t>
            </a:r>
            <a:r>
              <a:rPr lang="en-GB" sz="1400" err="1">
                <a:solidFill>
                  <a:prstClr val="black"/>
                </a:solidFill>
                <a:latin typeface="Times New Roman" panose="02020603050405020304" pitchFamily="18" charset="0"/>
                <a:cs typeface="Times New Roman" panose="02020603050405020304" pitchFamily="18" charset="0"/>
              </a:rPr>
              <a:t>Odero</a:t>
            </a:r>
            <a:r>
              <a:rPr lang="en-GB" sz="1400">
                <a:solidFill>
                  <a:prstClr val="black"/>
                </a:solidFill>
                <a:latin typeface="Times New Roman" panose="02020603050405020304" pitchFamily="18" charset="0"/>
                <a:cs typeface="Times New Roman" panose="02020603050405020304" pitchFamily="18" charset="0"/>
              </a:rPr>
              <a:t>, K. Rose-Clarke, and D. </a:t>
            </a:r>
            <a:r>
              <a:rPr lang="en-GB" sz="1400" err="1">
                <a:solidFill>
                  <a:prstClr val="black"/>
                </a:solidFill>
                <a:latin typeface="Times New Roman" panose="02020603050405020304" pitchFamily="18" charset="0"/>
                <a:cs typeface="Times New Roman" panose="02020603050405020304" pitchFamily="18" charset="0"/>
              </a:rPr>
              <a:t>Devakumar</a:t>
            </a:r>
            <a:r>
              <a:rPr lang="en-GB" sz="1400">
                <a:solidFill>
                  <a:prstClr val="black"/>
                </a:solidFill>
                <a:latin typeface="Times New Roman" panose="02020603050405020304" pitchFamily="18" charset="0"/>
                <a:cs typeface="Times New Roman" panose="02020603050405020304" pitchFamily="18" charset="0"/>
              </a:rPr>
              <a:t>, “Overlooked and unaddressed: A narrative review of mental health consequences of child marriages,” </a:t>
            </a:r>
            <a:r>
              <a:rPr lang="en-GB" sz="1400" i="1">
                <a:solidFill>
                  <a:prstClr val="black"/>
                </a:solidFill>
                <a:latin typeface="Times New Roman" panose="02020603050405020304" pitchFamily="18" charset="0"/>
                <a:cs typeface="Times New Roman" panose="02020603050405020304" pitchFamily="18" charset="0"/>
              </a:rPr>
              <a:t>PLOS Glob. Public Heal.</a:t>
            </a:r>
            <a:r>
              <a:rPr lang="en-GB" sz="1400">
                <a:solidFill>
                  <a:prstClr val="black"/>
                </a:solidFill>
                <a:latin typeface="Times New Roman" panose="02020603050405020304" pitchFamily="18" charset="0"/>
                <a:cs typeface="Times New Roman" panose="02020603050405020304" pitchFamily="18" charset="0"/>
              </a:rPr>
              <a:t>, vol. 2, no. 1, 2022.</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Das, J. K., Do, Q., Friedman, J., McKenzie, D., &amp; Scott, K. (2007). Mental health and poverty in developing countries: Revisiting the relationship. </a:t>
            </a:r>
            <a:r>
              <a:rPr lang="en-US" sz="1400" i="1">
                <a:solidFill>
                  <a:prstClr val="black"/>
                </a:solidFill>
                <a:latin typeface="Times New Roman" panose="02020603050405020304" pitchFamily="18" charset="0"/>
                <a:cs typeface="Times New Roman" panose="02020603050405020304" pitchFamily="18" charset="0"/>
              </a:rPr>
              <a:t>Social science &amp; medicine, 65</a:t>
            </a:r>
            <a:r>
              <a:rPr lang="en-US" sz="1400">
                <a:solidFill>
                  <a:prstClr val="black"/>
                </a:solidFill>
                <a:latin typeface="Times New Roman" panose="02020603050405020304" pitchFamily="18" charset="0"/>
                <a:cs typeface="Times New Roman" panose="02020603050405020304" pitchFamily="18" charset="0"/>
              </a:rPr>
              <a:t>(3), 467-480.</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Das, J. K., Salam, R. A., Lassi, Z. S., Khan, M. N., Mahmood, W., Patel, V., &amp; </a:t>
            </a:r>
            <a:r>
              <a:rPr lang="en-US" sz="1400" err="1">
                <a:solidFill>
                  <a:prstClr val="black"/>
                </a:solidFill>
                <a:latin typeface="Times New Roman" panose="02020603050405020304" pitchFamily="18" charset="0"/>
                <a:cs typeface="Times New Roman" panose="02020603050405020304" pitchFamily="18" charset="0"/>
              </a:rPr>
              <a:t>Bhutta</a:t>
            </a:r>
            <a:r>
              <a:rPr lang="en-US" sz="1400">
                <a:solidFill>
                  <a:prstClr val="black"/>
                </a:solidFill>
                <a:latin typeface="Times New Roman" panose="02020603050405020304" pitchFamily="18" charset="0"/>
                <a:cs typeface="Times New Roman" panose="02020603050405020304" pitchFamily="18" charset="0"/>
              </a:rPr>
              <a:t>, Z. A. (2016). Interventions for Adolescent Mental Health: An Overview of Systematic Reviews. </a:t>
            </a:r>
            <a:r>
              <a:rPr lang="en-US" sz="1400" i="1">
                <a:solidFill>
                  <a:prstClr val="black"/>
                </a:solidFill>
                <a:latin typeface="Times New Roman" panose="02020603050405020304" pitchFamily="18" charset="0"/>
                <a:cs typeface="Times New Roman" panose="02020603050405020304" pitchFamily="18" charset="0"/>
              </a:rPr>
              <a:t>J </a:t>
            </a:r>
            <a:r>
              <a:rPr lang="en-US" sz="1400" i="1" err="1">
                <a:solidFill>
                  <a:prstClr val="black"/>
                </a:solidFill>
                <a:latin typeface="Times New Roman" panose="02020603050405020304" pitchFamily="18" charset="0"/>
                <a:cs typeface="Times New Roman" panose="02020603050405020304" pitchFamily="18" charset="0"/>
              </a:rPr>
              <a:t>Adolesc</a:t>
            </a:r>
            <a:r>
              <a:rPr lang="en-US" sz="1400" i="1">
                <a:solidFill>
                  <a:prstClr val="black"/>
                </a:solidFill>
                <a:latin typeface="Times New Roman" panose="02020603050405020304" pitchFamily="18" charset="0"/>
                <a:cs typeface="Times New Roman" panose="02020603050405020304" pitchFamily="18" charset="0"/>
              </a:rPr>
              <a:t> Health, 59</a:t>
            </a:r>
            <a:r>
              <a:rPr lang="en-US" sz="1400">
                <a:solidFill>
                  <a:prstClr val="black"/>
                </a:solidFill>
                <a:latin typeface="Times New Roman" panose="02020603050405020304" pitchFamily="18" charset="0"/>
                <a:cs typeface="Times New Roman" panose="02020603050405020304" pitchFamily="18" charset="0"/>
              </a:rPr>
              <a:t>(4S), S49-S60. doi:10.1016/j.jadohealth.2016.06.020</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Elkins, M., </a:t>
            </a:r>
            <a:r>
              <a:rPr lang="en-US" sz="1400" err="1">
                <a:solidFill>
                  <a:prstClr val="black"/>
                </a:solidFill>
                <a:latin typeface="Times New Roman" panose="02020603050405020304" pitchFamily="18" charset="0"/>
                <a:cs typeface="Times New Roman" panose="02020603050405020304" pitchFamily="18" charset="0"/>
              </a:rPr>
              <a:t>Feeny</a:t>
            </a:r>
            <a:r>
              <a:rPr lang="en-US" sz="1400">
                <a:solidFill>
                  <a:prstClr val="black"/>
                </a:solidFill>
                <a:latin typeface="Times New Roman" panose="02020603050405020304" pitchFamily="18" charset="0"/>
                <a:cs typeface="Times New Roman" panose="02020603050405020304" pitchFamily="18" charset="0"/>
              </a:rPr>
              <a:t>, S., &amp; Prentice, D. (2017). Are Poverty Reduction Strategy Papers Associated with Reductions in Poverty and Improvements in Well-being? </a:t>
            </a:r>
            <a:r>
              <a:rPr lang="en-US" sz="1400" i="1">
                <a:solidFill>
                  <a:prstClr val="black"/>
                </a:solidFill>
                <a:latin typeface="Times New Roman" panose="02020603050405020304" pitchFamily="18" charset="0"/>
                <a:cs typeface="Times New Roman" panose="02020603050405020304" pitchFamily="18" charset="0"/>
              </a:rPr>
              <a:t>The Journal of Development Studies, 54</a:t>
            </a:r>
            <a:r>
              <a:rPr lang="en-US" sz="1400">
                <a:solidFill>
                  <a:prstClr val="black"/>
                </a:solidFill>
                <a:latin typeface="Times New Roman" panose="02020603050405020304" pitchFamily="18" charset="0"/>
                <a:cs typeface="Times New Roman" panose="02020603050405020304" pitchFamily="18" charset="0"/>
              </a:rPr>
              <a:t>(2), 377-393. doi:10.1080/00220388.2017.1299140</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Erskine, H. E., Moffitt, T. E., Copeland, W. E., Costello, E. J., Ferrari, A. J., Patton, G., . . . Scott, J. G. (2015). A heavy burden on young minds: the global burden of mental and substance use disorders in children and youth. </a:t>
            </a:r>
            <a:r>
              <a:rPr lang="en-US" sz="1400" i="1" err="1">
                <a:solidFill>
                  <a:prstClr val="black"/>
                </a:solidFill>
                <a:latin typeface="Times New Roman" panose="02020603050405020304" pitchFamily="18" charset="0"/>
                <a:cs typeface="Times New Roman" panose="02020603050405020304" pitchFamily="18" charset="0"/>
              </a:rPr>
              <a:t>Psychol</a:t>
            </a:r>
            <a:r>
              <a:rPr lang="en-US" sz="1400" i="1">
                <a:solidFill>
                  <a:prstClr val="black"/>
                </a:solidFill>
                <a:latin typeface="Times New Roman" panose="02020603050405020304" pitchFamily="18" charset="0"/>
                <a:cs typeface="Times New Roman" panose="02020603050405020304" pitchFamily="18" charset="0"/>
              </a:rPr>
              <a:t> Med, 45</a:t>
            </a:r>
            <a:r>
              <a:rPr lang="en-US" sz="1400">
                <a:solidFill>
                  <a:prstClr val="black"/>
                </a:solidFill>
                <a:latin typeface="Times New Roman" panose="02020603050405020304" pitchFamily="18" charset="0"/>
                <a:cs typeface="Times New Roman" panose="02020603050405020304" pitchFamily="18" charset="0"/>
              </a:rPr>
              <a:t>(7), 1551-1563. doi:10.1017/S0033291714002888</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Fisher, J., Mello, M. C. D., Patel, V., Rahman, A., Tran, T., Holton, S., &amp; Holmes, W. (2012). Prevalence and determinants of common perinatal mental disorders in women in low-and lower-middle-income countries: A systematic review. Bulletin of the World Health Organization, 90, 139–149. https://</a:t>
            </a:r>
            <a:r>
              <a:rPr lang="en-US" sz="1400" err="1">
                <a:solidFill>
                  <a:prstClr val="black"/>
                </a:solidFill>
                <a:latin typeface="Times New Roman" panose="02020603050405020304" pitchFamily="18" charset="0"/>
                <a:cs typeface="Times New Roman" panose="02020603050405020304" pitchFamily="18" charset="0"/>
              </a:rPr>
              <a:t>doi.org</a:t>
            </a:r>
            <a:r>
              <a:rPr lang="en-US" sz="1400">
                <a:solidFill>
                  <a:prstClr val="black"/>
                </a:solidFill>
                <a:latin typeface="Times New Roman" panose="02020603050405020304" pitchFamily="18" charset="0"/>
                <a:cs typeface="Times New Roman" panose="02020603050405020304" pitchFamily="18" charset="0"/>
              </a:rPr>
              <a:t>/10.2471/BLT.11.091850</a:t>
            </a: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245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ED15D79E-26C1-5F40-9E20-77683B7C59AB}"/>
              </a:ext>
            </a:extLst>
          </p:cNvPr>
          <p:cNvSpPr/>
          <p:nvPr/>
        </p:nvSpPr>
        <p:spPr>
          <a:xfrm>
            <a:off x="-12915" y="-38639"/>
            <a:ext cx="2844552" cy="6935277"/>
          </a:xfrm>
          <a:prstGeom prst="rect">
            <a:avLst/>
          </a:prstGeom>
          <a:solidFill>
            <a:srgbClr val="D9B93E"/>
          </a:solidFill>
        </p:spPr>
        <p:txBody>
          <a:bodyPr/>
          <a:lstStyle/>
          <a:p>
            <a:pPr algn="ctr" defTabSz="609630"/>
            <a:endParaRPr lang="en-US" sz="2667">
              <a:solidFill>
                <a:prstClr val="white"/>
              </a:solidFill>
              <a:latin typeface="Calibri"/>
            </a:endParaRPr>
          </a:p>
          <a:p>
            <a:pPr algn="ctr" defTabSz="609630"/>
            <a:r>
              <a:rPr lang="en-US" sz="2667">
                <a:solidFill>
                  <a:prstClr val="white"/>
                </a:solidFill>
                <a:latin typeface="Calibri"/>
              </a:rPr>
              <a:t>References</a:t>
            </a:r>
          </a:p>
        </p:txBody>
      </p:sp>
      <p:sp>
        <p:nvSpPr>
          <p:cNvPr id="4" name="Rectangle 3">
            <a:extLst>
              <a:ext uri="{FF2B5EF4-FFF2-40B4-BE49-F238E27FC236}">
                <a16:creationId xmlns:a16="http://schemas.microsoft.com/office/drawing/2014/main" id="{F9673416-A7D5-FE40-B432-F70FF7A3DF64}"/>
              </a:ext>
            </a:extLst>
          </p:cNvPr>
          <p:cNvSpPr/>
          <p:nvPr/>
        </p:nvSpPr>
        <p:spPr>
          <a:xfrm>
            <a:off x="3119669" y="619071"/>
            <a:ext cx="8760635" cy="4616648"/>
          </a:xfrm>
          <a:prstGeom prst="rect">
            <a:avLst/>
          </a:prstGeom>
        </p:spPr>
        <p:txBody>
          <a:bodyPr wrap="square">
            <a:spAutoFit/>
          </a:bodyPr>
          <a:lstStyle/>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err="1">
                <a:solidFill>
                  <a:prstClr val="black"/>
                </a:solidFill>
                <a:latin typeface="Times New Roman" panose="02020603050405020304" pitchFamily="18" charset="0"/>
                <a:cs typeface="Times New Roman" panose="02020603050405020304" pitchFamily="18" charset="0"/>
              </a:rPr>
              <a:t>Machisa</a:t>
            </a:r>
            <a:r>
              <a:rPr lang="en-GB" sz="1400">
                <a:solidFill>
                  <a:prstClr val="black"/>
                </a:solidFill>
                <a:latin typeface="Times New Roman" panose="02020603050405020304" pitchFamily="18" charset="0"/>
                <a:cs typeface="Times New Roman" panose="02020603050405020304" pitchFamily="18" charset="0"/>
              </a:rPr>
              <a:t>, M., Shamu, S. Associations between depressive symptoms, socio-economic factors, traumatic exposure and recent intimate partner violence experiences among women in Zimbabwe: a cross-sectional study. </a:t>
            </a:r>
            <a:r>
              <a:rPr lang="en-GB" sz="1400" i="1">
                <a:solidFill>
                  <a:prstClr val="black"/>
                </a:solidFill>
                <a:latin typeface="Times New Roman" panose="02020603050405020304" pitchFamily="18" charset="0"/>
                <a:cs typeface="Times New Roman" panose="02020603050405020304" pitchFamily="18" charset="0"/>
              </a:rPr>
              <a:t>BMC Women's Health</a:t>
            </a:r>
            <a:r>
              <a:rPr lang="en-GB" sz="1400">
                <a:solidFill>
                  <a:prstClr val="black"/>
                </a:solidFill>
                <a:latin typeface="Times New Roman" panose="02020603050405020304" pitchFamily="18" charset="0"/>
                <a:cs typeface="Times New Roman" panose="02020603050405020304" pitchFamily="18" charset="0"/>
              </a:rPr>
              <a:t> </a:t>
            </a:r>
            <a:r>
              <a:rPr lang="en-GB" sz="1400" b="1">
                <a:solidFill>
                  <a:prstClr val="black"/>
                </a:solidFill>
                <a:latin typeface="Times New Roman" panose="02020603050405020304" pitchFamily="18" charset="0"/>
                <a:cs typeface="Times New Roman" panose="02020603050405020304" pitchFamily="18" charset="0"/>
              </a:rPr>
              <a:t>22</a:t>
            </a:r>
            <a:r>
              <a:rPr lang="en-GB" sz="1400">
                <a:solidFill>
                  <a:prstClr val="black"/>
                </a:solidFill>
                <a:latin typeface="Times New Roman" panose="02020603050405020304" pitchFamily="18" charset="0"/>
                <a:cs typeface="Times New Roman" panose="02020603050405020304" pitchFamily="18" charset="0"/>
              </a:rPr>
              <a:t>, 248 (2022). https://</a:t>
            </a:r>
            <a:r>
              <a:rPr lang="en-GB" sz="1400" err="1">
                <a:solidFill>
                  <a:prstClr val="black"/>
                </a:solidFill>
                <a:latin typeface="Times New Roman" panose="02020603050405020304" pitchFamily="18" charset="0"/>
                <a:cs typeface="Times New Roman" panose="02020603050405020304" pitchFamily="18" charset="0"/>
              </a:rPr>
              <a:t>doi.org</a:t>
            </a:r>
            <a:r>
              <a:rPr lang="en-GB" sz="1400">
                <a:solidFill>
                  <a:prstClr val="black"/>
                </a:solidFill>
                <a:latin typeface="Times New Roman" panose="02020603050405020304" pitchFamily="18" charset="0"/>
                <a:cs typeface="Times New Roman" panose="02020603050405020304" pitchFamily="18" charset="0"/>
              </a:rPr>
              <a:t>/10.1186/s12905-022-01796-w</a:t>
            </a:r>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endParaRPr lang="en-US"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US" sz="1400">
                <a:solidFill>
                  <a:prstClr val="black"/>
                </a:solidFill>
                <a:latin typeface="Times New Roman" panose="02020603050405020304" pitchFamily="18" charset="0"/>
                <a:cs typeface="Times New Roman" panose="02020603050405020304" pitchFamily="18" charset="0"/>
              </a:rPr>
              <a:t>Siegel, R. S., &amp; Brandon, A. R. (2014). Adolescents, pregnancy, and mental health. </a:t>
            </a:r>
            <a:r>
              <a:rPr lang="en-US" sz="1400" i="1">
                <a:solidFill>
                  <a:prstClr val="black"/>
                </a:solidFill>
                <a:latin typeface="Times New Roman" panose="02020603050405020304" pitchFamily="18" charset="0"/>
                <a:cs typeface="Times New Roman" panose="02020603050405020304" pitchFamily="18" charset="0"/>
              </a:rPr>
              <a:t>J </a:t>
            </a:r>
            <a:r>
              <a:rPr lang="en-US" sz="1400" i="1" err="1">
                <a:solidFill>
                  <a:prstClr val="black"/>
                </a:solidFill>
                <a:latin typeface="Times New Roman" panose="02020603050405020304" pitchFamily="18" charset="0"/>
                <a:cs typeface="Times New Roman" panose="02020603050405020304" pitchFamily="18" charset="0"/>
              </a:rPr>
              <a:t>Pediatr</a:t>
            </a:r>
            <a:r>
              <a:rPr lang="en-US" sz="1400" i="1">
                <a:solidFill>
                  <a:prstClr val="black"/>
                </a:solidFill>
                <a:latin typeface="Times New Roman" panose="02020603050405020304" pitchFamily="18" charset="0"/>
                <a:cs typeface="Times New Roman" panose="02020603050405020304" pitchFamily="18" charset="0"/>
              </a:rPr>
              <a:t> </a:t>
            </a:r>
            <a:r>
              <a:rPr lang="en-US" sz="1400" i="1" err="1">
                <a:solidFill>
                  <a:prstClr val="black"/>
                </a:solidFill>
                <a:latin typeface="Times New Roman" panose="02020603050405020304" pitchFamily="18" charset="0"/>
                <a:cs typeface="Times New Roman" panose="02020603050405020304" pitchFamily="18" charset="0"/>
              </a:rPr>
              <a:t>Adolesc</a:t>
            </a:r>
            <a:r>
              <a:rPr lang="en-US" sz="1400" i="1">
                <a:solidFill>
                  <a:prstClr val="black"/>
                </a:solidFill>
                <a:latin typeface="Times New Roman" panose="02020603050405020304" pitchFamily="18" charset="0"/>
                <a:cs typeface="Times New Roman" panose="02020603050405020304" pitchFamily="18" charset="0"/>
              </a:rPr>
              <a:t> </a:t>
            </a:r>
            <a:r>
              <a:rPr lang="en-US" sz="1400" i="1" err="1">
                <a:solidFill>
                  <a:prstClr val="black"/>
                </a:solidFill>
                <a:latin typeface="Times New Roman" panose="02020603050405020304" pitchFamily="18" charset="0"/>
                <a:cs typeface="Times New Roman" panose="02020603050405020304" pitchFamily="18" charset="0"/>
              </a:rPr>
              <a:t>Gynecol</a:t>
            </a:r>
            <a:r>
              <a:rPr lang="en-US" sz="1400" i="1">
                <a:solidFill>
                  <a:prstClr val="black"/>
                </a:solidFill>
                <a:latin typeface="Times New Roman" panose="02020603050405020304" pitchFamily="18" charset="0"/>
                <a:cs typeface="Times New Roman" panose="02020603050405020304" pitchFamily="18" charset="0"/>
              </a:rPr>
              <a:t>, 27</a:t>
            </a:r>
            <a:r>
              <a:rPr lang="en-US" sz="1400">
                <a:solidFill>
                  <a:prstClr val="black"/>
                </a:solidFill>
                <a:latin typeface="Times New Roman" panose="02020603050405020304" pitchFamily="18" charset="0"/>
                <a:cs typeface="Times New Roman" panose="02020603050405020304" pitchFamily="18" charset="0"/>
              </a:rPr>
              <a:t>(3), 138-150. doi:10.1016/j.jpag.2013.09.008</a:t>
            </a:r>
          </a:p>
          <a:p>
            <a:pPr marL="240012" indent="-304815" defTabSz="609630"/>
            <a:endParaRPr lang="en-GB"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err="1">
                <a:solidFill>
                  <a:prstClr val="black"/>
                </a:solidFill>
                <a:latin typeface="Times New Roman" panose="02020603050405020304" pitchFamily="18" charset="0"/>
                <a:cs typeface="Times New Roman" panose="02020603050405020304" pitchFamily="18" charset="0"/>
              </a:rPr>
              <a:t>Svanemyr</a:t>
            </a:r>
            <a:r>
              <a:rPr lang="en-GB" sz="1400">
                <a:solidFill>
                  <a:prstClr val="black"/>
                </a:solidFill>
                <a:latin typeface="Times New Roman" panose="02020603050405020304" pitchFamily="18" charset="0"/>
                <a:cs typeface="Times New Roman" panose="02020603050405020304" pitchFamily="18" charset="0"/>
              </a:rPr>
              <a:t>, J., Chandra-</a:t>
            </a:r>
            <a:r>
              <a:rPr lang="en-GB" sz="1400" err="1">
                <a:solidFill>
                  <a:prstClr val="black"/>
                </a:solidFill>
                <a:latin typeface="Times New Roman" panose="02020603050405020304" pitchFamily="18" charset="0"/>
                <a:cs typeface="Times New Roman" panose="02020603050405020304" pitchFamily="18" charset="0"/>
              </a:rPr>
              <a:t>Mouli</a:t>
            </a:r>
            <a:r>
              <a:rPr lang="en-GB" sz="1400">
                <a:solidFill>
                  <a:prstClr val="black"/>
                </a:solidFill>
                <a:latin typeface="Times New Roman" panose="02020603050405020304" pitchFamily="18" charset="0"/>
                <a:cs typeface="Times New Roman" panose="02020603050405020304" pitchFamily="18" charset="0"/>
              </a:rPr>
              <a:t>, V., Raj, A., Travers, E. and Sundaram, L., 2015. Research priorities on ending child marriage and supporting married girls. </a:t>
            </a:r>
            <a:r>
              <a:rPr lang="en-GB" sz="1400" i="1">
                <a:solidFill>
                  <a:prstClr val="black"/>
                </a:solidFill>
                <a:latin typeface="Times New Roman" panose="02020603050405020304" pitchFamily="18" charset="0"/>
                <a:cs typeface="Times New Roman" panose="02020603050405020304" pitchFamily="18" charset="0"/>
              </a:rPr>
              <a:t>Reproductive Health</a:t>
            </a:r>
            <a:r>
              <a:rPr lang="en-GB" sz="1400">
                <a:solidFill>
                  <a:prstClr val="black"/>
                </a:solidFill>
                <a:latin typeface="Times New Roman" panose="02020603050405020304" pitchFamily="18" charset="0"/>
                <a:cs typeface="Times New Roman" panose="02020603050405020304" pitchFamily="18" charset="0"/>
              </a:rPr>
              <a:t>, 12(1).</a:t>
            </a:r>
          </a:p>
          <a:p>
            <a:pPr marL="240012" indent="-304815" defTabSz="609630"/>
            <a:endParaRPr lang="en-GB"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a:solidFill>
                  <a:prstClr val="black"/>
                </a:solidFill>
                <a:latin typeface="Times New Roman" panose="02020603050405020304" pitchFamily="18" charset="0"/>
                <a:cs typeface="Times New Roman" panose="02020603050405020304" pitchFamily="18" charset="0"/>
              </a:rPr>
              <a:t>United Nations, 2018. </a:t>
            </a:r>
            <a:r>
              <a:rPr lang="en-GB" sz="1400" i="1">
                <a:solidFill>
                  <a:prstClr val="black"/>
                </a:solidFill>
                <a:latin typeface="Times New Roman" panose="02020603050405020304" pitchFamily="18" charset="0"/>
                <a:cs typeface="Times New Roman" panose="02020603050405020304" pitchFamily="18" charset="0"/>
              </a:rPr>
              <a:t>To Eliminate Violence Against Women And Girls</a:t>
            </a:r>
            <a:r>
              <a:rPr lang="en-GB" sz="1400">
                <a:solidFill>
                  <a:prstClr val="black"/>
                </a:solidFill>
                <a:latin typeface="Times New Roman" panose="02020603050405020304" pitchFamily="18" charset="0"/>
                <a:cs typeface="Times New Roman" panose="02020603050405020304" pitchFamily="18" charset="0"/>
              </a:rPr>
              <a:t>. Spotlight Initiative. [online] Available at: &lt;https://</a:t>
            </a:r>
            <a:r>
              <a:rPr lang="en-GB" sz="1400" err="1">
                <a:solidFill>
                  <a:prstClr val="black"/>
                </a:solidFill>
                <a:latin typeface="Times New Roman" panose="02020603050405020304" pitchFamily="18" charset="0"/>
                <a:cs typeface="Times New Roman" panose="02020603050405020304" pitchFamily="18" charset="0"/>
              </a:rPr>
              <a:t>spotlightinitiative.org</a:t>
            </a:r>
            <a:r>
              <a:rPr lang="en-GB" sz="1400">
                <a:solidFill>
                  <a:prstClr val="black"/>
                </a:solidFill>
                <a:latin typeface="Times New Roman" panose="02020603050405020304" pitchFamily="18" charset="0"/>
                <a:cs typeface="Times New Roman" panose="02020603050405020304" pitchFamily="18" charset="0"/>
              </a:rPr>
              <a:t>/sites/default/files/publication/Spotlight_Initiative_AR_2018.pdf&gt; [Accessed 11 January 2021].</a:t>
            </a:r>
          </a:p>
          <a:p>
            <a:pPr marL="240012" indent="-304815" defTabSz="609630"/>
            <a:endParaRPr lang="en-GB"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a:solidFill>
                  <a:prstClr val="black"/>
                </a:solidFill>
                <a:latin typeface="Times New Roman" panose="02020603050405020304" pitchFamily="18" charset="0"/>
                <a:cs typeface="Times New Roman" panose="02020603050405020304" pitchFamily="18" charset="0"/>
              </a:rPr>
              <a:t>  </a:t>
            </a:r>
            <a:r>
              <a:rPr lang="en-GB" sz="1400" err="1">
                <a:solidFill>
                  <a:prstClr val="black"/>
                </a:solidFill>
                <a:latin typeface="Times New Roman" panose="02020603050405020304" pitchFamily="18" charset="0"/>
                <a:cs typeface="Times New Roman" panose="02020603050405020304" pitchFamily="18" charset="0"/>
              </a:rPr>
              <a:t>Woollett</a:t>
            </a:r>
            <a:r>
              <a:rPr lang="en-GB" sz="1400">
                <a:solidFill>
                  <a:prstClr val="black"/>
                </a:solidFill>
                <a:latin typeface="Times New Roman" panose="02020603050405020304" pitchFamily="18" charset="0"/>
                <a:cs typeface="Times New Roman" panose="02020603050405020304" pitchFamily="18" charset="0"/>
              </a:rPr>
              <a:t>, Bandeira, M., </a:t>
            </a:r>
            <a:r>
              <a:rPr lang="en-GB" sz="1400" err="1">
                <a:solidFill>
                  <a:prstClr val="black"/>
                </a:solidFill>
                <a:latin typeface="Times New Roman" panose="02020603050405020304" pitchFamily="18" charset="0"/>
                <a:cs typeface="Times New Roman" panose="02020603050405020304" pitchFamily="18" charset="0"/>
              </a:rPr>
              <a:t>Marunda</a:t>
            </a:r>
            <a:r>
              <a:rPr lang="en-GB" sz="1400">
                <a:solidFill>
                  <a:prstClr val="black"/>
                </a:solidFill>
                <a:latin typeface="Times New Roman" panose="02020603050405020304" pitchFamily="18" charset="0"/>
                <a:cs typeface="Times New Roman" panose="02020603050405020304" pitchFamily="18" charset="0"/>
              </a:rPr>
              <a:t>, S., </a:t>
            </a:r>
            <a:r>
              <a:rPr lang="en-GB" sz="1400" err="1">
                <a:solidFill>
                  <a:prstClr val="black"/>
                </a:solidFill>
                <a:latin typeface="Times New Roman" panose="02020603050405020304" pitchFamily="18" charset="0"/>
                <a:cs typeface="Times New Roman" panose="02020603050405020304" pitchFamily="18" charset="0"/>
              </a:rPr>
              <a:t>Mudekunye</a:t>
            </a:r>
            <a:r>
              <a:rPr lang="en-GB" sz="1400">
                <a:solidFill>
                  <a:prstClr val="black"/>
                </a:solidFill>
                <a:latin typeface="Times New Roman" panose="02020603050405020304" pitchFamily="18" charset="0"/>
                <a:cs typeface="Times New Roman" panose="02020603050405020304" pitchFamily="18" charset="0"/>
              </a:rPr>
              <a:t>, L., &amp; </a:t>
            </a:r>
            <a:r>
              <a:rPr lang="en-GB" sz="1400" err="1">
                <a:solidFill>
                  <a:prstClr val="black"/>
                </a:solidFill>
                <a:latin typeface="Times New Roman" panose="02020603050405020304" pitchFamily="18" charset="0"/>
                <a:cs typeface="Times New Roman" panose="02020603050405020304" pitchFamily="18" charset="0"/>
              </a:rPr>
              <a:t>Ebersohn</a:t>
            </a:r>
            <a:r>
              <a:rPr lang="en-GB" sz="1400">
                <a:solidFill>
                  <a:prstClr val="black"/>
                </a:solidFill>
                <a:latin typeface="Times New Roman" panose="02020603050405020304" pitchFamily="18" charset="0"/>
                <a:cs typeface="Times New Roman" panose="02020603050405020304" pitchFamily="18" charset="0"/>
              </a:rPr>
              <a:t>, L. (2021). Adolescent pregnancy and young motherhood in rural Zimbabwe: Findings from a baseline study. Health &amp; Social Care in the Community, 29(6), e377–e386. https://</a:t>
            </a:r>
            <a:r>
              <a:rPr lang="en-GB" sz="1400" err="1">
                <a:solidFill>
                  <a:prstClr val="black"/>
                </a:solidFill>
                <a:latin typeface="Times New Roman" panose="02020603050405020304" pitchFamily="18" charset="0"/>
                <a:cs typeface="Times New Roman" panose="02020603050405020304" pitchFamily="18" charset="0"/>
              </a:rPr>
              <a:t>doi.org</a:t>
            </a:r>
            <a:r>
              <a:rPr lang="en-GB" sz="1400">
                <a:solidFill>
                  <a:prstClr val="black"/>
                </a:solidFill>
                <a:latin typeface="Times New Roman" panose="02020603050405020304" pitchFamily="18" charset="0"/>
                <a:cs typeface="Times New Roman" panose="02020603050405020304" pitchFamily="18" charset="0"/>
              </a:rPr>
              <a:t>/10.1111/hsc.13362</a:t>
            </a:r>
          </a:p>
          <a:p>
            <a:pPr marL="240012" indent="-304815" defTabSz="609630"/>
            <a:endParaRPr lang="en-GB" sz="1400">
              <a:solidFill>
                <a:prstClr val="black"/>
              </a:solidFill>
              <a:latin typeface="Times New Roman" panose="02020603050405020304" pitchFamily="18" charset="0"/>
              <a:cs typeface="Times New Roman" panose="02020603050405020304" pitchFamily="18" charset="0"/>
            </a:endParaRPr>
          </a:p>
          <a:p>
            <a:pPr marL="240012" indent="-304815" defTabSz="609630"/>
            <a:r>
              <a:rPr lang="en-GB" sz="1400">
                <a:solidFill>
                  <a:prstClr val="black"/>
                </a:solidFill>
                <a:latin typeface="Times New Roman" panose="02020603050405020304" pitchFamily="18" charset="0"/>
                <a:cs typeface="Times New Roman" panose="02020603050405020304" pitchFamily="18" charset="0"/>
              </a:rPr>
              <a:t>World Health Organisation, 2009. </a:t>
            </a:r>
            <a:r>
              <a:rPr lang="en-GB" sz="1400" i="1">
                <a:solidFill>
                  <a:prstClr val="black"/>
                </a:solidFill>
                <a:latin typeface="Times New Roman" panose="02020603050405020304" pitchFamily="18" charset="0"/>
                <a:cs typeface="Times New Roman" panose="02020603050405020304" pitchFamily="18" charset="0"/>
              </a:rPr>
              <a:t>Mental health systems in selected low- and middle-income countries: a WHO-AIMS cross-national analysis</a:t>
            </a:r>
            <a:r>
              <a:rPr lang="en-GB" sz="1400">
                <a:solidFill>
                  <a:prstClr val="black"/>
                </a:solidFill>
                <a:latin typeface="Times New Roman" panose="02020603050405020304" pitchFamily="18" charset="0"/>
                <a:cs typeface="Times New Roman" panose="02020603050405020304" pitchFamily="18" charset="0"/>
              </a:rPr>
              <a:t>. WHO-AIMS.</a:t>
            </a:r>
            <a:endParaRPr lang="en-US" sz="1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732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62600" y="267682"/>
            <a:ext cx="10515600" cy="661035"/>
          </a:xfrm>
        </p:spPr>
        <p:txBody>
          <a:bodyPr>
            <a:normAutofit fontScale="90000"/>
          </a:bodyPr>
          <a:lstStyle/>
          <a:p>
            <a:pPr algn="l"/>
            <a:r>
              <a:rPr lang="en-US" sz="3800" b="1">
                <a:solidFill>
                  <a:srgbClr val="E2231A"/>
                </a:solidFill>
                <a:latin typeface="+mn-lt"/>
                <a:ea typeface="Cambria" panose="02040503050406030204" pitchFamily="18" charset="0"/>
              </a:rPr>
              <a:t>Speaker</a:t>
            </a:r>
            <a:endParaRPr lang="en-GB" sz="3800" b="1">
              <a:solidFill>
                <a:srgbClr val="E2231A"/>
              </a:solidFill>
              <a:latin typeface="+mn-lt"/>
              <a:ea typeface="Cambria" panose="02040503050406030204" pitchFamily="18" charset="0"/>
            </a:endParaRPr>
          </a:p>
        </p:txBody>
      </p:sp>
      <p:sp>
        <p:nvSpPr>
          <p:cNvPr id="15" name="Content Placeholder 2">
            <a:extLst>
              <a:ext uri="{FF2B5EF4-FFF2-40B4-BE49-F238E27FC236}">
                <a16:creationId xmlns:a16="http://schemas.microsoft.com/office/drawing/2014/main" id="{6381C352-5923-241B-A2A5-5B482BA3140D}"/>
              </a:ext>
            </a:extLst>
          </p:cNvPr>
          <p:cNvSpPr>
            <a:spLocks noGrp="1"/>
          </p:cNvSpPr>
          <p:nvPr>
            <p:ph idx="1"/>
          </p:nvPr>
        </p:nvSpPr>
        <p:spPr>
          <a:xfrm>
            <a:off x="2514602" y="1433759"/>
            <a:ext cx="8255971" cy="1427264"/>
          </a:xfrm>
          <a:ln w="38100">
            <a:noFill/>
          </a:ln>
        </p:spPr>
        <p:txBody>
          <a:bodyPr>
            <a:normAutofit lnSpcReduction="10000"/>
          </a:bodyPr>
          <a:lstStyle/>
          <a:p>
            <a:pPr marL="0" indent="0">
              <a:buNone/>
            </a:pPr>
            <a:r>
              <a:rPr lang="en-US" sz="1800" b="1">
                <a:solidFill>
                  <a:srgbClr val="304048"/>
                </a:solidFill>
              </a:rPr>
              <a:t>Dr. Aisha Hutchinson </a:t>
            </a:r>
            <a:r>
              <a:rPr lang="en-GB" sz="1800">
                <a:solidFill>
                  <a:srgbClr val="304048"/>
                </a:solidFill>
              </a:rPr>
              <a:t>is </a:t>
            </a:r>
            <a:r>
              <a:rPr lang="en-US" sz="1800">
                <a:solidFill>
                  <a:srgbClr val="304048"/>
                </a:solidFill>
              </a:rPr>
              <a:t>a lecturer in Social Sciences at King’s College London, and teaches </a:t>
            </a:r>
            <a:r>
              <a:rPr lang="en-GB" sz="1800">
                <a:solidFill>
                  <a:srgbClr val="304048"/>
                </a:solidFill>
              </a:rPr>
              <a:t>child protection on the MA International Child Rights and Development. Aisha trained as a social worker and has been doing research on child marriage in crisis affected populations for over 10 years, with a recent focus on Child marriage amongst Syrian refugees, and also on crisis affected populations across East </a:t>
            </a:r>
            <a:r>
              <a:rPr lang="en-GB" sz="1800" err="1">
                <a:solidFill>
                  <a:srgbClr val="304048"/>
                </a:solidFill>
              </a:rPr>
              <a:t>AfricaI</a:t>
            </a:r>
            <a:r>
              <a:rPr lang="en-GB" sz="1800">
                <a:solidFill>
                  <a:srgbClr val="304048"/>
                </a:solidFill>
              </a:rPr>
              <a:t> pick</a:t>
            </a:r>
            <a:endParaRPr lang="en-US" sz="1800">
              <a:solidFill>
                <a:srgbClr val="304048"/>
              </a:solidFill>
            </a:endParaRPr>
          </a:p>
        </p:txBody>
      </p:sp>
      <p:cxnSp>
        <p:nvCxnSpPr>
          <p:cNvPr id="5" name="Straight Connector 4">
            <a:extLst>
              <a:ext uri="{FF2B5EF4-FFF2-40B4-BE49-F238E27FC236}">
                <a16:creationId xmlns:a16="http://schemas.microsoft.com/office/drawing/2014/main" id="{35DE8361-25C2-14FB-AFC0-752FCAC4012A}"/>
              </a:ext>
            </a:extLst>
          </p:cNvPr>
          <p:cNvCxnSpPr/>
          <p:nvPr/>
        </p:nvCxnSpPr>
        <p:spPr>
          <a:xfrm>
            <a:off x="800400" y="1135922"/>
            <a:ext cx="1044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0D1E92E-31D7-EB8C-2847-10421413D738}"/>
              </a:ext>
            </a:extLst>
          </p:cNvPr>
          <p:cNvCxnSpPr/>
          <p:nvPr/>
        </p:nvCxnSpPr>
        <p:spPr>
          <a:xfrm>
            <a:off x="800400" y="3201320"/>
            <a:ext cx="1044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6387393D-F3E8-1C34-4658-1B4B727D0B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01" b="19630"/>
          <a:stretch/>
        </p:blipFill>
        <p:spPr bwMode="auto">
          <a:xfrm>
            <a:off x="870922" y="1343128"/>
            <a:ext cx="1455082" cy="160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300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ctrTitle"/>
          </p:nvPr>
        </p:nvSpPr>
        <p:spPr>
          <a:xfrm>
            <a:off x="338711" y="1210963"/>
            <a:ext cx="8484013" cy="2617404"/>
          </a:xfrm>
          <a:prstGeom prst="rect">
            <a:avLst/>
          </a:prstGeom>
        </p:spPr>
        <p:txBody>
          <a:bodyPr spcFirstLastPara="1" wrap="square" lIns="0" tIns="0" rIns="0" bIns="0" anchor="ctr" anchorCtr="0">
            <a:noAutofit/>
          </a:bodyPr>
          <a:lstStyle/>
          <a:p>
            <a:pPr algn="ctr"/>
            <a:r>
              <a:rPr lang="en-GB" sz="4800" b="1">
                <a:latin typeface="Franklin Gothic Book"/>
              </a:rPr>
              <a:t>A scoping review of programmes aiming to prevent child marriage: Mapping key factors for successful programming and intervention contextualisation </a:t>
            </a:r>
            <a:r>
              <a:rPr lang="en" sz="4800" b="1">
                <a:latin typeface="Franklin Gothic Book"/>
              </a:rPr>
              <a:t> </a:t>
            </a:r>
            <a:endParaRPr lang="en" sz="2400" b="1">
              <a:latin typeface="Franklin Gothic Book"/>
            </a:endParaRPr>
          </a:p>
        </p:txBody>
      </p:sp>
      <p:sp>
        <p:nvSpPr>
          <p:cNvPr id="2" name="TextBox 1">
            <a:extLst>
              <a:ext uri="{FF2B5EF4-FFF2-40B4-BE49-F238E27FC236}">
                <a16:creationId xmlns:a16="http://schemas.microsoft.com/office/drawing/2014/main" id="{302BCEEB-8C3D-4EA5-BF13-93BEC170927C}"/>
              </a:ext>
            </a:extLst>
          </p:cNvPr>
          <p:cNvSpPr txBox="1"/>
          <p:nvPr/>
        </p:nvSpPr>
        <p:spPr>
          <a:xfrm>
            <a:off x="338711" y="4951216"/>
            <a:ext cx="7938800"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400" b="1" kern="0">
                <a:solidFill>
                  <a:srgbClr val="FFFFFF"/>
                </a:solidFill>
                <a:latin typeface="Franklin Gothic Book"/>
                <a:cs typeface="Arial"/>
                <a:sym typeface="Arial"/>
              </a:rPr>
              <a:t>Dr Aisha Hutchinson – </a:t>
            </a:r>
            <a:r>
              <a:rPr lang="en-US" sz="2400" b="1" kern="0">
                <a:solidFill>
                  <a:srgbClr val="0070C0"/>
                </a:solidFill>
                <a:latin typeface="Franklin Gothic Book"/>
                <a:cs typeface="Arial"/>
                <a:sym typeface="Arial"/>
                <a:hlinkClick r:id="rId3">
                  <a:extLst>
                    <a:ext uri="{A12FA001-AC4F-418D-AE19-62706E023703}">
                      <ahyp:hlinkClr xmlns:ahyp="http://schemas.microsoft.com/office/drawing/2018/hyperlinkcolor" val="tx"/>
                    </a:ext>
                  </a:extLst>
                </a:hlinkClick>
              </a:rPr>
              <a:t>aisha.hutchinson@kcl.ac.uk</a:t>
            </a:r>
            <a:endParaRPr lang="en-US" sz="2400" b="1" kern="0">
              <a:solidFill>
                <a:srgbClr val="0070C0"/>
              </a:solidFill>
              <a:latin typeface="Franklin Gothic Book"/>
              <a:cs typeface="Arial"/>
              <a:sym typeface="Arial"/>
            </a:endParaRPr>
          </a:p>
          <a:p>
            <a:pPr defTabSz="1219170">
              <a:buClr>
                <a:srgbClr val="000000"/>
              </a:buClr>
            </a:pPr>
            <a:r>
              <a:rPr lang="en-US" sz="2400" b="1" kern="0">
                <a:solidFill>
                  <a:srgbClr val="FFFFFF"/>
                </a:solidFill>
                <a:latin typeface="Franklin Gothic Book"/>
                <a:cs typeface="Arial"/>
                <a:sym typeface="Arial"/>
              </a:rPr>
              <a:t>Janna Metzler - </a:t>
            </a:r>
            <a:r>
              <a:rPr lang="en-US" sz="2400" b="1" kern="0">
                <a:solidFill>
                  <a:srgbClr val="0070C0"/>
                </a:solidFill>
                <a:latin typeface="Franklin Gothic Book"/>
                <a:cs typeface="Arial"/>
                <a:sym typeface="Arial"/>
                <a:hlinkClick r:id="rId4">
                  <a:extLst>
                    <a:ext uri="{A12FA001-AC4F-418D-AE19-62706E023703}">
                      <ahyp:hlinkClr xmlns:ahyp="http://schemas.microsoft.com/office/drawing/2018/hyperlinkcolor" val="tx"/>
                    </a:ext>
                  </a:extLst>
                </a:hlinkClick>
              </a:rPr>
              <a:t>jlm2200@cumc.columbia.edu</a:t>
            </a:r>
            <a:endParaRPr lang="en-US" sz="2400" b="1" kern="0">
              <a:solidFill>
                <a:srgbClr val="0070C0"/>
              </a:solidFill>
              <a:latin typeface="Franklin Gothic Book"/>
              <a:cs typeface="Arial"/>
              <a:sym typeface="Arial"/>
            </a:endParaRPr>
          </a:p>
          <a:p>
            <a:pPr defTabSz="1219170">
              <a:buClr>
                <a:srgbClr val="000000"/>
              </a:buClr>
            </a:pPr>
            <a:r>
              <a:rPr lang="en-US" sz="2400" b="1" kern="0">
                <a:solidFill>
                  <a:srgbClr val="FFFFFF"/>
                </a:solidFill>
                <a:latin typeface="Franklin Gothic Book"/>
                <a:cs typeface="Arial"/>
                <a:sym typeface="Arial"/>
              </a:rPr>
              <a:t>Katrina Kiss - </a:t>
            </a:r>
            <a:r>
              <a:rPr lang="en-US" sz="2400" b="1" kern="0">
                <a:solidFill>
                  <a:srgbClr val="0070C0"/>
                </a:solidFill>
                <a:latin typeface="Franklin Gothic Book"/>
                <a:cs typeface="Arial"/>
                <a:sym typeface="Arial"/>
                <a:hlinkClick r:id="rId5">
                  <a:extLst>
                    <a:ext uri="{A12FA001-AC4F-418D-AE19-62706E023703}">
                      <ahyp:hlinkClr xmlns:ahyp="http://schemas.microsoft.com/office/drawing/2018/hyperlinkcolor" val="tx"/>
                    </a:ext>
                  </a:extLst>
                </a:hlinkClick>
              </a:rPr>
              <a:t>katrina.1.kiss@kcl.ac.uk</a:t>
            </a:r>
            <a:endParaRPr lang="en-US" sz="2400" b="1" kern="0">
              <a:solidFill>
                <a:srgbClr val="0070C0"/>
              </a:solidFill>
              <a:latin typeface="Franklin Gothic Book"/>
              <a:cs typeface="Arial"/>
              <a:sym typeface="Arial"/>
            </a:endParaRPr>
          </a:p>
        </p:txBody>
      </p:sp>
      <p:pic>
        <p:nvPicPr>
          <p:cNvPr id="3" name="Graphic 3">
            <a:extLst>
              <a:ext uri="{FF2B5EF4-FFF2-40B4-BE49-F238E27FC236}">
                <a16:creationId xmlns:a16="http://schemas.microsoft.com/office/drawing/2014/main" id="{D931A52E-9123-45E2-AB7B-A1595CB4F8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flipV="1">
            <a:off x="10874297" y="5830156"/>
            <a:ext cx="1248936" cy="973091"/>
          </a:xfrm>
          <a:prstGeom prst="rect">
            <a:avLst/>
          </a:prstGeom>
        </p:spPr>
      </p:pic>
      <p:pic>
        <p:nvPicPr>
          <p:cNvPr id="4" name="Picture 4">
            <a:extLst>
              <a:ext uri="{FF2B5EF4-FFF2-40B4-BE49-F238E27FC236}">
                <a16:creationId xmlns:a16="http://schemas.microsoft.com/office/drawing/2014/main" id="{3E2C47B9-D465-4F49-A279-4EA6466F1E8E}"/>
              </a:ext>
            </a:extLst>
          </p:cNvPr>
          <p:cNvPicPr>
            <a:picLocks noChangeAspect="1"/>
          </p:cNvPicPr>
          <p:nvPr/>
        </p:nvPicPr>
        <p:blipFill>
          <a:blip r:embed="rId8"/>
          <a:stretch>
            <a:fillRect/>
          </a:stretch>
        </p:blipFill>
        <p:spPr>
          <a:xfrm>
            <a:off x="9071515" y="5830610"/>
            <a:ext cx="1724724" cy="967540"/>
          </a:xfrm>
          <a:prstGeom prst="rect">
            <a:avLst/>
          </a:prstGeom>
        </p:spPr>
      </p:pic>
      <p:pic>
        <p:nvPicPr>
          <p:cNvPr id="5" name="Picture 4">
            <a:extLst>
              <a:ext uri="{FF2B5EF4-FFF2-40B4-BE49-F238E27FC236}">
                <a16:creationId xmlns:a16="http://schemas.microsoft.com/office/drawing/2014/main" id="{DA486586-83CB-9E5E-2863-D5C73F647F83}"/>
              </a:ext>
            </a:extLst>
          </p:cNvPr>
          <p:cNvPicPr>
            <a:picLocks noChangeAspect="1"/>
          </p:cNvPicPr>
          <p:nvPr/>
        </p:nvPicPr>
        <p:blipFill rotWithShape="1">
          <a:blip r:embed="rId9"/>
          <a:srcRect l="35938" t="16641" r="37291" b="13888"/>
          <a:stretch/>
        </p:blipFill>
        <p:spPr>
          <a:xfrm>
            <a:off x="9071515" y="1036191"/>
            <a:ext cx="2848364" cy="403110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3B0CD88F-5F25-4221-9B35-C261F1631D4D}"/>
              </a:ext>
            </a:extLst>
          </p:cNvPr>
          <p:cNvSpPr txBox="1"/>
          <p:nvPr/>
        </p:nvSpPr>
        <p:spPr>
          <a:xfrm>
            <a:off x="3082885" y="231759"/>
            <a:ext cx="5506841"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a:solidFill>
                  <a:srgbClr val="77063F"/>
                </a:solidFill>
                <a:latin typeface="Franklin Gothic Medium" panose="020B0603020102020204" pitchFamily="34" charset="0"/>
                <a:cs typeface="Arial"/>
                <a:sym typeface="Arial"/>
              </a:rPr>
              <a:t>Aims and Objectives</a:t>
            </a:r>
          </a:p>
        </p:txBody>
      </p:sp>
      <p:sp>
        <p:nvSpPr>
          <p:cNvPr id="2" name="TextBox 1">
            <a:extLst>
              <a:ext uri="{FF2B5EF4-FFF2-40B4-BE49-F238E27FC236}">
                <a16:creationId xmlns:a16="http://schemas.microsoft.com/office/drawing/2014/main" id="{8DBEBAA4-1CCF-554A-A2FA-8AB7E5F6CDFF}"/>
              </a:ext>
            </a:extLst>
          </p:cNvPr>
          <p:cNvSpPr txBox="1"/>
          <p:nvPr/>
        </p:nvSpPr>
        <p:spPr>
          <a:xfrm>
            <a:off x="180691" y="1011459"/>
            <a:ext cx="10700008" cy="5591402"/>
          </a:xfrm>
          <a:prstGeom prst="rect">
            <a:avLst/>
          </a:prstGeom>
          <a:noFill/>
        </p:spPr>
        <p:txBody>
          <a:bodyPr wrap="square" rtlCol="0">
            <a:spAutoFit/>
          </a:bodyPr>
          <a:lstStyle/>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The aim of our review was to systematically identify and appraise process indicators and contextual factors that provide insight into why intervention programmes are effective or not at preventing child marriage</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Builds on recent reviews by Jain and Kurz 2007; Lee-Rife et 2012; Parsons and McCleary-Sills 2015; </a:t>
            </a:r>
            <a:r>
              <a:rPr lang="en-GB" sz="3200" kern="0" err="1">
                <a:solidFill>
                  <a:srgbClr val="000000"/>
                </a:solidFill>
                <a:latin typeface="Calibri" panose="020F0502020204030204" pitchFamily="34" charset="0"/>
                <a:cs typeface="Calibri" panose="020F0502020204030204" pitchFamily="34" charset="0"/>
                <a:sym typeface="Arial"/>
              </a:rPr>
              <a:t>Kalamar</a:t>
            </a:r>
            <a:r>
              <a:rPr lang="en-GB" sz="3200" kern="0">
                <a:solidFill>
                  <a:srgbClr val="000000"/>
                </a:solidFill>
                <a:latin typeface="Calibri" panose="020F0502020204030204" pitchFamily="34" charset="0"/>
                <a:cs typeface="Calibri" panose="020F0502020204030204" pitchFamily="34" charset="0"/>
                <a:sym typeface="Arial"/>
              </a:rPr>
              <a:t> et al 2016; Chae and </a:t>
            </a:r>
            <a:r>
              <a:rPr lang="en-GB" sz="3200" kern="0" err="1">
                <a:solidFill>
                  <a:srgbClr val="000000"/>
                </a:solidFill>
                <a:latin typeface="Calibri" panose="020F0502020204030204" pitchFamily="34" charset="0"/>
                <a:cs typeface="Calibri" panose="020F0502020204030204" pitchFamily="34" charset="0"/>
                <a:sym typeface="Arial"/>
              </a:rPr>
              <a:t>Hgo</a:t>
            </a:r>
            <a:r>
              <a:rPr lang="en-GB" sz="3200" kern="0">
                <a:solidFill>
                  <a:srgbClr val="000000"/>
                </a:solidFill>
                <a:latin typeface="Calibri" panose="020F0502020204030204" pitchFamily="34" charset="0"/>
                <a:cs typeface="Calibri" panose="020F0502020204030204" pitchFamily="34" charset="0"/>
                <a:sym typeface="Arial"/>
              </a:rPr>
              <a:t> 2017; </a:t>
            </a:r>
            <a:r>
              <a:rPr lang="en-GB" sz="3200" kern="0" err="1">
                <a:solidFill>
                  <a:srgbClr val="000000"/>
                </a:solidFill>
                <a:latin typeface="Calibri" panose="020F0502020204030204" pitchFamily="34" charset="0"/>
                <a:cs typeface="Calibri" panose="020F0502020204030204" pitchFamily="34" charset="0"/>
                <a:sym typeface="Arial"/>
              </a:rPr>
              <a:t>Freccero</a:t>
            </a:r>
            <a:r>
              <a:rPr lang="en-GB" sz="3200" kern="0">
                <a:solidFill>
                  <a:srgbClr val="000000"/>
                </a:solidFill>
                <a:latin typeface="Calibri" panose="020F0502020204030204" pitchFamily="34" charset="0"/>
                <a:cs typeface="Calibri" panose="020F0502020204030204" pitchFamily="34" charset="0"/>
                <a:sym typeface="Arial"/>
              </a:rPr>
              <a:t> and Whiting 2018; </a:t>
            </a:r>
            <a:r>
              <a:rPr lang="en-GB" sz="3200" kern="0" err="1">
                <a:solidFill>
                  <a:srgbClr val="000000"/>
                </a:solidFill>
                <a:latin typeface="Calibri" panose="020F0502020204030204" pitchFamily="34" charset="0"/>
                <a:cs typeface="Calibri" panose="020F0502020204030204" pitchFamily="34" charset="0"/>
                <a:sym typeface="Arial"/>
              </a:rPr>
              <a:t>Svanemyr</a:t>
            </a:r>
            <a:r>
              <a:rPr lang="en-GB" sz="3200" kern="0">
                <a:solidFill>
                  <a:srgbClr val="000000"/>
                </a:solidFill>
                <a:latin typeface="Calibri" panose="020F0502020204030204" pitchFamily="34" charset="0"/>
                <a:cs typeface="Calibri" panose="020F0502020204030204" pitchFamily="34" charset="0"/>
                <a:sym typeface="Arial"/>
              </a:rPr>
              <a:t> 2020; Malhotra and </a:t>
            </a:r>
            <a:r>
              <a:rPr lang="en-GB" sz="3200" kern="0" err="1">
                <a:solidFill>
                  <a:srgbClr val="000000"/>
                </a:solidFill>
                <a:latin typeface="Calibri" panose="020F0502020204030204" pitchFamily="34" charset="0"/>
                <a:cs typeface="Calibri" panose="020F0502020204030204" pitchFamily="34" charset="0"/>
                <a:sym typeface="Arial"/>
              </a:rPr>
              <a:t>Elnakib</a:t>
            </a:r>
            <a:r>
              <a:rPr lang="en-GB" sz="3200" kern="0">
                <a:solidFill>
                  <a:srgbClr val="000000"/>
                </a:solidFill>
                <a:latin typeface="Calibri" panose="020F0502020204030204" pitchFamily="34" charset="0"/>
                <a:cs typeface="Calibri" panose="020F0502020204030204" pitchFamily="34" charset="0"/>
                <a:sym typeface="Arial"/>
              </a:rPr>
              <a:t> 2021</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Particular attention was paid to the programmes being operationalised with crisis-affected communities</a:t>
            </a: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67</a:t>
            </a:fld>
            <a:endParaRPr kern="0">
              <a:solidFill>
                <a:srgbClr val="FFFFFF"/>
              </a:solidFill>
            </a:endParaRPr>
          </a:p>
        </p:txBody>
      </p:sp>
    </p:spTree>
    <p:extLst>
      <p:ext uri="{BB962C8B-B14F-4D97-AF65-F5344CB8AC3E}">
        <p14:creationId xmlns:p14="http://schemas.microsoft.com/office/powerpoint/2010/main" val="476913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68</a:t>
            </a:fld>
            <a:endParaRPr kern="0">
              <a:solidFill>
                <a:srgbClr val="FFFFFF"/>
              </a:solidFill>
            </a:endParaRPr>
          </a:p>
        </p:txBody>
      </p:sp>
      <p:pic>
        <p:nvPicPr>
          <p:cNvPr id="5" name="Picture 4">
            <a:extLst>
              <a:ext uri="{FF2B5EF4-FFF2-40B4-BE49-F238E27FC236}">
                <a16:creationId xmlns:a16="http://schemas.microsoft.com/office/drawing/2014/main" id="{4E76E1E1-E97E-2229-0098-89F5448B2B14}"/>
              </a:ext>
            </a:extLst>
          </p:cNvPr>
          <p:cNvPicPr>
            <a:picLocks noChangeAspect="1"/>
          </p:cNvPicPr>
          <p:nvPr/>
        </p:nvPicPr>
        <p:blipFill rotWithShape="1">
          <a:blip r:embed="rId3"/>
          <a:srcRect l="11771" t="16192" r="24167" b="6322"/>
          <a:stretch/>
        </p:blipFill>
        <p:spPr>
          <a:xfrm>
            <a:off x="180691" y="206448"/>
            <a:ext cx="9826909" cy="6482201"/>
          </a:xfrm>
          <a:prstGeom prst="rect">
            <a:avLst/>
          </a:prstGeom>
        </p:spPr>
      </p:pic>
      <p:sp>
        <p:nvSpPr>
          <p:cNvPr id="7" name="Oval 6">
            <a:extLst>
              <a:ext uri="{FF2B5EF4-FFF2-40B4-BE49-F238E27FC236}">
                <a16:creationId xmlns:a16="http://schemas.microsoft.com/office/drawing/2014/main" id="{48668188-423C-5B6D-D016-6BD9ADFA8D70}"/>
              </a:ext>
            </a:extLst>
          </p:cNvPr>
          <p:cNvSpPr/>
          <p:nvPr/>
        </p:nvSpPr>
        <p:spPr>
          <a:xfrm>
            <a:off x="673100" y="4999548"/>
            <a:ext cx="2235200" cy="1092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69</a:t>
            </a:fld>
            <a:endParaRPr kern="0">
              <a:solidFill>
                <a:srgbClr val="FFFFFF"/>
              </a:solidFill>
            </a:endParaRPr>
          </a:p>
        </p:txBody>
      </p:sp>
      <p:pic>
        <p:nvPicPr>
          <p:cNvPr id="3" name="Picture 2">
            <a:extLst>
              <a:ext uri="{FF2B5EF4-FFF2-40B4-BE49-F238E27FC236}">
                <a16:creationId xmlns:a16="http://schemas.microsoft.com/office/drawing/2014/main" id="{5EAFFA07-B139-B362-2FE7-25970C03942A}"/>
              </a:ext>
            </a:extLst>
          </p:cNvPr>
          <p:cNvPicPr>
            <a:picLocks noChangeAspect="1"/>
          </p:cNvPicPr>
          <p:nvPr/>
        </p:nvPicPr>
        <p:blipFill>
          <a:blip r:embed="rId3"/>
          <a:stretch>
            <a:fillRect/>
          </a:stretch>
        </p:blipFill>
        <p:spPr>
          <a:xfrm>
            <a:off x="441263" y="568810"/>
            <a:ext cx="9912668" cy="5720380"/>
          </a:xfrm>
          <a:prstGeom prst="rect">
            <a:avLst/>
          </a:prstGeom>
        </p:spPr>
      </p:pic>
    </p:spTree>
    <p:extLst>
      <p:ext uri="{BB962C8B-B14F-4D97-AF65-F5344CB8AC3E}">
        <p14:creationId xmlns:p14="http://schemas.microsoft.com/office/powerpoint/2010/main" val="280659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905" cy="6858000"/>
            <a:chOff x="0" y="0"/>
            <a:chExt cx="12193905" cy="6858000"/>
          </a:xfrm>
        </p:grpSpPr>
        <p:pic>
          <p:nvPicPr>
            <p:cNvPr id="3" name="object 3"/>
            <p:cNvPicPr/>
            <p:nvPr/>
          </p:nvPicPr>
          <p:blipFill>
            <a:blip r:embed="rId2" cstate="print"/>
            <a:stretch>
              <a:fillRect/>
            </a:stretch>
          </p:blipFill>
          <p:spPr>
            <a:xfrm>
              <a:off x="0" y="0"/>
              <a:ext cx="12193524" cy="6857999"/>
            </a:xfrm>
            <a:prstGeom prst="rect">
              <a:avLst/>
            </a:prstGeom>
          </p:spPr>
        </p:pic>
        <p:pic>
          <p:nvPicPr>
            <p:cNvPr id="4" name="object 4"/>
            <p:cNvPicPr/>
            <p:nvPr/>
          </p:nvPicPr>
          <p:blipFill>
            <a:blip r:embed="rId3" cstate="print"/>
            <a:stretch>
              <a:fillRect/>
            </a:stretch>
          </p:blipFill>
          <p:spPr>
            <a:xfrm>
              <a:off x="2261616" y="457200"/>
              <a:ext cx="7668768" cy="5943600"/>
            </a:xfrm>
            <a:prstGeom prst="rect">
              <a:avLst/>
            </a:prstGeom>
          </p:spPr>
        </p:pic>
      </p:grpSp>
      <p:sp>
        <p:nvSpPr>
          <p:cNvPr id="5" name="object 5"/>
          <p:cNvSpPr txBox="1"/>
          <p:nvPr/>
        </p:nvSpPr>
        <p:spPr>
          <a:xfrm>
            <a:off x="4139946" y="6427723"/>
            <a:ext cx="48006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sng" strike="noStrike" kern="0" cap="none" spc="-10" normalizeH="0" baseline="0" noProof="0">
                <a:ln>
                  <a:noFill/>
                </a:ln>
                <a:solidFill>
                  <a:srgbClr val="FFFFFF"/>
                </a:solidFill>
                <a:effectLst/>
                <a:uLnTx/>
                <a:uFill>
                  <a:solidFill>
                    <a:srgbClr val="FFFFFF"/>
                  </a:solidFill>
                </a:uFill>
                <a:latin typeface="Calibri"/>
                <a:cs typeface="Calibri"/>
                <a:hlinkClick r:id="rId4"/>
              </a:rPr>
              <a:t>Is_an_End_to_Child_Marriage_Within_Reach-3.pdf</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3B0CD88F-5F25-4221-9B35-C261F1631D4D}"/>
              </a:ext>
            </a:extLst>
          </p:cNvPr>
          <p:cNvSpPr txBox="1"/>
          <p:nvPr/>
        </p:nvSpPr>
        <p:spPr>
          <a:xfrm>
            <a:off x="3012661" y="247136"/>
            <a:ext cx="5506841"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a:solidFill>
                  <a:srgbClr val="77063F"/>
                </a:solidFill>
                <a:latin typeface="Franklin Gothic Medium" panose="020B0603020102020204" pitchFamily="34" charset="0"/>
                <a:cs typeface="Arial"/>
                <a:sym typeface="Arial"/>
              </a:rPr>
              <a:t>Key findings</a:t>
            </a: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70</a:t>
            </a:fld>
            <a:endParaRPr kern="0">
              <a:solidFill>
                <a:srgbClr val="FFFFFF"/>
              </a:solidFill>
            </a:endParaRPr>
          </a:p>
        </p:txBody>
      </p:sp>
      <p:sp>
        <p:nvSpPr>
          <p:cNvPr id="3" name="TextBox 2">
            <a:extLst>
              <a:ext uri="{FF2B5EF4-FFF2-40B4-BE49-F238E27FC236}">
                <a16:creationId xmlns:a16="http://schemas.microsoft.com/office/drawing/2014/main" id="{554EA139-9822-C284-355D-FFDA58A9A339}"/>
              </a:ext>
            </a:extLst>
          </p:cNvPr>
          <p:cNvSpPr txBox="1"/>
          <p:nvPr/>
        </p:nvSpPr>
        <p:spPr>
          <a:xfrm>
            <a:off x="180691" y="1011459"/>
            <a:ext cx="10700008" cy="5386283"/>
          </a:xfrm>
          <a:prstGeom prst="rect">
            <a:avLst/>
          </a:prstGeom>
          <a:noFill/>
        </p:spPr>
        <p:txBody>
          <a:bodyPr wrap="square" rtlCol="0">
            <a:spAutoFit/>
          </a:bodyPr>
          <a:lstStyle/>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10 fully successful, 13 mixed success and 7 unsuccessful</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Different approaches were often mapped to different levels of the socio-ecological framework with evidence for societal/structural level approaches the weakest</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Significant difference in operationalisation of the same approach makes comparison very difficult</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No common combination of approaches, of common structure of programming (i.e. multi-level or single component) across the different levels of success</a:t>
            </a:r>
            <a:endParaRPr lang="en-GB"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94181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3B0CD88F-5F25-4221-9B35-C261F1631D4D}"/>
              </a:ext>
            </a:extLst>
          </p:cNvPr>
          <p:cNvSpPr txBox="1"/>
          <p:nvPr/>
        </p:nvSpPr>
        <p:spPr>
          <a:xfrm>
            <a:off x="180691" y="247137"/>
            <a:ext cx="10995308" cy="143641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a:solidFill>
                  <a:srgbClr val="77063F"/>
                </a:solidFill>
                <a:latin typeface="Franklin Gothic Medium" panose="020B0603020102020204" pitchFamily="34" charset="0"/>
                <a:cs typeface="Arial"/>
                <a:sym typeface="Arial"/>
              </a:rPr>
              <a:t>Implications for policy and practice: </a:t>
            </a:r>
            <a:r>
              <a:rPr lang="en-US" sz="4267" b="1" kern="0" err="1">
                <a:solidFill>
                  <a:srgbClr val="77063F"/>
                </a:solidFill>
                <a:latin typeface="Franklin Gothic Medium" panose="020B0603020102020204" pitchFamily="34" charset="0"/>
                <a:cs typeface="Arial"/>
                <a:sym typeface="Arial"/>
              </a:rPr>
              <a:t>Contextualisation</a:t>
            </a:r>
            <a:endParaRPr lang="en-US" sz="4267" b="1" kern="0">
              <a:solidFill>
                <a:srgbClr val="77063F"/>
              </a:solidFill>
              <a:latin typeface="Franklin Gothic Medium" panose="020B0603020102020204" pitchFamily="34" charset="0"/>
              <a:cs typeface="Arial"/>
              <a:sym typeface="Arial"/>
            </a:endParaRP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71</a:t>
            </a:fld>
            <a:endParaRPr kern="0">
              <a:solidFill>
                <a:srgbClr val="FFFFFF"/>
              </a:solidFill>
            </a:endParaRPr>
          </a:p>
        </p:txBody>
      </p:sp>
      <p:sp>
        <p:nvSpPr>
          <p:cNvPr id="3" name="TextBox 2">
            <a:extLst>
              <a:ext uri="{FF2B5EF4-FFF2-40B4-BE49-F238E27FC236}">
                <a16:creationId xmlns:a16="http://schemas.microsoft.com/office/drawing/2014/main" id="{554EA139-9822-C284-355D-FFDA58A9A339}"/>
              </a:ext>
            </a:extLst>
          </p:cNvPr>
          <p:cNvSpPr txBox="1"/>
          <p:nvPr/>
        </p:nvSpPr>
        <p:spPr>
          <a:xfrm>
            <a:off x="180691" y="1858772"/>
            <a:ext cx="10700008" cy="4524315"/>
          </a:xfrm>
          <a:prstGeom prst="rect">
            <a:avLst/>
          </a:prstGeom>
          <a:noFill/>
        </p:spPr>
        <p:txBody>
          <a:bodyPr wrap="square" rtlCol="0">
            <a:spAutoFit/>
          </a:bodyPr>
          <a:lstStyle/>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One size does not fit all</a:t>
            </a: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Adaption of theories of change to local context is critical recognising different drivers need different responses</a:t>
            </a: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COMPASS, implemented in Ethiopia and the Democratic Republic of Congo (DRC) with refugee populations, highlighted the need to adapt programmes to humanitarian contexts where, for example, norms around parenting may operate differently to better meet the needs and everyday realities of caregivers </a:t>
            </a:r>
          </a:p>
        </p:txBody>
      </p:sp>
    </p:spTree>
    <p:extLst>
      <p:ext uri="{BB962C8B-B14F-4D97-AF65-F5344CB8AC3E}">
        <p14:creationId xmlns:p14="http://schemas.microsoft.com/office/powerpoint/2010/main" val="1730977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3B0CD88F-5F25-4221-9B35-C261F1631D4D}"/>
              </a:ext>
            </a:extLst>
          </p:cNvPr>
          <p:cNvSpPr txBox="1"/>
          <p:nvPr/>
        </p:nvSpPr>
        <p:spPr>
          <a:xfrm>
            <a:off x="520699" y="247136"/>
            <a:ext cx="9461500" cy="143641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a:solidFill>
                  <a:srgbClr val="77063F"/>
                </a:solidFill>
                <a:latin typeface="Franklin Gothic Medium" panose="020B0603020102020204" pitchFamily="34" charset="0"/>
                <a:cs typeface="Arial"/>
                <a:sym typeface="Arial"/>
              </a:rPr>
              <a:t>Implications for policy and practice: Cross sector/nexus collaboration</a:t>
            </a: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72</a:t>
            </a:fld>
            <a:endParaRPr kern="0">
              <a:solidFill>
                <a:srgbClr val="FFFFFF"/>
              </a:solidFill>
            </a:endParaRPr>
          </a:p>
        </p:txBody>
      </p:sp>
      <p:sp>
        <p:nvSpPr>
          <p:cNvPr id="3" name="TextBox 2">
            <a:extLst>
              <a:ext uri="{FF2B5EF4-FFF2-40B4-BE49-F238E27FC236}">
                <a16:creationId xmlns:a16="http://schemas.microsoft.com/office/drawing/2014/main" id="{554EA139-9822-C284-355D-FFDA58A9A339}"/>
              </a:ext>
            </a:extLst>
          </p:cNvPr>
          <p:cNvSpPr txBox="1"/>
          <p:nvPr/>
        </p:nvSpPr>
        <p:spPr>
          <a:xfrm>
            <a:off x="180691" y="1483084"/>
            <a:ext cx="10700008" cy="4934556"/>
          </a:xfrm>
          <a:prstGeom prst="rect">
            <a:avLst/>
          </a:prstGeom>
          <a:noFill/>
        </p:spPr>
        <p:txBody>
          <a:bodyPr wrap="square" rtlCol="0">
            <a:spAutoFit/>
          </a:bodyPr>
          <a:lstStyle/>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One of the gaps we found in the evaluations was the lack of detail related to collaboration across sectors, or across the humanitarian/development/peacebuilding nexus</a:t>
            </a:r>
          </a:p>
          <a:p>
            <a:pPr defTabSz="1219170">
              <a:buClr>
                <a:srgbClr val="FF963C"/>
              </a:buClr>
            </a:pPr>
            <a:endParaRPr lang="en-GB" sz="1333"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This was curious due to the extensive use of multiple different approaches, programme activities within one intervention, also complex theories of change</a:t>
            </a:r>
          </a:p>
          <a:p>
            <a:pPr marL="380990" indent="-380990" defTabSz="1219170">
              <a:buClr>
                <a:srgbClr val="FF963C"/>
              </a:buClr>
              <a:buFont typeface="Arial" panose="020B0604020202020204" pitchFamily="34" charset="0"/>
              <a:buChar char="•"/>
            </a:pPr>
            <a:endParaRPr lang="en-GB" sz="1333"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Our Delphi study went on to show that every single participant felt that collaboration across sectors and the nexus </a:t>
            </a:r>
            <a:r>
              <a:rPr lang="en-GB" sz="3200" b="1" kern="0">
                <a:solidFill>
                  <a:srgbClr val="000000"/>
                </a:solidFill>
                <a:latin typeface="Calibri" panose="020F0502020204030204" pitchFamily="34" charset="0"/>
                <a:cs typeface="Calibri" panose="020F0502020204030204" pitchFamily="34" charset="0"/>
                <a:sym typeface="Arial"/>
              </a:rPr>
              <a:t>was essential </a:t>
            </a:r>
            <a:r>
              <a:rPr lang="en-GB" sz="3200" kern="0">
                <a:solidFill>
                  <a:srgbClr val="000000"/>
                </a:solidFill>
                <a:latin typeface="Calibri" panose="020F0502020204030204" pitchFamily="34" charset="0"/>
                <a:cs typeface="Calibri" panose="020F0502020204030204" pitchFamily="34" charset="0"/>
                <a:sym typeface="Arial"/>
              </a:rPr>
              <a:t>for preventing child marriage</a:t>
            </a:r>
          </a:p>
        </p:txBody>
      </p:sp>
    </p:spTree>
    <p:extLst>
      <p:ext uri="{BB962C8B-B14F-4D97-AF65-F5344CB8AC3E}">
        <p14:creationId xmlns:p14="http://schemas.microsoft.com/office/powerpoint/2010/main" val="804859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4"/>
          <p:cNvSpPr/>
          <p:nvPr/>
        </p:nvSpPr>
        <p:spPr>
          <a:xfrm>
            <a:off x="9822117" y="0"/>
            <a:ext cx="2369883" cy="6858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0" name="Google Shape;100;p14"/>
          <p:cNvSpPr/>
          <p:nvPr/>
        </p:nvSpPr>
        <p:spPr>
          <a:xfrm>
            <a:off x="10353938" y="1"/>
            <a:ext cx="1838069" cy="185877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3B0CD88F-5F25-4221-9B35-C261F1631D4D}"/>
              </a:ext>
            </a:extLst>
          </p:cNvPr>
          <p:cNvSpPr txBox="1"/>
          <p:nvPr/>
        </p:nvSpPr>
        <p:spPr>
          <a:xfrm>
            <a:off x="3012661" y="247136"/>
            <a:ext cx="5506841"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pPr>
            <a:r>
              <a:rPr lang="en-US" sz="4267" b="1" kern="0">
                <a:solidFill>
                  <a:srgbClr val="77063F"/>
                </a:solidFill>
                <a:latin typeface="Franklin Gothic Medium" panose="020B0603020102020204" pitchFamily="34" charset="0"/>
                <a:cs typeface="Arial"/>
                <a:sym typeface="Arial"/>
              </a:rPr>
              <a:t>Final thoughts</a:t>
            </a:r>
          </a:p>
        </p:txBody>
      </p:sp>
      <p:sp>
        <p:nvSpPr>
          <p:cNvPr id="6" name="Google Shape;235;p27">
            <a:extLst>
              <a:ext uri="{FF2B5EF4-FFF2-40B4-BE49-F238E27FC236}">
                <a16:creationId xmlns:a16="http://schemas.microsoft.com/office/drawing/2014/main" id="{46F41CFF-42DE-E84F-80D8-58225B8D305E}"/>
              </a:ext>
            </a:extLst>
          </p:cNvPr>
          <p:cNvSpPr txBox="1">
            <a:spLocks noGrp="1"/>
          </p:cNvSpPr>
          <p:nvPr>
            <p:ph type="sldNum" idx="12"/>
          </p:nvPr>
        </p:nvSpPr>
        <p:spPr>
          <a:xfrm>
            <a:off x="11279709" y="6333200"/>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73</a:t>
            </a:fld>
            <a:endParaRPr kern="0">
              <a:solidFill>
                <a:srgbClr val="FFFFFF"/>
              </a:solidFill>
            </a:endParaRPr>
          </a:p>
        </p:txBody>
      </p:sp>
      <p:sp>
        <p:nvSpPr>
          <p:cNvPr id="3" name="TextBox 2">
            <a:extLst>
              <a:ext uri="{FF2B5EF4-FFF2-40B4-BE49-F238E27FC236}">
                <a16:creationId xmlns:a16="http://schemas.microsoft.com/office/drawing/2014/main" id="{554EA139-9822-C284-355D-FFDA58A9A339}"/>
              </a:ext>
            </a:extLst>
          </p:cNvPr>
          <p:cNvSpPr txBox="1"/>
          <p:nvPr/>
        </p:nvSpPr>
        <p:spPr>
          <a:xfrm>
            <a:off x="180691" y="1011459"/>
            <a:ext cx="10700008" cy="4114075"/>
          </a:xfrm>
          <a:prstGeom prst="rect">
            <a:avLst/>
          </a:prstGeom>
          <a:noFill/>
        </p:spPr>
        <p:txBody>
          <a:bodyPr wrap="square" rtlCol="0">
            <a:spAutoFit/>
          </a:bodyPr>
          <a:lstStyle/>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Obviously we need more evaluations of interventions with crisis affected populations</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Need more detail about the nuance of programming, and for that to be included in evaluation design to support the process of contextualisation</a:t>
            </a:r>
          </a:p>
          <a:p>
            <a:pPr defTabSz="1219170">
              <a:buClr>
                <a:srgbClr val="FF963C"/>
              </a:buClr>
            </a:pPr>
            <a:endParaRPr lang="en-GB" sz="1867" kern="0">
              <a:solidFill>
                <a:srgbClr val="000000"/>
              </a:solidFill>
              <a:latin typeface="Calibri" panose="020F0502020204030204" pitchFamily="34" charset="0"/>
              <a:cs typeface="Calibri" panose="020F0502020204030204" pitchFamily="34" charset="0"/>
              <a:sym typeface="Arial"/>
            </a:endParaRPr>
          </a:p>
          <a:p>
            <a:pPr marL="380990" indent="-380990" defTabSz="1219170">
              <a:buClr>
                <a:srgbClr val="FF963C"/>
              </a:buClr>
              <a:buFont typeface="Arial" panose="020B0604020202020204" pitchFamily="34" charset="0"/>
              <a:buChar char="•"/>
            </a:pPr>
            <a:r>
              <a:rPr lang="en-GB" sz="3200" kern="0">
                <a:solidFill>
                  <a:srgbClr val="000000"/>
                </a:solidFill>
                <a:latin typeface="Calibri" panose="020F0502020204030204" pitchFamily="34" charset="0"/>
                <a:cs typeface="Calibri" panose="020F0502020204030204" pitchFamily="34" charset="0"/>
                <a:sym typeface="Arial"/>
              </a:rPr>
              <a:t>More attention to mitigating structural constraints in displacement as part of child marriage programming</a:t>
            </a:r>
          </a:p>
        </p:txBody>
      </p:sp>
    </p:spTree>
    <p:extLst>
      <p:ext uri="{BB962C8B-B14F-4D97-AF65-F5344CB8AC3E}">
        <p14:creationId xmlns:p14="http://schemas.microsoft.com/office/powerpoint/2010/main" val="648665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9F944-128D-2259-1995-E53F7BA036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7868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905" cy="6858000"/>
            <a:chOff x="0" y="0"/>
            <a:chExt cx="12193905" cy="6858000"/>
          </a:xfrm>
        </p:grpSpPr>
        <p:pic>
          <p:nvPicPr>
            <p:cNvPr id="3" name="object 3"/>
            <p:cNvPicPr/>
            <p:nvPr/>
          </p:nvPicPr>
          <p:blipFill>
            <a:blip r:embed="rId2" cstate="print"/>
            <a:stretch>
              <a:fillRect/>
            </a:stretch>
          </p:blipFill>
          <p:spPr>
            <a:xfrm>
              <a:off x="0" y="0"/>
              <a:ext cx="12193524" cy="6857999"/>
            </a:xfrm>
            <a:prstGeom prst="rect">
              <a:avLst/>
            </a:prstGeom>
          </p:spPr>
        </p:pic>
        <p:pic>
          <p:nvPicPr>
            <p:cNvPr id="4" name="object 4"/>
            <p:cNvPicPr/>
            <p:nvPr/>
          </p:nvPicPr>
          <p:blipFill>
            <a:blip r:embed="rId3" cstate="print"/>
            <a:stretch>
              <a:fillRect/>
            </a:stretch>
          </p:blipFill>
          <p:spPr>
            <a:xfrm>
              <a:off x="457200" y="457200"/>
              <a:ext cx="11277600" cy="59436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82073" y="0"/>
            <a:ext cx="1784192" cy="6857996"/>
          </a:xfrm>
          <a:prstGeom prst="rect">
            <a:avLst/>
          </a:prstGeom>
        </p:spPr>
      </p:pic>
      <p:grpSp>
        <p:nvGrpSpPr>
          <p:cNvPr id="3" name="object 3"/>
          <p:cNvGrpSpPr/>
          <p:nvPr/>
        </p:nvGrpSpPr>
        <p:grpSpPr>
          <a:xfrm>
            <a:off x="918927" y="-4762"/>
            <a:ext cx="10163810" cy="6867525"/>
            <a:chOff x="918927" y="-4762"/>
            <a:chExt cx="10163810" cy="6867525"/>
          </a:xfrm>
        </p:grpSpPr>
        <p:pic>
          <p:nvPicPr>
            <p:cNvPr id="4" name="object 4"/>
            <p:cNvPicPr/>
            <p:nvPr/>
          </p:nvPicPr>
          <p:blipFill>
            <a:blip r:embed="rId3" cstate="print"/>
            <a:stretch>
              <a:fillRect/>
            </a:stretch>
          </p:blipFill>
          <p:spPr>
            <a:xfrm>
              <a:off x="918927" y="0"/>
              <a:ext cx="1790998" cy="6857996"/>
            </a:xfrm>
            <a:prstGeom prst="rect">
              <a:avLst/>
            </a:prstGeom>
          </p:spPr>
        </p:pic>
        <p:pic>
          <p:nvPicPr>
            <p:cNvPr id="5" name="object 5"/>
            <p:cNvPicPr/>
            <p:nvPr/>
          </p:nvPicPr>
          <p:blipFill>
            <a:blip r:embed="rId4" cstate="print"/>
            <a:stretch>
              <a:fillRect/>
            </a:stretch>
          </p:blipFill>
          <p:spPr>
            <a:xfrm>
              <a:off x="1109281" y="-4762"/>
              <a:ext cx="9973437" cy="6867524"/>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onso template">
  <a:themeElements>
    <a:clrScheme name="Custom 347">
      <a:dk1>
        <a:srgbClr val="410433"/>
      </a:dk1>
      <a:lt1>
        <a:srgbClr val="FFFFFF"/>
      </a:lt1>
      <a:dk2>
        <a:srgbClr val="9C9194"/>
      </a:dk2>
      <a:lt2>
        <a:srgbClr val="EBE7E4"/>
      </a:lt2>
      <a:accent1>
        <a:srgbClr val="77063F"/>
      </a:accent1>
      <a:accent2>
        <a:srgbClr val="AC0C5C"/>
      </a:accent2>
      <a:accent3>
        <a:srgbClr val="C7284F"/>
      </a:accent3>
      <a:accent4>
        <a:srgbClr val="FF7154"/>
      </a:accent4>
      <a:accent5>
        <a:srgbClr val="FF963C"/>
      </a:accent5>
      <a:accent6>
        <a:srgbClr val="FAC12B"/>
      </a:accent6>
      <a:hlink>
        <a:srgbClr val="77063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verall theme">
  <a:themeElements>
    <a:clrScheme name="ODI GAGE">
      <a:dk1>
        <a:srgbClr val="000000"/>
      </a:dk1>
      <a:lt1>
        <a:srgbClr val="FFFFFF"/>
      </a:lt1>
      <a:dk2>
        <a:srgbClr val="6C7D8B"/>
      </a:dk2>
      <a:lt2>
        <a:srgbClr val="E7E6E6"/>
      </a:lt2>
      <a:accent1>
        <a:srgbClr val="F15833"/>
      </a:accent1>
      <a:accent2>
        <a:srgbClr val="814974"/>
      </a:accent2>
      <a:accent3>
        <a:srgbClr val="CFCC38"/>
      </a:accent3>
      <a:accent4>
        <a:srgbClr val="00958F"/>
      </a:accent4>
      <a:accent5>
        <a:srgbClr val="F89848"/>
      </a:accent5>
      <a:accent6>
        <a:srgbClr val="FAFAFA"/>
      </a:accent6>
      <a:hlink>
        <a:srgbClr val="814974"/>
      </a:hlink>
      <a:folHlink>
        <a:srgbClr val="6C7D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7" ma:contentTypeDescription="Create a new document." ma:contentTypeScope="" ma:versionID="8385da5c039aa5cb581c6b48a956774e">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e0f0042c10f867d66c9765bd21bf56ea"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E2427A7-EE0C-4B99-87B1-8440DB272B86}">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B7C6BD-3D08-46F7-A103-54808F51D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74</Slides>
  <Notes>55</Notes>
  <HiddenSlides>0</HiddenSlides>
  <ScaleCrop>false</ScaleCrop>
  <HeadingPairs>
    <vt:vector size="4" baseType="variant">
      <vt:variant>
        <vt:lpstr>Theme</vt:lpstr>
      </vt:variant>
      <vt:variant>
        <vt:i4>6</vt:i4>
      </vt:variant>
      <vt:variant>
        <vt:lpstr>Slide Titles</vt:lpstr>
      </vt:variant>
      <vt:variant>
        <vt:i4>74</vt:i4>
      </vt:variant>
    </vt:vector>
  </HeadingPairs>
  <TitlesOfParts>
    <vt:vector size="80" baseType="lpstr">
      <vt:lpstr>Office Theme</vt:lpstr>
      <vt:lpstr>Alonso template</vt:lpstr>
      <vt:lpstr>1_Office Theme</vt:lpstr>
      <vt:lpstr>2_Office Theme</vt:lpstr>
      <vt:lpstr>Overall theme</vt:lpstr>
      <vt:lpstr>3_Office Theme</vt:lpstr>
      <vt:lpstr>PowerPoint Presentation</vt:lpstr>
      <vt:lpstr>Child marriage in conflict- and crisis-affected settings: Learning from the latest evidence</vt:lpstr>
      <vt:lpstr>Agenda</vt:lpstr>
      <vt:lpstr>PowerPoint Presentation</vt:lpstr>
      <vt:lpstr>PowerPoint Presentation</vt:lpstr>
      <vt:lpstr>PowerPoint Presentation</vt:lpstr>
      <vt:lpstr>PowerPoint Presentation</vt:lpstr>
      <vt:lpstr>PowerPoint Presentation</vt:lpstr>
      <vt:lpstr>PowerPoint Presentation</vt:lpstr>
      <vt:lpstr>Beyond Drivers and Descriptive : Operational Research</vt:lpstr>
      <vt:lpstr>PowerPoint Presentation</vt:lpstr>
      <vt:lpstr>2. Community Level</vt:lpstr>
      <vt:lpstr>3. Service Level</vt:lpstr>
      <vt:lpstr>4. Individual Level</vt:lpstr>
      <vt:lpstr>PowerPoint Presentation</vt:lpstr>
      <vt:lpstr>PowerPoint Presentation</vt:lpstr>
      <vt:lpstr>Speakers</vt:lpstr>
      <vt:lpstr>The Amenah Early Marriage Study among Syrian Refugees in Lebanon   CRANK research meeting:  Child marriage in conflict- and crisis-affected settings 20 June 2023 </vt:lpstr>
      <vt:lpstr>Syrian refugees in Lebanon</vt:lpstr>
      <vt:lpstr>Timeline of Amenah</vt:lpstr>
      <vt:lpstr>Contextualization: Formative research and pilot phase</vt:lpstr>
      <vt:lpstr>Community-engaged model</vt:lpstr>
      <vt:lpstr>From pilot to expansion</vt:lpstr>
      <vt:lpstr>Education &amp; Early Marriage Attitudes Outcomes</vt:lpstr>
      <vt:lpstr>Sexual and Reproductive Health Outcomes</vt:lpstr>
      <vt:lpstr>Implications (research)</vt:lpstr>
      <vt:lpstr>Implications (policy and practice)</vt:lpstr>
      <vt:lpstr>Child marriage in conflict and crisis contexts:                 findings from the GAGE longitudinal study </vt:lpstr>
      <vt:lpstr>PowerPoint Presentation</vt:lpstr>
      <vt:lpstr>Overlooked in international commitments:  the link between forced displacement and child marriage</vt:lpstr>
      <vt:lpstr>GAGE research methodology</vt:lpstr>
      <vt:lpstr>GAGE 3Cs Conceptual Framework </vt:lpstr>
      <vt:lpstr>PowerPoint Presentation</vt:lpstr>
      <vt:lpstr>What do we know about girls’ marriages?</vt:lpstr>
      <vt:lpstr>PowerPoint Presentation</vt:lpstr>
      <vt:lpstr>PowerPoint Presentation</vt:lpstr>
      <vt:lpstr>What do we know about girls’ psychosocial well-being?</vt:lpstr>
      <vt:lpstr>PowerPoint Presentation</vt:lpstr>
      <vt:lpstr>PowerPoint Presentation</vt:lpstr>
      <vt:lpstr>PowerPoint Presentation</vt:lpstr>
      <vt:lpstr>PowerPoint Presentation</vt:lpstr>
      <vt:lpstr>PowerPoint Presentation</vt:lpstr>
      <vt:lpstr>Mobility restrictions cost married girls access to education</vt:lpstr>
      <vt:lpstr>What do we know about married girls’ sexual and reproductive health?</vt:lpstr>
      <vt:lpstr>PowerPoint Presentation</vt:lpstr>
      <vt:lpstr>PowerPoint Presentation</vt:lpstr>
      <vt:lpstr>Implications for policy and programming (1 of 2)</vt:lpstr>
      <vt:lpstr>Implications for policy and programming (2 of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relationships between child marriage and mental health – initial perspectives on dynamics from Shamva, Zimbabwe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Speaker</vt:lpstr>
      <vt:lpstr>A scoping review of programmes aiming to prevent child marriage: Mapping key factors for successful programming and intervention contextualisation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2023-06-20T13:07:16Z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