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3666" r:id="rId6"/>
  </p:sldMasterIdLst>
  <p:notesMasterIdLst>
    <p:notesMasterId r:id="rId27"/>
  </p:notesMasterIdLst>
  <p:sldIdLst>
    <p:sldId id="273" r:id="rId7"/>
    <p:sldId id="679" r:id="rId8"/>
    <p:sldId id="257" r:id="rId9"/>
    <p:sldId id="258" r:id="rId10"/>
    <p:sldId id="260" r:id="rId11"/>
    <p:sldId id="277" r:id="rId12"/>
    <p:sldId id="259" r:id="rId13"/>
    <p:sldId id="274" r:id="rId14"/>
    <p:sldId id="275" r:id="rId15"/>
    <p:sldId id="262" r:id="rId16"/>
    <p:sldId id="276" r:id="rId17"/>
    <p:sldId id="278" r:id="rId18"/>
    <p:sldId id="279" r:id="rId19"/>
    <p:sldId id="263" r:id="rId20"/>
    <p:sldId id="266" r:id="rId21"/>
    <p:sldId id="280" r:id="rId22"/>
    <p:sldId id="264" r:id="rId23"/>
    <p:sldId id="271" r:id="rId24"/>
    <p:sldId id="282" r:id="rId25"/>
    <p:sldId id="261" r:id="rId26"/>
  </p:sldIdLst>
  <p:sldSz cx="12192000" cy="6858000"/>
  <p:notesSz cx="12192000" cy="6858000"/>
  <p:embeddedFontLst>
    <p:embeddedFont>
      <p:font typeface="Adelle EB" panose="02000503000000020004" charset="0"/>
      <p:bold r:id="rId28"/>
      <p:boldItalic r:id="rId29"/>
    </p:embeddedFont>
    <p:embeddedFont>
      <p:font typeface="Adelle Rg" panose="02000503060000020004" charset="0"/>
      <p:regular r:id="rId30"/>
      <p:bold r:id="rId31"/>
      <p:italic r:id="rId32"/>
      <p:boldItalic r:id="rId33"/>
    </p:embeddedFont>
    <p:embeddedFont>
      <p:font typeface="Adelle SB" panose="02000503000000020004" charset="0"/>
      <p:bold r:id="rId34"/>
      <p:boldItalic r:id="rId35"/>
    </p:embeddedFont>
    <p:embeddedFont>
      <p:font typeface="Calibri" panose="020F0502020204030204" pitchFamily="34" charset="0"/>
      <p:regular r:id="rId36"/>
      <p:bold r:id="rId37"/>
      <p:italic r:id="rId38"/>
      <p:boldItalic r:id="rId39"/>
    </p:embeddedFont>
    <p:embeddedFont>
      <p:font typeface="Platz"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5" roundtripDataSignature="AMtx7mj2pSJDIBS3xcIwo0pH9nTMcQf9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BE1"/>
    <a:srgbClr val="DD3626"/>
    <a:srgbClr val="FAA819"/>
    <a:srgbClr val="A7D6A6"/>
    <a:srgbClr val="9F478C"/>
    <a:srgbClr val="FFCD2F"/>
    <a:srgbClr val="08F6FC"/>
    <a:srgbClr val="7DB4B2"/>
    <a:srgbClr val="BC8F00"/>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9DAAE-D473-4BCD-A795-24C7500BCC76}" v="3" dt="2023-07-12T16:28:02.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880"/>
        <p:guide pos="2160"/>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Garcia" userId="1853454a-8487-4aa0-ada7-366ff57a5889" providerId="ADAL" clId="{8A99DAAE-D473-4BCD-A795-24C7500BCC76}"/>
    <pc:docChg chg="custSel modSld">
      <pc:chgData name="Gabriela Garcia" userId="1853454a-8487-4aa0-ada7-366ff57a5889" providerId="ADAL" clId="{8A99DAAE-D473-4BCD-A795-24C7500BCC76}" dt="2023-07-12T16:50:03.784" v="25" actId="20577"/>
      <pc:docMkLst>
        <pc:docMk/>
      </pc:docMkLst>
      <pc:sldChg chg="modSp mod">
        <pc:chgData name="Gabriela Garcia" userId="1853454a-8487-4aa0-ada7-366ff57a5889" providerId="ADAL" clId="{8A99DAAE-D473-4BCD-A795-24C7500BCC76}" dt="2023-07-12T16:28:12.651" v="11" actId="20577"/>
        <pc:sldMkLst>
          <pc:docMk/>
          <pc:sldMk cId="0" sldId="257"/>
        </pc:sldMkLst>
        <pc:spChg chg="mod">
          <ac:chgData name="Gabriela Garcia" userId="1853454a-8487-4aa0-ada7-366ff57a5889" providerId="ADAL" clId="{8A99DAAE-D473-4BCD-A795-24C7500BCC76}" dt="2023-07-12T16:28:12.651" v="11" actId="20577"/>
          <ac:spMkLst>
            <pc:docMk/>
            <pc:sldMk cId="0" sldId="257"/>
            <ac:spMk id="58" creationId="{00000000-0000-0000-0000-000000000000}"/>
          </ac:spMkLst>
        </pc:spChg>
      </pc:sldChg>
      <pc:sldChg chg="modSp">
        <pc:chgData name="Gabriela Garcia" userId="1853454a-8487-4aa0-ada7-366ff57a5889" providerId="ADAL" clId="{8A99DAAE-D473-4BCD-A795-24C7500BCC76}" dt="2023-07-12T16:26:44.488" v="0"/>
        <pc:sldMkLst>
          <pc:docMk/>
          <pc:sldMk cId="0" sldId="261"/>
        </pc:sldMkLst>
        <pc:spChg chg="mod">
          <ac:chgData name="Gabriela Garcia" userId="1853454a-8487-4aa0-ada7-366ff57a5889" providerId="ADAL" clId="{8A99DAAE-D473-4BCD-A795-24C7500BCC76}" dt="2023-07-12T16:26:44.488" v="0"/>
          <ac:spMkLst>
            <pc:docMk/>
            <pc:sldMk cId="0" sldId="261"/>
            <ac:spMk id="101" creationId="{00000000-0000-0000-0000-000000000000}"/>
          </ac:spMkLst>
        </pc:spChg>
      </pc:sldChg>
      <pc:sldChg chg="modSp mod">
        <pc:chgData name="Gabriela Garcia" userId="1853454a-8487-4aa0-ada7-366ff57a5889" providerId="ADAL" clId="{8A99DAAE-D473-4BCD-A795-24C7500BCC76}" dt="2023-07-12T16:50:03.784" v="25" actId="20577"/>
        <pc:sldMkLst>
          <pc:docMk/>
          <pc:sldMk cId="1573771624" sldId="273"/>
        </pc:sldMkLst>
        <pc:spChg chg="mod">
          <ac:chgData name="Gabriela Garcia" userId="1853454a-8487-4aa0-ada7-366ff57a5889" providerId="ADAL" clId="{8A99DAAE-D473-4BCD-A795-24C7500BCC76}" dt="2023-07-12T16:50:03.784" v="25" actId="20577"/>
          <ac:spMkLst>
            <pc:docMk/>
            <pc:sldMk cId="1573771624" sldId="273"/>
            <ac:spMk id="2" creationId="{00000000-0000-0000-0000-000000000000}"/>
          </ac:spMkLst>
        </pc:spChg>
        <pc:spChg chg="mod">
          <ac:chgData name="Gabriela Garcia" userId="1853454a-8487-4aa0-ada7-366ff57a5889" providerId="ADAL" clId="{8A99DAAE-D473-4BCD-A795-24C7500BCC76}" dt="2023-07-12T16:27:48.016" v="4" actId="20577"/>
          <ac:spMkLst>
            <pc:docMk/>
            <pc:sldMk cId="1573771624" sldId="273"/>
            <ac:spMk id="3" creationId="{C19EDE9E-15F9-E256-17A9-3F1AE044D447}"/>
          </ac:spMkLst>
        </pc:spChg>
      </pc:sldChg>
      <pc:sldChg chg="modSp mod">
        <pc:chgData name="Gabriela Garcia" userId="1853454a-8487-4aa0-ada7-366ff57a5889" providerId="ADAL" clId="{8A99DAAE-D473-4BCD-A795-24C7500BCC76}" dt="2023-07-12T16:28:04.578" v="5" actId="6549"/>
        <pc:sldMkLst>
          <pc:docMk/>
          <pc:sldMk cId="4104879580" sldId="679"/>
        </pc:sldMkLst>
        <pc:spChg chg="mod">
          <ac:chgData name="Gabriela Garcia" userId="1853454a-8487-4aa0-ada7-366ff57a5889" providerId="ADAL" clId="{8A99DAAE-D473-4BCD-A795-24C7500BCC76}" dt="2023-07-12T16:28:04.578" v="5" actId="6549"/>
          <ac:spMkLst>
            <pc:docMk/>
            <pc:sldMk cId="4104879580" sldId="679"/>
            <ac:spMk id="2" creationId="{F912182E-8A5D-10AA-617B-AE1E922B02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r>
              <a:rPr lang="en-GB"/>
              <a:t>Lara or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r>
              <a:rPr lang="en-US"/>
              <a:t>5 times more that what was projected in 2018</a:t>
            </a:r>
            <a:endParaRPr lang="en-KE"/>
          </a:p>
        </p:txBody>
      </p:sp>
    </p:spTree>
    <p:extLst>
      <p:ext uri="{BB962C8B-B14F-4D97-AF65-F5344CB8AC3E}">
        <p14:creationId xmlns:p14="http://schemas.microsoft.com/office/powerpoint/2010/main" val="148745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r>
              <a:rPr lang="en-US"/>
              <a:t>South Asia, is prone to Natural  disaster,  Natural disaster such as the drought being experienced in the Horn of Arica. </a:t>
            </a:r>
            <a:endParaRPr lang="en-KE"/>
          </a:p>
        </p:txBody>
      </p:sp>
      <p:sp>
        <p:nvSpPr>
          <p:cNvPr id="4" name="Slide Number Placeholder 3"/>
          <p:cNvSpPr>
            <a:spLocks noGrp="1"/>
          </p:cNvSpPr>
          <p:nvPr>
            <p:ph type="sldNum" sz="quarter" idx="5"/>
          </p:nvPr>
        </p:nvSpPr>
        <p:spPr/>
        <p:txBody>
          <a:bodyPr/>
          <a:lstStyle/>
          <a:p>
            <a:fld id="{5C8AF9F7-6EE1-4395-A855-FF0DDB928CA7}" type="slidenum">
              <a:rPr lang="en-KE" smtClean="0"/>
              <a:t>12</a:t>
            </a:fld>
            <a:endParaRPr lang="en-KE"/>
          </a:p>
        </p:txBody>
      </p:sp>
    </p:spTree>
    <p:extLst>
      <p:ext uri="{BB962C8B-B14F-4D97-AF65-F5344CB8AC3E}">
        <p14:creationId xmlns:p14="http://schemas.microsoft.com/office/powerpoint/2010/main" val="357232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dd4cd661d_0_3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Composite metric, is defined using other measures</a:t>
            </a:r>
            <a:endParaRPr/>
          </a:p>
        </p:txBody>
      </p:sp>
      <p:sp>
        <p:nvSpPr>
          <p:cNvPr id="156" name="Google Shape;156;g11dd4cd661d_0_3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pPr marL="158750" indent="0">
              <a:buNone/>
            </a:pPr>
            <a:r>
              <a:rPr lang="en-US"/>
              <a:t>Rwanda top 10 Gender Gap, </a:t>
            </a:r>
            <a:endParaRPr lang="en-KE"/>
          </a:p>
        </p:txBody>
      </p:sp>
    </p:spTree>
    <p:extLst>
      <p:ext uri="{BB962C8B-B14F-4D97-AF65-F5344CB8AC3E}">
        <p14:creationId xmlns:p14="http://schemas.microsoft.com/office/powerpoint/2010/main" val="331119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why wasn’t it possible to develop sampling frame?</a:t>
            </a:r>
            <a:endParaRPr/>
          </a:p>
        </p:txBody>
      </p:sp>
      <p:sp>
        <p:nvSpPr>
          <p:cNvPr id="134" name="Google Shape;134;p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45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Majority from 2015-2022, but some from as par as 2011</a:t>
            </a:r>
            <a:endParaRPr/>
          </a:p>
        </p:txBody>
      </p:sp>
      <p:sp>
        <p:nvSpPr>
          <p:cNvPr id="64" name="Google Shape;64;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60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Notes:9/10 countries with highest child marriage rates are in SSA, 7 of those in WCA, and 2 in ESA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2</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3: excluding the 2 million girls added due to COVID-19.</a:t>
            </a:r>
            <a:endParaRPr/>
          </a:p>
        </p:txBody>
      </p:sp>
      <p:sp>
        <p:nvSpPr>
          <p:cNvPr id="74" name="Google Shape;74;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Notes:9/10 countries with highest child marriage rates are in SSA, 7 of those in WCA, and 2 in ESA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2</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point 3: excluding the 2 million girls added due to COVID-19.</a:t>
            </a:r>
            <a:endParaRPr/>
          </a:p>
        </p:txBody>
      </p:sp>
      <p:sp>
        <p:nvSpPr>
          <p:cNvPr id="74" name="Google Shape;74;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185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r>
              <a:rPr lang="en-US"/>
              <a:t>SSA is emerging as a region of considerable concern: Girls there now experience the highest risk of child marriage in the world, with one in three marrying before age 18. Levels vary across countries, although the practice is more concentrated in West and Central Africa, which is home to 7 of the 10 countries with the highest prevalence of child marriage in the world. CAR 17%</a:t>
            </a:r>
            <a:endParaRPr lang="en-KE"/>
          </a:p>
        </p:txBody>
      </p:sp>
      <p:sp>
        <p:nvSpPr>
          <p:cNvPr id="4" name="Slide Number Placeholder 3"/>
          <p:cNvSpPr>
            <a:spLocks noGrp="1"/>
          </p:cNvSpPr>
          <p:nvPr>
            <p:ph type="sldNum" sz="quarter" idx="5"/>
          </p:nvPr>
        </p:nvSpPr>
        <p:spPr/>
        <p:txBody>
          <a:bodyPr/>
          <a:lstStyle/>
          <a:p>
            <a:fld id="{5C8AF9F7-6EE1-4395-A855-FF0DDB928CA7}" type="slidenum">
              <a:rPr lang="en-KE" smtClean="0"/>
              <a:t>9</a:t>
            </a:fld>
            <a:endParaRPr lang="en-KE"/>
          </a:p>
        </p:txBody>
      </p:sp>
    </p:spTree>
    <p:extLst>
      <p:ext uri="{BB962C8B-B14F-4D97-AF65-F5344CB8AC3E}">
        <p14:creationId xmlns:p14="http://schemas.microsoft.com/office/powerpoint/2010/main" val="258114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Global average of CM for men is  3 percent, Belize 22, Nicaragua, 19%, Suriname 20%</a:t>
            </a:r>
            <a:endParaRPr/>
          </a:p>
        </p:txBody>
      </p:sp>
      <p:sp>
        <p:nvSpPr>
          <p:cNvPr id="105" name="Google Shape;105;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7/12/2023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7/12/2023</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700"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700"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body" idx="1"/>
          </p:nvPr>
        </p:nvSpPr>
        <p:spPr>
          <a:xfrm>
            <a:off x="805230" y="1892312"/>
            <a:ext cx="10587888" cy="376174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650" b="0" i="0">
                <a:solidFill>
                  <a:srgbClr val="231F20"/>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15"/>
          <p:cNvSpPr txBox="1">
            <a:spLocks noGrp="1"/>
          </p:cNvSpPr>
          <p:nvPr>
            <p:ph type="ctrTitle"/>
          </p:nvPr>
        </p:nvSpPr>
        <p:spPr>
          <a:xfrm>
            <a:off x="914876" y="2125980"/>
            <a:ext cx="10368598"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ubTitle" idx="1"/>
          </p:nvPr>
        </p:nvSpPr>
        <p:spPr>
          <a:xfrm>
            <a:off x="1829752" y="3840480"/>
            <a:ext cx="8538845"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700"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609917" y="1577340"/>
            <a:ext cx="5306282"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2"/>
          </p:nvPr>
        </p:nvSpPr>
        <p:spPr>
          <a:xfrm>
            <a:off x="6282150" y="1577340"/>
            <a:ext cx="5306282"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12192000" cy="3018973"/>
          </a:xfrm>
          <a:prstGeom prst="rect">
            <a:avLst/>
          </a:prstGeom>
        </p:spPr>
      </p:pic>
      <p:sp>
        <p:nvSpPr>
          <p:cNvPr id="2" name="Title 1"/>
          <p:cNvSpPr>
            <a:spLocks noGrp="1"/>
          </p:cNvSpPr>
          <p:nvPr>
            <p:ph type="title" hasCustomPrompt="1"/>
          </p:nvPr>
        </p:nvSpPr>
        <p:spPr>
          <a:xfrm>
            <a:off x="963084" y="4406902"/>
            <a:ext cx="10363200" cy="1362076"/>
          </a:xfrm>
        </p:spPr>
        <p:txBody>
          <a:bodyPr anchor="t"/>
          <a:lstStyle>
            <a:lvl1pPr algn="ctr">
              <a:defRPr sz="36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963084" y="457203"/>
            <a:ext cx="10363200" cy="533399"/>
          </a:xfrm>
        </p:spPr>
        <p:txBody>
          <a:bodyPr anchor="b"/>
          <a:lstStyle>
            <a:lvl1pPr marL="0" indent="0" algn="ctr">
              <a:buNone/>
              <a:defRPr sz="1800">
                <a:solidFill>
                  <a:schemeClr val="tx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440">
                <a:solidFill>
                  <a:schemeClr val="tx1"/>
                </a:solidFill>
                <a:latin typeface="+mj-lt"/>
              </a:defRPr>
            </a:lvl1pPr>
          </a:lstStyle>
          <a:p>
            <a:fld id="{44CDA988-E53B-4089-86E7-AD5042731DD3}" type="datetimeFigureOut">
              <a:rPr lang="en-GB" smtClean="0">
                <a:solidFill>
                  <a:srgbClr val="304048"/>
                </a:solidFill>
              </a:rPr>
              <a:pPr/>
              <a:t>12/07/2023</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44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44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44734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12192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12192000" cy="3989070"/>
          </a:xfrm>
          <a:prstGeom prst="rect">
            <a:avLst/>
          </a:prstGeom>
        </p:spPr>
      </p:pic>
      <p:sp>
        <p:nvSpPr>
          <p:cNvPr id="2" name="Title 1"/>
          <p:cNvSpPr>
            <a:spLocks noGrp="1"/>
          </p:cNvSpPr>
          <p:nvPr>
            <p:ph type="ctrTitle"/>
          </p:nvPr>
        </p:nvSpPr>
        <p:spPr>
          <a:xfrm>
            <a:off x="609600" y="1752603"/>
            <a:ext cx="10972800" cy="2514599"/>
          </a:xfrm>
        </p:spPr>
        <p:txBody>
          <a:bodyPr>
            <a:noAutofit/>
          </a:bodyPr>
          <a:lstStyle>
            <a:lvl1pPr>
              <a:defRPr sz="648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9600" y="4267200"/>
            <a:ext cx="10972800" cy="1066800"/>
          </a:xfrm>
        </p:spPr>
        <p:txBody>
          <a:bodyPr anchor="ctr">
            <a:normAutofit/>
          </a:bodyPr>
          <a:lstStyle>
            <a:lvl1pPr marL="0" indent="0" algn="ctr">
              <a:buNone/>
              <a:defRPr sz="2520" cap="all" baseline="0">
                <a:solidFill>
                  <a:schemeClr val="bg1"/>
                </a:solidFill>
                <a:latin typeface="+mj-lt"/>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62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12/07/2023</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62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62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533402"/>
            <a:ext cx="6096000" cy="501016"/>
          </a:xfrm>
          <a:prstGeom prst="rect">
            <a:avLst/>
          </a:prstGeom>
        </p:spPr>
      </p:pic>
    </p:spTree>
    <p:extLst>
      <p:ext uri="{BB962C8B-B14F-4D97-AF65-F5344CB8AC3E}">
        <p14:creationId xmlns:p14="http://schemas.microsoft.com/office/powerpoint/2010/main" val="9674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1924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7/12/2023</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429024" y="1184058"/>
            <a:ext cx="3340300" cy="44323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05230" y="1892312"/>
            <a:ext cx="10587888" cy="376174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650" b="0" i="0" u="none" strike="noStrike" cap="none">
                <a:solidFill>
                  <a:srgbClr val="231F2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1"/>
          <p:cNvSpPr txBox="1">
            <a:spLocks noGrp="1"/>
          </p:cNvSpPr>
          <p:nvPr>
            <p:ph type="ftr" idx="11"/>
          </p:nvPr>
        </p:nvSpPr>
        <p:spPr>
          <a:xfrm>
            <a:off x="4147439" y="6377940"/>
            <a:ext cx="3903472"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dt" idx="10"/>
          </p:nvPr>
        </p:nvSpPr>
        <p:spPr>
          <a:xfrm>
            <a:off x="609917" y="6377940"/>
            <a:ext cx="280562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782812" y="6377940"/>
            <a:ext cx="280562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4"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44CDA988-E53B-4089-86E7-AD5042731DD3}" type="datetimeFigureOut">
              <a:rPr lang="en-GB" smtClean="0">
                <a:solidFill>
                  <a:srgbClr val="304048">
                    <a:tint val="75000"/>
                  </a:srgbClr>
                </a:solidFill>
              </a:rPr>
              <a:pPr/>
              <a:t>12/07/2023</a:t>
            </a:fld>
            <a:endParaRPr lang="en-GB">
              <a:solidFill>
                <a:srgbClr val="304048">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970574637"/>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7" r:id="rId3"/>
  </p:sldLayoutIdLst>
  <p:txStyles>
    <p:titleStyle>
      <a:lvl1pPr algn="ctr" defTabSz="822960" rtl="0" eaLnBrk="1" latinLnBrk="0" hangingPunct="1">
        <a:spcBef>
          <a:spcPct val="0"/>
        </a:spcBef>
        <a:buNone/>
        <a:defRPr sz="3960" kern="1200">
          <a:solidFill>
            <a:schemeClr val="accent1"/>
          </a:solidFill>
          <a:latin typeface="+mj-lt"/>
          <a:ea typeface="+mj-ea"/>
          <a:cs typeface="+mj-cs"/>
        </a:defRPr>
      </a:lvl1pPr>
    </p:titleStyle>
    <p:bodyStyle>
      <a:lvl1pPr marL="308610" indent="-308610" algn="l" defTabSz="82296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1pPr>
      <a:lvl2pPr marL="668656" indent="-257176" algn="l" defTabSz="822960"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2pPr>
      <a:lvl3pPr marL="1028700" indent="-205740" algn="l" defTabSz="822960"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3pPr>
      <a:lvl4pPr marL="14401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66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7/12/2023</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www.girlsnotbrides.org/learning-resources/resource-centre/crank-research-spotlight-child-marriage-conflict-crisis-settings/" TargetMode="External"/><Relationship Id="rId3" Type="http://schemas.openxmlformats.org/officeDocument/2006/relationships/hyperlink" Target="https://data.unicef.org/resources/is-an-end-to-child-marriage-within-reach/" TargetMode="External"/><Relationship Id="rId7" Type="http://schemas.openxmlformats.org/officeDocument/2006/relationships/hyperlink" Target="https://hdr.undp.org/data-center/thematic-composite-indices/gender-inequality-index#/indicies/GI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ata.unicef.org/resources/child-marriage-country-profiles/" TargetMode="External"/><Relationship Id="rId5" Type="http://schemas.openxmlformats.org/officeDocument/2006/relationships/hyperlink" Target="https://data.unicef.org/resources/ending-child-marriage-a-profile-of-progress-in-india-2023/?utm_id=child-marriage-India-report" TargetMode="External"/><Relationship Id="rId10" Type="http://schemas.openxmlformats.org/officeDocument/2006/relationships/image" Target="../media/image16.png"/><Relationship Id="rId4" Type="http://schemas.openxmlformats.org/officeDocument/2006/relationships/hyperlink" Target="https://data.unicef.org/resources/a-profile-of-child-marriage-in-south-asia/?utm_id=child-marriage-ROSA-report" TargetMode="External"/><Relationship Id="rId9" Type="http://schemas.openxmlformats.org/officeDocument/2006/relationships/hyperlink" Target="https://www.unicef.org/lac/en/reports/profile-child-marriage-and-early-un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2086006"/>
            <a:ext cx="9875520" cy="3104021"/>
          </a:xfrm>
        </p:spPr>
        <p:txBody>
          <a:bodyPr/>
          <a:lstStyle/>
          <a:p>
            <a:r>
              <a:rPr lang="es-MX" sz="5500"/>
              <a:t>Última Evidencia sobre el matrimonio infantil: tendencias en la prevalencia y los números totales en todo el mundo</a:t>
            </a:r>
            <a:endParaRPr lang="en-GB" sz="5500"/>
          </a:p>
        </p:txBody>
      </p:sp>
      <p:sp>
        <p:nvSpPr>
          <p:cNvPr id="3" name="Subtitle 2">
            <a:extLst>
              <a:ext uri="{FF2B5EF4-FFF2-40B4-BE49-F238E27FC236}">
                <a16:creationId xmlns:a16="http://schemas.microsoft.com/office/drawing/2014/main" id="{C19EDE9E-15F9-E256-17A9-3F1AE044D447}"/>
              </a:ext>
            </a:extLst>
          </p:cNvPr>
          <p:cNvSpPr>
            <a:spLocks noGrp="1"/>
          </p:cNvSpPr>
          <p:nvPr>
            <p:ph type="subTitle" idx="1"/>
          </p:nvPr>
        </p:nvSpPr>
        <p:spPr>
          <a:xfrm>
            <a:off x="2867879" y="5618023"/>
            <a:ext cx="6456242" cy="1066800"/>
          </a:xfrm>
        </p:spPr>
        <p:txBody>
          <a:bodyPr>
            <a:normAutofit/>
          </a:bodyPr>
          <a:lstStyle/>
          <a:p>
            <a:r>
              <a:rPr lang="es-MX" i="1"/>
              <a:t>Serie de aprendizaje </a:t>
            </a:r>
          </a:p>
          <a:p>
            <a:r>
              <a:rPr lang="es-MX" i="1"/>
              <a:t>Girls </a:t>
            </a:r>
            <a:r>
              <a:rPr lang="es-MX" i="1" err="1"/>
              <a:t>not</a:t>
            </a:r>
            <a:r>
              <a:rPr lang="es-MX" i="1"/>
              <a:t> brides, julio de 2023</a:t>
            </a:r>
            <a:endParaRPr lang="en-GB"/>
          </a:p>
        </p:txBody>
      </p:sp>
    </p:spTree>
    <p:extLst>
      <p:ext uri="{BB962C8B-B14F-4D97-AF65-F5344CB8AC3E}">
        <p14:creationId xmlns:p14="http://schemas.microsoft.com/office/powerpoint/2010/main" val="157377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p:nvPr/>
        </p:nvSpPr>
        <p:spPr>
          <a:xfrm>
            <a:off x="0" y="285264"/>
            <a:ext cx="12192000" cy="1476155"/>
          </a:xfrm>
          <a:prstGeom prst="rect">
            <a:avLst/>
          </a:prstGeom>
          <a:solidFill>
            <a:srgbClr val="66CBE1"/>
          </a:solidFill>
          <a:ln>
            <a:solidFill>
              <a:srgbClr val="66CBE1"/>
            </a:solidFill>
          </a:ln>
        </p:spPr>
        <p:txBody>
          <a:bodyPr spcFirstLastPara="1" wrap="square" lIns="91425" tIns="45700" rIns="91425" bIns="45700" anchor="ctr" anchorCtr="0">
            <a:noAutofit/>
          </a:bodyPr>
          <a:lstStyle/>
          <a:p>
            <a:pPr lvl="0" algn="ctr">
              <a:buSzPts val="1400"/>
            </a:pPr>
            <a:r>
              <a:rPr lang="es-MX" sz="3200">
                <a:solidFill>
                  <a:schemeClr val="bg1"/>
                </a:solidFill>
                <a:latin typeface="Platz" panose="020B0604000000000000" pitchFamily="34" charset="0"/>
              </a:rPr>
              <a:t>Mientras que otras regiones han avanzado en la reducción del matrimonio infantil, la prevalencia en América Latina y el Caribe se ha mantenido estancada durante 25 años.</a:t>
            </a:r>
            <a:endParaRPr sz="3200" b="0" i="0" u="none" strike="noStrike" cap="none">
              <a:solidFill>
                <a:schemeClr val="bg1"/>
              </a:solidFill>
              <a:latin typeface="Platz" panose="020B0604000000000000" pitchFamily="34" charset="0"/>
              <a:sym typeface="Arial"/>
            </a:endParaRPr>
          </a:p>
        </p:txBody>
      </p:sp>
      <p:sp>
        <p:nvSpPr>
          <p:cNvPr id="112" name="Google Shape;112;p22"/>
          <p:cNvSpPr/>
          <p:nvPr/>
        </p:nvSpPr>
        <p:spPr>
          <a:xfrm>
            <a:off x="6272683" y="4779674"/>
            <a:ext cx="5909187" cy="1793062"/>
          </a:xfrm>
          <a:prstGeom prst="rect">
            <a:avLst/>
          </a:prstGeom>
          <a:noFill/>
          <a:ln w="28575">
            <a:solidFill>
              <a:srgbClr val="A7D6A6"/>
            </a:solidFill>
          </a:ln>
        </p:spPr>
        <p:txBody>
          <a:bodyPr spcFirstLastPara="1" wrap="square" lIns="91425" tIns="91425" rIns="91425" bIns="91425" anchor="ctr" anchorCtr="0">
            <a:noAutofit/>
          </a:bodyPr>
          <a:lstStyle/>
          <a:p>
            <a:pPr marR="5080" lvl="0">
              <a:lnSpc>
                <a:spcPct val="116666"/>
              </a:lnSpc>
              <a:buSzPts val="2000"/>
            </a:pPr>
            <a:r>
              <a:rPr lang="es-MX" sz="1800" b="1">
                <a:solidFill>
                  <a:srgbClr val="231F20"/>
                </a:solidFill>
                <a:latin typeface="Adelle Rg" panose="02000503060000020004" pitchFamily="50" charset="0"/>
                <a:ea typeface="Calibri"/>
                <a:cs typeface="Calibri"/>
                <a:sym typeface="Calibri"/>
              </a:rPr>
              <a:t>Entre los varones, los países de América Latina y el Caribe tienen algunos de los niveles más altos de matrimonio infantil en todo el mundo. 9 de los 10 países con datos disponibles muestran niveles superiores al promedio mundial.</a:t>
            </a:r>
            <a:endParaRPr sz="2000" b="0" i="0" u="none" strike="noStrike" cap="none">
              <a:solidFill>
                <a:srgbClr val="000000"/>
              </a:solidFill>
              <a:latin typeface="Calibri"/>
              <a:ea typeface="Calibri"/>
              <a:cs typeface="Calibri"/>
              <a:sym typeface="Calibri"/>
            </a:endParaRPr>
          </a:p>
        </p:txBody>
      </p:sp>
      <p:sp>
        <p:nvSpPr>
          <p:cNvPr id="114" name="Google Shape;114;p22"/>
          <p:cNvSpPr/>
          <p:nvPr/>
        </p:nvSpPr>
        <p:spPr>
          <a:xfrm>
            <a:off x="10130" y="4857842"/>
            <a:ext cx="5564760" cy="1395474"/>
          </a:xfrm>
          <a:prstGeom prst="rect">
            <a:avLst/>
          </a:prstGeom>
          <a:noFill/>
          <a:ln w="28575">
            <a:solidFill>
              <a:srgbClr val="DD3626"/>
            </a:solidFill>
          </a:ln>
        </p:spPr>
        <p:txBody>
          <a:bodyPr spcFirstLastPara="1" wrap="square" lIns="91425" tIns="91425" rIns="91425" bIns="91425" anchor="ctr" anchorCtr="0">
            <a:noAutofit/>
          </a:bodyPr>
          <a:lstStyle/>
          <a:p>
            <a:pPr marR="5080" lvl="0">
              <a:lnSpc>
                <a:spcPct val="116666"/>
              </a:lnSpc>
              <a:buSzPts val="2000"/>
            </a:pPr>
            <a:r>
              <a:rPr lang="es-MX" sz="2000">
                <a:solidFill>
                  <a:schemeClr val="tx1">
                    <a:lumMod val="75000"/>
                    <a:lumOff val="25000"/>
                  </a:schemeClr>
                </a:solidFill>
                <a:latin typeface="Adelle Rg" panose="02000503060000020004" pitchFamily="50" charset="0"/>
                <a:ea typeface="Calibri"/>
                <a:cs typeface="Calibri"/>
                <a:sym typeface="Calibri"/>
              </a:rPr>
              <a:t>La mayoría de las mujeres que se casaron en la infancia dieron a luz antes de cumplir 18 años; 8 de cada 10 lo hicieron antes de cumplir 20 años.</a:t>
            </a:r>
            <a:endParaRPr sz="2000" b="0" i="0" u="none" strike="noStrike" cap="none">
              <a:solidFill>
                <a:schemeClr val="tx1">
                  <a:lumMod val="75000"/>
                  <a:lumOff val="25000"/>
                </a:schemeClr>
              </a:solidFill>
              <a:latin typeface="Adelle Rg" panose="02000503060000020004" pitchFamily="50" charset="0"/>
              <a:ea typeface="Calibri"/>
              <a:cs typeface="Calibri"/>
              <a:sym typeface="Calibri"/>
            </a:endParaRPr>
          </a:p>
        </p:txBody>
      </p:sp>
      <p:sp>
        <p:nvSpPr>
          <p:cNvPr id="115" name="Google Shape;115;p22"/>
          <p:cNvSpPr/>
          <p:nvPr/>
        </p:nvSpPr>
        <p:spPr>
          <a:xfrm>
            <a:off x="0" y="3429000"/>
            <a:ext cx="10530348" cy="805543"/>
          </a:xfrm>
          <a:prstGeom prst="rect">
            <a:avLst/>
          </a:prstGeom>
          <a:noFill/>
          <a:ln w="28575">
            <a:solidFill>
              <a:schemeClr val="accent4"/>
            </a:solidFill>
          </a:ln>
        </p:spPr>
        <p:txBody>
          <a:bodyPr spcFirstLastPara="1" wrap="square" lIns="91425" tIns="91425" rIns="91425" bIns="91425" anchor="t" anchorCtr="0">
            <a:noAutofit/>
          </a:bodyPr>
          <a:lstStyle/>
          <a:p>
            <a:pPr marR="5080" lvl="0">
              <a:lnSpc>
                <a:spcPct val="116666"/>
              </a:lnSpc>
              <a:buSzPts val="2000"/>
            </a:pPr>
            <a:r>
              <a:rPr lang="es-MX" sz="1800">
                <a:solidFill>
                  <a:schemeClr val="tx1">
                    <a:lumMod val="75000"/>
                    <a:lumOff val="25000"/>
                  </a:schemeClr>
                </a:solidFill>
                <a:latin typeface="Adelle Rg" panose="02000503060000020004" pitchFamily="50" charset="0"/>
                <a:ea typeface="Calibri"/>
                <a:cs typeface="Calibri"/>
                <a:sym typeface="Calibri"/>
              </a:rPr>
              <a:t>El matrimonio infantil en América Latina y el Caribe suele tomar la forma de una unión informal, en la que una niña o adolescentes vive con una pareja, en lugar de un matrimonio formal.
</a:t>
            </a:r>
            <a:endParaRPr lang="en-US" sz="1800" b="0" i="0" u="none" strike="noStrike" cap="none">
              <a:solidFill>
                <a:schemeClr val="lt1"/>
              </a:solidFill>
              <a:latin typeface="Adelle Rg" panose="02000503060000020004" pitchFamily="50" charset="0"/>
              <a:ea typeface="Calibri"/>
              <a:cs typeface="Calibri"/>
              <a:sym typeface="Calibri"/>
            </a:endParaRPr>
          </a:p>
          <a:p>
            <a:pPr marL="0" marR="5080" lvl="0" indent="0" algn="l" rtl="0">
              <a:lnSpc>
                <a:spcPct val="116666"/>
              </a:lnSpc>
              <a:spcBef>
                <a:spcPts val="0"/>
              </a:spcBef>
              <a:spcAft>
                <a:spcPts val="0"/>
              </a:spcAft>
              <a:buClr>
                <a:srgbClr val="000000"/>
              </a:buClr>
              <a:buSzPts val="2000"/>
              <a:buFont typeface="Arial"/>
              <a:buNone/>
            </a:pPr>
            <a:endParaRPr lang="en-US" sz="1800">
              <a:solidFill>
                <a:schemeClr val="lt1"/>
              </a:solidFill>
              <a:highlight>
                <a:srgbClr val="000080"/>
              </a:highlight>
              <a:latin typeface="Adelle Rg" panose="02000503060000020004" pitchFamily="50" charset="0"/>
              <a:ea typeface="Calibri"/>
              <a:cs typeface="Calibri"/>
              <a:sym typeface="Calibri"/>
            </a:endParaRPr>
          </a:p>
          <a:p>
            <a:pPr marL="0" marR="5080" lvl="0" indent="0" algn="l" rtl="0">
              <a:lnSpc>
                <a:spcPct val="116666"/>
              </a:lnSpc>
              <a:spcBef>
                <a:spcPts val="0"/>
              </a:spcBef>
              <a:spcAft>
                <a:spcPts val="0"/>
              </a:spcAft>
              <a:buClr>
                <a:srgbClr val="000000"/>
              </a:buClr>
              <a:buSzPts val="2000"/>
              <a:buFont typeface="Arial"/>
              <a:buNone/>
            </a:pPr>
            <a:endParaRPr sz="1800" b="0" i="0" u="none" strike="noStrike" cap="none">
              <a:solidFill>
                <a:schemeClr val="lt1"/>
              </a:solidFill>
              <a:highlight>
                <a:srgbClr val="9F478C"/>
              </a:highlight>
              <a:latin typeface="Adelle Rg" panose="02000503060000020004" pitchFamily="50" charset="0"/>
              <a:ea typeface="Calibri"/>
              <a:cs typeface="Calibri"/>
              <a:sym typeface="Calibri"/>
            </a:endParaRPr>
          </a:p>
        </p:txBody>
      </p:sp>
      <p:pic>
        <p:nvPicPr>
          <p:cNvPr id="11" name="Graphic 10" descr="Man and woman with solid fill">
            <a:extLst>
              <a:ext uri="{FF2B5EF4-FFF2-40B4-BE49-F238E27FC236}">
                <a16:creationId xmlns:a16="http://schemas.microsoft.com/office/drawing/2014/main" id="{1CE78589-08F3-AB28-1EEE-74622D86E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125" y="2091275"/>
            <a:ext cx="914400" cy="914400"/>
          </a:xfrm>
          <a:prstGeom prst="rect">
            <a:avLst/>
          </a:prstGeom>
        </p:spPr>
      </p:pic>
      <p:pic>
        <p:nvPicPr>
          <p:cNvPr id="15" name="Graphic 14" descr="Woman with solid fill">
            <a:extLst>
              <a:ext uri="{FF2B5EF4-FFF2-40B4-BE49-F238E27FC236}">
                <a16:creationId xmlns:a16="http://schemas.microsoft.com/office/drawing/2014/main" id="{3843D78C-40E3-2565-2022-2E498A2D60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6525" y="2091275"/>
            <a:ext cx="891540" cy="914400"/>
          </a:xfrm>
          <a:prstGeom prst="rect">
            <a:avLst/>
          </a:prstGeom>
        </p:spPr>
      </p:pic>
      <p:pic>
        <p:nvPicPr>
          <p:cNvPr id="16" name="Graphic 15" descr="Woman with solid fill">
            <a:extLst>
              <a:ext uri="{FF2B5EF4-FFF2-40B4-BE49-F238E27FC236}">
                <a16:creationId xmlns:a16="http://schemas.microsoft.com/office/drawing/2014/main" id="{9DDA1994-4212-A7DC-CC8E-E96A62B53C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1753" y="2091275"/>
            <a:ext cx="914400" cy="914400"/>
          </a:xfrm>
          <a:prstGeom prst="rect">
            <a:avLst/>
          </a:prstGeom>
        </p:spPr>
      </p:pic>
      <p:pic>
        <p:nvPicPr>
          <p:cNvPr id="17" name="Graphic 16" descr="Woman with solid fill">
            <a:extLst>
              <a:ext uri="{FF2B5EF4-FFF2-40B4-BE49-F238E27FC236}">
                <a16:creationId xmlns:a16="http://schemas.microsoft.com/office/drawing/2014/main" id="{83432C64-4052-AECF-2585-F373DB32EF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8953" y="2103982"/>
            <a:ext cx="914400" cy="914400"/>
          </a:xfrm>
          <a:prstGeom prst="rect">
            <a:avLst/>
          </a:prstGeom>
        </p:spPr>
      </p:pic>
      <p:sp>
        <p:nvSpPr>
          <p:cNvPr id="18" name="Google Shape;113;p22">
            <a:extLst>
              <a:ext uri="{FF2B5EF4-FFF2-40B4-BE49-F238E27FC236}">
                <a16:creationId xmlns:a16="http://schemas.microsoft.com/office/drawing/2014/main" id="{AD2A0A66-C472-BB10-7E85-D84B5BB8D33A}"/>
              </a:ext>
            </a:extLst>
          </p:cNvPr>
          <p:cNvSpPr/>
          <p:nvPr/>
        </p:nvSpPr>
        <p:spPr>
          <a:xfrm>
            <a:off x="3402682" y="1984856"/>
            <a:ext cx="8789318" cy="1127237"/>
          </a:xfrm>
          <a:prstGeom prst="rect">
            <a:avLst/>
          </a:prstGeom>
          <a:noFill/>
          <a:ln w="28575">
            <a:solidFill>
              <a:schemeClr val="accent6"/>
            </a:solidFill>
          </a:ln>
        </p:spPr>
        <p:txBody>
          <a:bodyPr spcFirstLastPara="1" wrap="square" lIns="91425" tIns="91425" rIns="91425" bIns="91425" anchor="ctr" anchorCtr="0">
            <a:noAutofit/>
          </a:bodyPr>
          <a:lstStyle/>
          <a:p>
            <a:pPr marR="5080" lvl="0" algn="ctr">
              <a:lnSpc>
                <a:spcPct val="116666"/>
              </a:lnSpc>
              <a:buSzPts val="2000"/>
            </a:pPr>
            <a:r>
              <a:rPr lang="es-MX" sz="2400">
                <a:solidFill>
                  <a:schemeClr val="tx1">
                    <a:lumMod val="75000"/>
                    <a:lumOff val="25000"/>
                  </a:schemeClr>
                </a:solidFill>
                <a:latin typeface="Adelle Rg" panose="02000503060000020004" pitchFamily="50" charset="0"/>
                <a:ea typeface="Calibri"/>
                <a:cs typeface="Calibri"/>
                <a:sym typeface="Calibri"/>
              </a:rPr>
              <a:t>1 de cada 4 mujeres jóvenes estaba casada o en unión antes de los 18 años</a:t>
            </a:r>
            <a:endParaRPr sz="2400" i="0" u="none" strike="noStrike" cap="none">
              <a:solidFill>
                <a:schemeClr val="tx1">
                  <a:lumMod val="75000"/>
                  <a:lumOff val="25000"/>
                </a:schemeClr>
              </a:solidFill>
              <a:latin typeface="Adelle Rg" panose="02000503060000020004" pitchFamily="50" charset="0"/>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1">
            <a:extLst>
              <a:ext uri="{FF2B5EF4-FFF2-40B4-BE49-F238E27FC236}">
                <a16:creationId xmlns:a16="http://schemas.microsoft.com/office/drawing/2014/main" id="{5C32FFC9-F7AB-4F87-89D6-24EF30864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193" y="203200"/>
            <a:ext cx="7416800" cy="6654800"/>
          </a:xfrm>
          <a:prstGeom prst="rect">
            <a:avLst/>
          </a:prstGeom>
        </p:spPr>
      </p:pic>
      <p:sp>
        <p:nvSpPr>
          <p:cNvPr id="3" name="Rectangle: Rounded Corners 2">
            <a:extLst>
              <a:ext uri="{FF2B5EF4-FFF2-40B4-BE49-F238E27FC236}">
                <a16:creationId xmlns:a16="http://schemas.microsoft.com/office/drawing/2014/main" id="{B693EBCF-E63C-48A9-5B67-7846BA129131}"/>
              </a:ext>
            </a:extLst>
          </p:cNvPr>
          <p:cNvSpPr/>
          <p:nvPr/>
        </p:nvSpPr>
        <p:spPr>
          <a:xfrm>
            <a:off x="108155" y="598714"/>
            <a:ext cx="4314722" cy="62592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s-MX" sz="1800" b="1">
                <a:solidFill>
                  <a:schemeClr val="tx1">
                    <a:lumMod val="75000"/>
                    <a:lumOff val="25000"/>
                  </a:schemeClr>
                </a:solidFill>
                <a:latin typeface="Adelle Rg" panose="02000503060000020004" pitchFamily="50" charset="0"/>
              </a:rPr>
              <a:t>Al ritmo actual, el mundo no está en camino de alcanzar la meta de los ODS  </a:t>
            </a:r>
          </a:p>
          <a:p>
            <a:pPr marL="285750" indent="-285750">
              <a:buFont typeface="Arial" panose="020B0604020202020204" pitchFamily="34" charset="0"/>
              <a:buChar char="•"/>
            </a:pPr>
            <a:r>
              <a:rPr lang="es-MX" sz="1800" b="1">
                <a:solidFill>
                  <a:schemeClr val="tx1">
                    <a:lumMod val="75000"/>
                    <a:lumOff val="25000"/>
                  </a:schemeClr>
                </a:solidFill>
                <a:latin typeface="Adelle Rg" panose="02000503060000020004" pitchFamily="50" charset="0"/>
              </a:rPr>
              <a:t>
Le tomaría al mundo, y África occidental y central 300 y 200 + años, respectivamente, eliminar el matrimonio infantil 
En general, el progreso tendría que ser casi 20 veces más rápido para alcanzar el objetivo de poner fin al matrimonio infantil para 2030.</a:t>
            </a:r>
          </a:p>
          <a:p>
            <a:pPr marL="285750" indent="-285750">
              <a:buFont typeface="Arial" panose="020B0604020202020204" pitchFamily="34" charset="0"/>
              <a:buChar char="•"/>
            </a:pPr>
            <a:r>
              <a:rPr lang="es-MX" sz="1800" b="1">
                <a:solidFill>
                  <a:schemeClr val="tx1">
                    <a:lumMod val="75000"/>
                    <a:lumOff val="25000"/>
                  </a:schemeClr>
                </a:solidFill>
                <a:latin typeface="Adelle Rg" panose="02000503060000020004" pitchFamily="50" charset="0"/>
              </a:rPr>
              <a:t> 
Acelerar el progreso en todas las partes del mundo. El objetivo global solo se puede lograr si eliminamos el matrimonio infantil en todas partes del mundo</a:t>
            </a:r>
            <a:endParaRPr lang="en-US" sz="1800" b="1">
              <a:solidFill>
                <a:schemeClr val="tx1">
                  <a:lumMod val="75000"/>
                  <a:lumOff val="25000"/>
                </a:schemeClr>
              </a:solidFill>
            </a:endParaRPr>
          </a:p>
          <a:p>
            <a:pPr marL="285750" indent="-285750">
              <a:buFont typeface="Arial" panose="020B0604020202020204" pitchFamily="34" charset="0"/>
              <a:buChar char="•"/>
            </a:pPr>
            <a:endParaRPr lang="en-US" sz="1800" b="1">
              <a:solidFill>
                <a:schemeClr val="tx1">
                  <a:lumMod val="75000"/>
                  <a:lumOff val="25000"/>
                </a:schemeClr>
              </a:solidFill>
            </a:endParaRPr>
          </a:p>
          <a:p>
            <a:pPr marL="285750" indent="-285750">
              <a:buFont typeface="Arial" panose="020B0604020202020204" pitchFamily="34" charset="0"/>
              <a:buChar char="•"/>
            </a:pPr>
            <a:endParaRPr lang="en-US" sz="1600" b="1">
              <a:solidFill>
                <a:schemeClr val="tx1">
                  <a:lumMod val="75000"/>
                  <a:lumOff val="25000"/>
                </a:schemeClr>
              </a:solidFill>
            </a:endParaRPr>
          </a:p>
          <a:p>
            <a:pPr marL="285750" indent="-285750">
              <a:buFont typeface="Arial" panose="020B0604020202020204" pitchFamily="34" charset="0"/>
              <a:buChar char="•"/>
            </a:pPr>
            <a:endParaRPr lang="en-KE" sz="1600" b="1">
              <a:solidFill>
                <a:schemeClr val="tx1">
                  <a:lumMod val="75000"/>
                  <a:lumOff val="25000"/>
                </a:schemeClr>
              </a:solidFill>
            </a:endParaRPr>
          </a:p>
        </p:txBody>
      </p:sp>
    </p:spTree>
    <p:extLst>
      <p:ext uri="{BB962C8B-B14F-4D97-AF65-F5344CB8AC3E}">
        <p14:creationId xmlns:p14="http://schemas.microsoft.com/office/powerpoint/2010/main" val="9599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EBF4A-5417-F3AC-C3CB-AAFD241FCBB2}"/>
              </a:ext>
            </a:extLst>
          </p:cNvPr>
          <p:cNvSpPr/>
          <p:nvPr/>
        </p:nvSpPr>
        <p:spPr>
          <a:xfrm>
            <a:off x="344129" y="120445"/>
            <a:ext cx="11503742" cy="638113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2" name="Rectangle 1">
            <a:extLst>
              <a:ext uri="{FF2B5EF4-FFF2-40B4-BE49-F238E27FC236}">
                <a16:creationId xmlns:a16="http://schemas.microsoft.com/office/drawing/2014/main" id="{15C79945-E160-5CD1-6277-0E62E6DA4145}"/>
              </a:ext>
            </a:extLst>
          </p:cNvPr>
          <p:cNvSpPr/>
          <p:nvPr/>
        </p:nvSpPr>
        <p:spPr>
          <a:xfrm>
            <a:off x="587829" y="304830"/>
            <a:ext cx="11027227" cy="1173109"/>
          </a:xfrm>
          <a:prstGeom prst="rect">
            <a:avLst/>
          </a:prstGeom>
          <a:solidFill>
            <a:srgbClr val="66CBE1"/>
          </a:solidFill>
          <a:ln>
            <a:solidFill>
              <a:srgbClr val="66CB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000">
                <a:solidFill>
                  <a:schemeClr val="bg1"/>
                </a:solidFill>
                <a:latin typeface="Platz" panose="020B0604000000000000" pitchFamily="34" charset="0"/>
                <a:ea typeface="+mj-ea"/>
                <a:cs typeface="Arial"/>
              </a:rPr>
              <a:t>En los últimos 25 años, se han evitado 68 millones de casos de matrimonio infantil </a:t>
            </a:r>
            <a:endParaRPr lang="en-KE" sz="4000">
              <a:solidFill>
                <a:schemeClr val="bg1"/>
              </a:solidFill>
              <a:latin typeface="Platz" panose="020B0604000000000000" pitchFamily="34" charset="0"/>
            </a:endParaRPr>
          </a:p>
        </p:txBody>
      </p:sp>
      <p:sp>
        <p:nvSpPr>
          <p:cNvPr id="4" name="Rectangle 3">
            <a:extLst>
              <a:ext uri="{FF2B5EF4-FFF2-40B4-BE49-F238E27FC236}">
                <a16:creationId xmlns:a16="http://schemas.microsoft.com/office/drawing/2014/main" id="{489695CB-ADA7-233F-B772-117F4B91AE2C}"/>
              </a:ext>
            </a:extLst>
          </p:cNvPr>
          <p:cNvSpPr/>
          <p:nvPr/>
        </p:nvSpPr>
        <p:spPr>
          <a:xfrm>
            <a:off x="806245" y="3629368"/>
            <a:ext cx="2781476" cy="2512170"/>
          </a:xfrm>
          <a:prstGeom prst="rect">
            <a:avLst/>
          </a:prstGeom>
          <a:solidFill>
            <a:srgbClr val="DD3626"/>
          </a:solidFill>
          <a:ln>
            <a:solidFill>
              <a:srgbClr val="DD362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MX" sz="1800">
                <a:highlight>
                  <a:srgbClr val="800080"/>
                </a:highlight>
                <a:latin typeface="Adelle Rg" panose="02000503060000020004" pitchFamily="50" charset="0"/>
              </a:rPr>
              <a:t>10 millones de casos adicionales</a:t>
            </a:r>
            <a:r>
              <a:rPr lang="es-MX" sz="1800">
                <a:latin typeface="Adelle Rg" panose="02000503060000020004" pitchFamily="50" charset="0"/>
              </a:rPr>
              <a:t>
Estimado en el transcurso de la década que comienza en 2020 debido a la
Pandemia de COVID-19</a:t>
            </a:r>
            <a:endParaRPr lang="en-KE" sz="1800">
              <a:highlight>
                <a:srgbClr val="800080"/>
              </a:highlight>
              <a:latin typeface="Adelle Rg" panose="02000503060000020004" pitchFamily="50" charset="0"/>
            </a:endParaRPr>
          </a:p>
        </p:txBody>
      </p:sp>
      <p:sp>
        <p:nvSpPr>
          <p:cNvPr id="5" name="Rectangle 4">
            <a:extLst>
              <a:ext uri="{FF2B5EF4-FFF2-40B4-BE49-F238E27FC236}">
                <a16:creationId xmlns:a16="http://schemas.microsoft.com/office/drawing/2014/main" id="{7AAA2930-2987-6921-C869-6522DF107D76}"/>
              </a:ext>
            </a:extLst>
          </p:cNvPr>
          <p:cNvSpPr/>
          <p:nvPr/>
        </p:nvSpPr>
        <p:spPr>
          <a:xfrm>
            <a:off x="587829" y="1804924"/>
            <a:ext cx="11027227" cy="1497457"/>
          </a:xfrm>
          <a:prstGeom prst="rect">
            <a:avLst/>
          </a:prstGeom>
          <a:solidFill>
            <a:srgbClr val="FAA819"/>
          </a:solidFill>
          <a:ln>
            <a:solidFill>
              <a:srgbClr val="FAA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000">
                <a:solidFill>
                  <a:schemeClr val="bg1"/>
                </a:solidFill>
                <a:latin typeface="Adelle Rg" panose="02000503060000020004" pitchFamily="50" charset="0"/>
              </a:rPr>
              <a:t>La crisis múltiple en curso aumenta el riesgo de matrimonio infantil a través de canales de impacto como la educación interrumpida, la inseguridad y los choques de ingresos que pueden ser causados por una crisis de salud pública, un conflicto prolongado o un desastre natural, o "</a:t>
            </a:r>
            <a:r>
              <a:rPr lang="es-MX" sz="2000" err="1">
                <a:solidFill>
                  <a:schemeClr val="bg1"/>
                </a:solidFill>
                <a:latin typeface="Adelle Rg" panose="02000503060000020004" pitchFamily="50" charset="0"/>
              </a:rPr>
              <a:t>policrisis</a:t>
            </a:r>
            <a:r>
              <a:rPr lang="es-MX" sz="2000">
                <a:solidFill>
                  <a:schemeClr val="bg1"/>
                </a:solidFill>
                <a:latin typeface="Adelle Rg" panose="02000503060000020004" pitchFamily="50" charset="0"/>
              </a:rPr>
              <a:t>", varios de estos a la vez. Solo en 2022, se estima que 12 millones de niñas se casaron antes de los 18 años. </a:t>
            </a:r>
            <a:endParaRPr lang="en-US" sz="2000">
              <a:solidFill>
                <a:schemeClr val="bg1"/>
              </a:solidFill>
              <a:latin typeface="Adelle Rg" panose="02000503060000020004" pitchFamily="50" charset="0"/>
            </a:endParaRPr>
          </a:p>
        </p:txBody>
      </p:sp>
      <p:sp>
        <p:nvSpPr>
          <p:cNvPr id="6" name="Rectangle 5">
            <a:extLst>
              <a:ext uri="{FF2B5EF4-FFF2-40B4-BE49-F238E27FC236}">
                <a16:creationId xmlns:a16="http://schemas.microsoft.com/office/drawing/2014/main" id="{6A5ACE0D-FF45-A29A-FA2A-C668C435599C}"/>
              </a:ext>
            </a:extLst>
          </p:cNvPr>
          <p:cNvSpPr/>
          <p:nvPr/>
        </p:nvSpPr>
        <p:spPr>
          <a:xfrm>
            <a:off x="4139381" y="3629368"/>
            <a:ext cx="3351747" cy="2512170"/>
          </a:xfrm>
          <a:prstGeom prst="rect">
            <a:avLst/>
          </a:prstGeom>
          <a:solidFill>
            <a:srgbClr val="DD3626"/>
          </a:solidFill>
          <a:ln>
            <a:solidFill>
              <a:srgbClr val="DD3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a:highlight>
                  <a:srgbClr val="800080"/>
                </a:highlight>
                <a:latin typeface="Adelle Rg" panose="02000503060000020004" pitchFamily="50" charset="0"/>
              </a:rPr>
              <a:t>Aumento de 10 veces en las muertes por conflictos </a:t>
            </a:r>
            <a:r>
              <a:rPr lang="es-MX" sz="1800">
                <a:latin typeface="Adelle Rg" panose="02000503060000020004" pitchFamily="50" charset="0"/>
              </a:rPr>
              <a:t>
Aumento del 7% en el matrimonio infantil
Debido a una mayor sensación de inseguridad, amenazas de violencia sexual, fallas de infraestructura y otros canales</a:t>
            </a:r>
            <a:endParaRPr lang="en-US" sz="1800">
              <a:latin typeface="Adelle Rg" panose="02000503060000020004" pitchFamily="50" charset="0"/>
            </a:endParaRPr>
          </a:p>
        </p:txBody>
      </p:sp>
      <p:sp>
        <p:nvSpPr>
          <p:cNvPr id="19" name="Rectangle 18">
            <a:extLst>
              <a:ext uri="{FF2B5EF4-FFF2-40B4-BE49-F238E27FC236}">
                <a16:creationId xmlns:a16="http://schemas.microsoft.com/office/drawing/2014/main" id="{A8395272-4334-39B0-F8C2-FAC028455383}"/>
              </a:ext>
            </a:extLst>
          </p:cNvPr>
          <p:cNvSpPr/>
          <p:nvPr/>
        </p:nvSpPr>
        <p:spPr>
          <a:xfrm>
            <a:off x="7973961" y="3629367"/>
            <a:ext cx="3480620" cy="2512170"/>
          </a:xfrm>
          <a:prstGeom prst="rect">
            <a:avLst/>
          </a:prstGeom>
          <a:solidFill>
            <a:srgbClr val="DD3626"/>
          </a:solidFill>
          <a:ln>
            <a:solidFill>
              <a:srgbClr val="DD3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a:highlight>
                  <a:srgbClr val="800080"/>
                </a:highlight>
                <a:latin typeface="Adelle Rg" panose="02000503060000020004" pitchFamily="50" charset="0"/>
              </a:rPr>
              <a:t>Aumento del 10% en las crisis climáticas </a:t>
            </a:r>
            <a:r>
              <a:rPr lang="es-MX" sz="1800">
                <a:latin typeface="Adelle Rg" panose="02000503060000020004" pitchFamily="50" charset="0"/>
              </a:rPr>
              <a:t>
</a:t>
            </a:r>
            <a:r>
              <a:rPr lang="es-MX" sz="1800">
                <a:highlight>
                  <a:srgbClr val="800080"/>
                </a:highlight>
                <a:latin typeface="Adelle Rg" panose="02000503060000020004" pitchFamily="50" charset="0"/>
              </a:rPr>
              <a:t>Aumento del 1% en el matrimonio infantil</a:t>
            </a:r>
            <a:r>
              <a:rPr lang="es-MX" sz="1800">
                <a:latin typeface="Adelle Rg" panose="02000503060000020004" pitchFamily="50" charset="0"/>
              </a:rPr>
              <a:t>
Debido a la interrupción de las fuentes de ingresos, la inseguridad alimentaria, la presión sobre los recursos comunales y otros canales</a:t>
            </a:r>
            <a:endParaRPr lang="en-US" sz="1800">
              <a:latin typeface="Adelle Rg" panose="02000503060000020004" pitchFamily="50" charset="0"/>
            </a:endParaRPr>
          </a:p>
        </p:txBody>
      </p:sp>
    </p:spTree>
    <p:extLst>
      <p:ext uri="{BB962C8B-B14F-4D97-AF65-F5344CB8AC3E}">
        <p14:creationId xmlns:p14="http://schemas.microsoft.com/office/powerpoint/2010/main" val="273325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D367-7CC9-4524-BC59-3DA8C340B378}"/>
              </a:ext>
            </a:extLst>
          </p:cNvPr>
          <p:cNvSpPr>
            <a:spLocks noGrp="1"/>
          </p:cNvSpPr>
          <p:nvPr>
            <p:ph type="title"/>
          </p:nvPr>
        </p:nvSpPr>
        <p:spPr>
          <a:xfrm>
            <a:off x="1554480" y="1087764"/>
            <a:ext cx="9326880" cy="1792595"/>
          </a:xfrm>
        </p:spPr>
        <p:txBody>
          <a:bodyPr>
            <a:normAutofit fontScale="90000"/>
          </a:bodyPr>
          <a:lstStyle/>
          <a:p>
            <a:r>
              <a:rPr lang="es-MX" sz="6000"/>
              <a:t>¿Quién se ha beneficiado de Progreso?
</a:t>
            </a:r>
            <a:endParaRPr lang="en-GB" sz="6000"/>
          </a:p>
        </p:txBody>
      </p:sp>
    </p:spTree>
    <p:extLst>
      <p:ext uri="{BB962C8B-B14F-4D97-AF65-F5344CB8AC3E}">
        <p14:creationId xmlns:p14="http://schemas.microsoft.com/office/powerpoint/2010/main" val="159976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p:nvPr/>
        </p:nvSpPr>
        <p:spPr>
          <a:xfrm>
            <a:off x="0" y="377312"/>
            <a:ext cx="11858988" cy="2091568"/>
          </a:xfrm>
          <a:prstGeom prst="rect">
            <a:avLst/>
          </a:prstGeom>
          <a:solidFill>
            <a:srgbClr val="66CBE1"/>
          </a:solidFill>
          <a:ln>
            <a:solidFill>
              <a:srgbClr val="66CBE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latz" panose="020B0604000000000000" pitchFamily="34" charset="0"/>
              <a:sym typeface="Arial"/>
            </a:endParaRPr>
          </a:p>
        </p:txBody>
      </p:sp>
      <p:sp>
        <p:nvSpPr>
          <p:cNvPr id="121" name="Google Shape;121;p23"/>
          <p:cNvSpPr txBox="1"/>
          <p:nvPr/>
        </p:nvSpPr>
        <p:spPr>
          <a:xfrm>
            <a:off x="638825" y="2227533"/>
            <a:ext cx="10611600" cy="402600"/>
          </a:xfrm>
          <a:prstGeom prst="rect">
            <a:avLst/>
          </a:prstGeom>
          <a:noFill/>
          <a:ln>
            <a:noFill/>
          </a:ln>
        </p:spPr>
        <p:txBody>
          <a:bodyPr spcFirstLastPara="1" wrap="square" lIns="0" tIns="33000" rIns="0" bIns="0" anchor="t" anchorCtr="0">
            <a:spAutoFit/>
          </a:bodyPr>
          <a:lstStyle/>
          <a:p>
            <a:pPr marL="12700" marR="5080" lvl="0" indent="0" algn="l" rtl="0">
              <a:lnSpc>
                <a:spcPct val="1166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5" name="Google Shape;125;p23"/>
          <p:cNvSpPr txBox="1">
            <a:spLocks noGrp="1"/>
          </p:cNvSpPr>
          <p:nvPr>
            <p:ph type="title"/>
          </p:nvPr>
        </p:nvSpPr>
        <p:spPr>
          <a:xfrm>
            <a:off x="334475" y="499766"/>
            <a:ext cx="11220300" cy="2339102"/>
          </a:xfrm>
          <a:prstGeom prst="rect">
            <a:avLst/>
          </a:prstGeom>
          <a:noFill/>
          <a:ln>
            <a:noFill/>
          </a:ln>
        </p:spPr>
        <p:txBody>
          <a:bodyPr spcFirstLastPara="1" wrap="square" lIns="0" tIns="0" rIns="0" bIns="0" anchor="t" anchorCtr="0">
            <a:spAutoFit/>
          </a:bodyPr>
          <a:lstStyle/>
          <a:p>
            <a:pPr lvl="0" algn="ctr"/>
            <a:r>
              <a:rPr lang="es-MX" sz="3600" b="0">
                <a:solidFill>
                  <a:schemeClr val="lt1"/>
                </a:solidFill>
                <a:latin typeface="Platz" panose="020B0604000000000000" pitchFamily="34" charset="0"/>
                <a:ea typeface="Calibri"/>
                <a:cs typeface="Calibri"/>
                <a:sym typeface="Calibri"/>
              </a:rPr>
              <a:t>Para lograr el objetivo de poner fin al matrimonio infantil para 2030, debemos reducir la desigualdad y promover el empoderamiento de todas las mujeres y niñas</a:t>
            </a:r>
            <a:r>
              <a:rPr lang="es-MX" sz="4000" b="0">
                <a:solidFill>
                  <a:schemeClr val="lt1"/>
                </a:solidFill>
                <a:latin typeface="Platz" panose="020B0604000000000000" pitchFamily="34" charset="0"/>
                <a:ea typeface="Calibri"/>
                <a:cs typeface="Calibri"/>
                <a:sym typeface="Calibri"/>
              </a:rPr>
              <a:t>
</a:t>
            </a:r>
            <a:endParaRPr sz="4000" b="0">
              <a:latin typeface="Platz" panose="020B0604000000000000" pitchFamily="34" charset="0"/>
              <a:ea typeface="Calibri"/>
              <a:cs typeface="Calibri"/>
              <a:sym typeface="Calibri"/>
            </a:endParaRPr>
          </a:p>
        </p:txBody>
      </p:sp>
      <p:sp>
        <p:nvSpPr>
          <p:cNvPr id="127" name="Google Shape;127;p23"/>
          <p:cNvSpPr txBox="1"/>
          <p:nvPr/>
        </p:nvSpPr>
        <p:spPr>
          <a:xfrm>
            <a:off x="982525" y="2832775"/>
            <a:ext cx="4494300" cy="1477297"/>
          </a:xfrm>
          <a:prstGeom prst="rect">
            <a:avLst/>
          </a:prstGeom>
          <a:noFill/>
          <a:ln>
            <a:noFill/>
          </a:ln>
        </p:spPr>
        <p:txBody>
          <a:bodyPr spcFirstLastPara="1" wrap="square" lIns="91425" tIns="91425" rIns="91425" bIns="91425" anchor="t" anchorCtr="0">
            <a:spAutoFit/>
          </a:bodyPr>
          <a:lstStyle/>
          <a:p>
            <a:pPr marL="450850" lvl="0" indent="-342900">
              <a:buSzPts val="1900"/>
              <a:buFont typeface="Arial" panose="020B0604020202020204" pitchFamily="34" charset="0"/>
              <a:buChar char="•"/>
            </a:pPr>
            <a:r>
              <a:rPr lang="es-MX" sz="2100" b="1">
                <a:latin typeface="Adelle Rg" panose="02000503060000020004" pitchFamily="50" charset="0"/>
                <a:ea typeface="Calibri"/>
                <a:cs typeface="Calibri"/>
                <a:sym typeface="Calibri"/>
              </a:rPr>
              <a:t>Desarrollo económico y reducción de la pobreza</a:t>
            </a:r>
          </a:p>
          <a:p>
            <a:pPr marL="450850" lvl="0" indent="-342900">
              <a:buSzPts val="1900"/>
              <a:buFont typeface="Arial" panose="020B0604020202020204" pitchFamily="34" charset="0"/>
              <a:buChar char="•"/>
            </a:pPr>
            <a:r>
              <a:rPr lang="es-MX" sz="2100" b="1">
                <a:latin typeface="Adelle Rg" panose="02000503060000020004" pitchFamily="50" charset="0"/>
                <a:ea typeface="Calibri"/>
                <a:cs typeface="Calibri"/>
                <a:sym typeface="Calibri"/>
              </a:rPr>
              <a:t>Aumento de la matriculación y finalización de los estudios </a:t>
            </a:r>
            <a:endParaRPr sz="2100" b="1" i="0" u="none" strike="noStrike" cap="none">
              <a:solidFill>
                <a:srgbClr val="000000"/>
              </a:solidFill>
              <a:latin typeface="Adelle Rg" panose="02000503060000020004" pitchFamily="50" charset="0"/>
              <a:ea typeface="Calibri"/>
              <a:cs typeface="Calibri"/>
              <a:sym typeface="Calibri"/>
            </a:endParaRPr>
          </a:p>
        </p:txBody>
      </p:sp>
      <p:sp>
        <p:nvSpPr>
          <p:cNvPr id="129" name="Google Shape;129;p23"/>
          <p:cNvSpPr txBox="1"/>
          <p:nvPr/>
        </p:nvSpPr>
        <p:spPr>
          <a:xfrm>
            <a:off x="6195612" y="2832775"/>
            <a:ext cx="5357700" cy="1876385"/>
          </a:xfrm>
          <a:prstGeom prst="rect">
            <a:avLst/>
          </a:prstGeom>
          <a:noFill/>
          <a:ln>
            <a:noFill/>
          </a:ln>
        </p:spPr>
        <p:txBody>
          <a:bodyPr spcFirstLastPara="1" wrap="square" lIns="91425" tIns="45700" rIns="91425" bIns="45700" anchor="t" anchorCtr="0">
            <a:noAutofit/>
          </a:bodyPr>
          <a:lstStyle/>
          <a:p>
            <a:pPr marL="457200" lvl="0" indent="-351790">
              <a:lnSpc>
                <a:spcPct val="95000"/>
              </a:lnSpc>
              <a:spcBef>
                <a:spcPts val="1000"/>
              </a:spcBef>
              <a:buSzPts val="1940"/>
              <a:buFont typeface="Calibri"/>
              <a:buChar char="●"/>
            </a:pPr>
            <a:r>
              <a:rPr lang="es-MX" sz="2100" b="1">
                <a:latin typeface="Adelle Rg" panose="02000503060000020004" pitchFamily="50" charset="0"/>
                <a:ea typeface="Calibri"/>
                <a:cs typeface="Calibri"/>
                <a:sym typeface="Calibri"/>
              </a:rPr>
              <a:t>Participación de la mujer en la fuerza laboral
Mayor acceso a SDSR de calidad y reducción del embarazo adolescente</a:t>
            </a:r>
            <a:endParaRPr sz="2100" b="0" i="0" u="none" strike="noStrike" cap="none">
              <a:solidFill>
                <a:srgbClr val="000000"/>
              </a:solidFill>
              <a:latin typeface="Adelle Rg" panose="02000503060000020004" pitchFamily="50" charset="0"/>
              <a:ea typeface="Calibri"/>
              <a:cs typeface="Calibri"/>
              <a:sym typeface="Calibri"/>
            </a:endParaRPr>
          </a:p>
        </p:txBody>
      </p:sp>
      <p:sp>
        <p:nvSpPr>
          <p:cNvPr id="4" name="Google Shape;127;p23">
            <a:extLst>
              <a:ext uri="{FF2B5EF4-FFF2-40B4-BE49-F238E27FC236}">
                <a16:creationId xmlns:a16="http://schemas.microsoft.com/office/drawing/2014/main" id="{25CD457B-4C83-B092-F7AF-1291B753CF77}"/>
              </a:ext>
            </a:extLst>
          </p:cNvPr>
          <p:cNvSpPr txBox="1"/>
          <p:nvPr/>
        </p:nvSpPr>
        <p:spPr>
          <a:xfrm>
            <a:off x="3948462" y="5073055"/>
            <a:ext cx="4494300" cy="507801"/>
          </a:xfrm>
          <a:prstGeom prst="rect">
            <a:avLst/>
          </a:prstGeom>
          <a:noFill/>
          <a:ln>
            <a:noFill/>
          </a:ln>
        </p:spPr>
        <p:txBody>
          <a:bodyPr spcFirstLastPara="1" wrap="square" lIns="91425" tIns="91425" rIns="91425" bIns="91425" anchor="t" anchorCtr="0">
            <a:spAutoFit/>
          </a:bodyPr>
          <a:lstStyle/>
          <a:p>
            <a:pPr marL="457200" lvl="0" indent="-349250">
              <a:buSzPts val="1900"/>
              <a:buFont typeface="Calibri"/>
              <a:buChar char="●"/>
            </a:pPr>
            <a:r>
              <a:rPr lang="en-US" sz="2100" b="1" err="1">
                <a:latin typeface="Adelle Rg" panose="02000503060000020004" pitchFamily="50" charset="0"/>
                <a:ea typeface="Calibri"/>
                <a:cs typeface="Calibri"/>
                <a:sym typeface="Calibri"/>
              </a:rPr>
              <a:t>Disposiciones</a:t>
            </a:r>
            <a:r>
              <a:rPr lang="en-US" sz="2100" b="1">
                <a:latin typeface="Adelle Rg" panose="02000503060000020004" pitchFamily="50" charset="0"/>
                <a:ea typeface="Calibri"/>
                <a:cs typeface="Calibri"/>
                <a:sym typeface="Calibri"/>
              </a:rPr>
              <a:t> </a:t>
            </a:r>
            <a:r>
              <a:rPr lang="en-US" sz="2100" b="1" err="1">
                <a:latin typeface="Adelle Rg" panose="02000503060000020004" pitchFamily="50" charset="0"/>
                <a:ea typeface="Calibri"/>
                <a:cs typeface="Calibri"/>
                <a:sym typeface="Calibri"/>
              </a:rPr>
              <a:t>legales</a:t>
            </a:r>
            <a:endParaRPr sz="2100" b="1" i="0" u="none" strike="noStrike" cap="none">
              <a:solidFill>
                <a:srgbClr val="000000"/>
              </a:solidFill>
              <a:latin typeface="Adelle Rg" panose="02000503060000020004" pitchFamily="50"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dd4cd661d_0_33"/>
          <p:cNvSpPr/>
          <p:nvPr/>
        </p:nvSpPr>
        <p:spPr>
          <a:xfrm>
            <a:off x="1" y="450937"/>
            <a:ext cx="9045676" cy="812100"/>
          </a:xfrm>
          <a:prstGeom prst="rect">
            <a:avLst/>
          </a:prstGeom>
          <a:solidFill>
            <a:srgbClr val="66CBE1"/>
          </a:solidFill>
          <a:ln>
            <a:solidFill>
              <a:srgbClr val="66CBE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g11dd4cd661d_0_33"/>
          <p:cNvSpPr txBox="1">
            <a:spLocks noGrp="1"/>
          </p:cNvSpPr>
          <p:nvPr>
            <p:ph type="title"/>
          </p:nvPr>
        </p:nvSpPr>
        <p:spPr>
          <a:xfrm>
            <a:off x="333013" y="579979"/>
            <a:ext cx="9214110" cy="1231106"/>
          </a:xfrm>
          <a:prstGeom prst="rect">
            <a:avLst/>
          </a:prstGeom>
          <a:noFill/>
          <a:ln>
            <a:noFill/>
          </a:ln>
        </p:spPr>
        <p:txBody>
          <a:bodyPr spcFirstLastPara="1" wrap="square" lIns="0" tIns="0" rIns="0" bIns="0" anchor="t" anchorCtr="0">
            <a:spAutoFit/>
          </a:bodyPr>
          <a:lstStyle/>
          <a:p>
            <a:pPr lvl="0"/>
            <a:r>
              <a:rPr lang="en-US" sz="4000" b="0" err="1">
                <a:solidFill>
                  <a:schemeClr val="lt1"/>
                </a:solidFill>
                <a:latin typeface="Platz" panose="020B0604000000000000" pitchFamily="34" charset="0"/>
                <a:ea typeface="Calibri"/>
                <a:cs typeface="Calibri"/>
                <a:sym typeface="Calibri"/>
              </a:rPr>
              <a:t>Índice</a:t>
            </a:r>
            <a:r>
              <a:rPr lang="en-US" sz="4000" b="0">
                <a:solidFill>
                  <a:schemeClr val="lt1"/>
                </a:solidFill>
                <a:latin typeface="Platz" panose="020B0604000000000000" pitchFamily="34" charset="0"/>
                <a:ea typeface="Calibri"/>
                <a:cs typeface="Calibri"/>
                <a:sym typeface="Calibri"/>
              </a:rPr>
              <a:t> de </a:t>
            </a:r>
            <a:r>
              <a:rPr lang="en-US" sz="4000" b="0" err="1">
                <a:solidFill>
                  <a:schemeClr val="lt1"/>
                </a:solidFill>
                <a:latin typeface="Platz" panose="020B0604000000000000" pitchFamily="34" charset="0"/>
                <a:ea typeface="Calibri"/>
                <a:cs typeface="Calibri"/>
                <a:sym typeface="Calibri"/>
              </a:rPr>
              <a:t>desigualdad</a:t>
            </a:r>
            <a:r>
              <a:rPr lang="en-US" sz="4000" b="0">
                <a:solidFill>
                  <a:schemeClr val="lt1"/>
                </a:solidFill>
                <a:latin typeface="Platz" panose="020B0604000000000000" pitchFamily="34" charset="0"/>
                <a:ea typeface="Calibri"/>
                <a:cs typeface="Calibri"/>
                <a:sym typeface="Calibri"/>
              </a:rPr>
              <a:t> de </a:t>
            </a:r>
            <a:r>
              <a:rPr lang="en-US" sz="4000" b="0" err="1">
                <a:solidFill>
                  <a:schemeClr val="lt1"/>
                </a:solidFill>
                <a:latin typeface="Platz" panose="020B0604000000000000" pitchFamily="34" charset="0"/>
                <a:ea typeface="Calibri"/>
                <a:cs typeface="Calibri"/>
                <a:sym typeface="Calibri"/>
              </a:rPr>
              <a:t>género</a:t>
            </a:r>
            <a:r>
              <a:rPr lang="en-US" sz="4000" b="0">
                <a:solidFill>
                  <a:schemeClr val="lt1"/>
                </a:solidFill>
                <a:latin typeface="Platz" panose="020B0604000000000000" pitchFamily="34" charset="0"/>
                <a:ea typeface="Calibri"/>
                <a:cs typeface="Calibri"/>
                <a:sym typeface="Calibri"/>
              </a:rPr>
              <a:t> (GII) 
</a:t>
            </a:r>
            <a:endParaRPr sz="4000" b="0">
              <a:latin typeface="Platz" panose="020B0604000000000000" pitchFamily="34" charset="0"/>
              <a:ea typeface="Calibri"/>
              <a:cs typeface="Calibri"/>
              <a:sym typeface="Calibri"/>
            </a:endParaRPr>
          </a:p>
        </p:txBody>
      </p:sp>
      <p:pic>
        <p:nvPicPr>
          <p:cNvPr id="3" name="Picture 2" descr="Blue arrows pointing to different directions&#10;&#10;Description automatically generated">
            <a:extLst>
              <a:ext uri="{FF2B5EF4-FFF2-40B4-BE49-F238E27FC236}">
                <a16:creationId xmlns:a16="http://schemas.microsoft.com/office/drawing/2014/main" id="{66164996-C168-4834-A991-347C047A6ECD}"/>
              </a:ext>
            </a:extLst>
          </p:cNvPr>
          <p:cNvPicPr>
            <a:picLocks noChangeAspect="1"/>
          </p:cNvPicPr>
          <p:nvPr/>
        </p:nvPicPr>
        <p:blipFill>
          <a:blip r:embed="rId3"/>
          <a:stretch>
            <a:fillRect/>
          </a:stretch>
        </p:blipFill>
        <p:spPr>
          <a:xfrm>
            <a:off x="-240030" y="2835524"/>
            <a:ext cx="12192000" cy="3571539"/>
          </a:xfrm>
          <a:prstGeom prst="rect">
            <a:avLst/>
          </a:prstGeom>
        </p:spPr>
      </p:pic>
      <p:sp>
        <p:nvSpPr>
          <p:cNvPr id="4" name="Rectangle 3">
            <a:extLst>
              <a:ext uri="{FF2B5EF4-FFF2-40B4-BE49-F238E27FC236}">
                <a16:creationId xmlns:a16="http://schemas.microsoft.com/office/drawing/2014/main" id="{592DC802-3680-E96F-4AFE-DCFC111E1F59}"/>
              </a:ext>
            </a:extLst>
          </p:cNvPr>
          <p:cNvSpPr/>
          <p:nvPr/>
        </p:nvSpPr>
        <p:spPr>
          <a:xfrm>
            <a:off x="100965" y="1355904"/>
            <a:ext cx="11510010" cy="1436973"/>
          </a:xfrm>
          <a:prstGeom prst="rect">
            <a:avLst/>
          </a:prstGeom>
          <a:ln>
            <a:solidFill>
              <a:srgbClr val="9F478C"/>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r>
              <a:rPr lang="es-MX" sz="1900">
                <a:latin typeface="Adelle Rg" panose="02000503060000020004" pitchFamily="50" charset="0"/>
              </a:rPr>
              <a:t>El Índice Mundial de Innovación es una métrica compuesta de la desigualdad de género que utiliza tres dimensiones: salud reproductiva, empoderamiento y mercado laboral. 
Un valor bajo del Índice Mundial de Innovación indica una baja desigualdad entre mujeres y hombres, y viceversa</a:t>
            </a:r>
            <a:r>
              <a:rPr lang="es-MX" sz="2200">
                <a:latin typeface="Adelle Rg" panose="02000503060000020004" pitchFamily="50" charset="0"/>
              </a:rPr>
              <a:t>.</a:t>
            </a:r>
            <a:endParaRPr lang="en-KE" sz="2200">
              <a:latin typeface="Adelle Rg" panose="02000503060000020004" pitchFamily="50" charset="0"/>
            </a:endParaRPr>
          </a:p>
        </p:txBody>
      </p:sp>
      <p:sp>
        <p:nvSpPr>
          <p:cNvPr id="5" name="Rectangle 4">
            <a:extLst>
              <a:ext uri="{FF2B5EF4-FFF2-40B4-BE49-F238E27FC236}">
                <a16:creationId xmlns:a16="http://schemas.microsoft.com/office/drawing/2014/main" id="{44906EEB-A937-82E2-A062-07F08B71E0D2}"/>
              </a:ext>
            </a:extLst>
          </p:cNvPr>
          <p:cNvSpPr/>
          <p:nvPr/>
        </p:nvSpPr>
        <p:spPr>
          <a:xfrm>
            <a:off x="0" y="6407063"/>
            <a:ext cx="5338916" cy="4509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a:ln w="0"/>
                <a:solidFill>
                  <a:schemeClr val="tx1"/>
                </a:solidFill>
                <a:effectLst>
                  <a:outerShdw blurRad="38100" dist="19050" dir="2700000" algn="tl" rotWithShape="0">
                    <a:schemeClr val="dk1">
                      <a:alpha val="40000"/>
                    </a:schemeClr>
                  </a:outerShdw>
                </a:effectLst>
                <a:latin typeface="Adelle Rg" panose="02000503060000020004" pitchFamily="50" charset="0"/>
              </a:rPr>
              <a:t>Fuente: Programa de las Naciones Unidas para el Desarrollo
</a:t>
            </a:r>
            <a:endParaRPr lang="en-KE">
              <a:ln w="0"/>
              <a:solidFill>
                <a:schemeClr val="tx1"/>
              </a:solidFill>
              <a:effectLst>
                <a:outerShdw blurRad="38100" dist="19050" dir="2700000" algn="tl" rotWithShape="0">
                  <a:schemeClr val="dk1">
                    <a:alpha val="40000"/>
                  </a:schemeClr>
                </a:outerShdw>
              </a:effectLst>
              <a:latin typeface="Adelle Rg" panose="02000503060000020004"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641F72-9090-390A-6719-53095DEEA431}"/>
              </a:ext>
            </a:extLst>
          </p:cNvPr>
          <p:cNvSpPr/>
          <p:nvPr/>
        </p:nvSpPr>
        <p:spPr>
          <a:xfrm>
            <a:off x="125361" y="49162"/>
            <a:ext cx="11941278" cy="11602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a:t>El sur de Asia ha tenido una disminución constante en el matrimonio infantil en los últimos 10 años, solo India ha contribuido en gran medida a la disminución presenciada a nivel mundial, mientras que Maldivas está en camino de eliminar el matrimonio infantil para 2030. Bangladesh ha hecho progresos, pero sigue siendo el primero en términos de prevalencia en Asia meridional. El matrimonio infantil sigue siendo muy común en Níger; Es el país con mayor prevalencia a nivel mundial. Por otra parte, Gambia y </a:t>
            </a:r>
            <a:r>
              <a:rPr lang="es-MX" err="1"/>
              <a:t>Rwanda</a:t>
            </a:r>
            <a:r>
              <a:rPr lang="es-MX"/>
              <a:t> han mostrado progresos notables.  
</a:t>
            </a:r>
            <a:endParaRPr lang="en-KE"/>
          </a:p>
        </p:txBody>
      </p:sp>
      <p:graphicFrame>
        <p:nvGraphicFramePr>
          <p:cNvPr id="6" name="Table 6">
            <a:extLst>
              <a:ext uri="{FF2B5EF4-FFF2-40B4-BE49-F238E27FC236}">
                <a16:creationId xmlns:a16="http://schemas.microsoft.com/office/drawing/2014/main" id="{EE10C2BA-1085-CD72-B4CF-3FD70FC92808}"/>
              </a:ext>
            </a:extLst>
          </p:cNvPr>
          <p:cNvGraphicFramePr>
            <a:graphicFrameLocks noGrp="1"/>
          </p:cNvGraphicFramePr>
          <p:nvPr>
            <p:extLst>
              <p:ext uri="{D42A27DB-BD31-4B8C-83A1-F6EECF244321}">
                <p14:modId xmlns:p14="http://schemas.microsoft.com/office/powerpoint/2010/main" val="2278343686"/>
              </p:ext>
            </p:extLst>
          </p:nvPr>
        </p:nvGraphicFramePr>
        <p:xfrm>
          <a:off x="125361" y="1500442"/>
          <a:ext cx="11941278" cy="5554530"/>
        </p:xfrm>
        <a:graphic>
          <a:graphicData uri="http://schemas.openxmlformats.org/drawingml/2006/table">
            <a:tbl>
              <a:tblPr firstRow="1" bandRow="1">
                <a:tableStyleId>{5C22544A-7EE6-4342-B048-85BDC9FD1C3A}</a:tableStyleId>
              </a:tblPr>
              <a:tblGrid>
                <a:gridCol w="1747743">
                  <a:extLst>
                    <a:ext uri="{9D8B030D-6E8A-4147-A177-3AD203B41FA5}">
                      <a16:colId xmlns:a16="http://schemas.microsoft.com/office/drawing/2014/main" val="1174942620"/>
                    </a:ext>
                  </a:extLst>
                </a:gridCol>
                <a:gridCol w="1142379">
                  <a:extLst>
                    <a:ext uri="{9D8B030D-6E8A-4147-A177-3AD203B41FA5}">
                      <a16:colId xmlns:a16="http://schemas.microsoft.com/office/drawing/2014/main" val="1873469435"/>
                    </a:ext>
                  </a:extLst>
                </a:gridCol>
                <a:gridCol w="1025212">
                  <a:extLst>
                    <a:ext uri="{9D8B030D-6E8A-4147-A177-3AD203B41FA5}">
                      <a16:colId xmlns:a16="http://schemas.microsoft.com/office/drawing/2014/main" val="2229864994"/>
                    </a:ext>
                  </a:extLst>
                </a:gridCol>
                <a:gridCol w="1347421">
                  <a:extLst>
                    <a:ext uri="{9D8B030D-6E8A-4147-A177-3AD203B41FA5}">
                      <a16:colId xmlns:a16="http://schemas.microsoft.com/office/drawing/2014/main" val="1848464047"/>
                    </a:ext>
                  </a:extLst>
                </a:gridCol>
                <a:gridCol w="898281">
                  <a:extLst>
                    <a:ext uri="{9D8B030D-6E8A-4147-A177-3AD203B41FA5}">
                      <a16:colId xmlns:a16="http://schemas.microsoft.com/office/drawing/2014/main" val="1112928375"/>
                    </a:ext>
                  </a:extLst>
                </a:gridCol>
                <a:gridCol w="703003">
                  <a:extLst>
                    <a:ext uri="{9D8B030D-6E8A-4147-A177-3AD203B41FA5}">
                      <a16:colId xmlns:a16="http://schemas.microsoft.com/office/drawing/2014/main" val="2764780733"/>
                    </a:ext>
                  </a:extLst>
                </a:gridCol>
                <a:gridCol w="605363">
                  <a:extLst>
                    <a:ext uri="{9D8B030D-6E8A-4147-A177-3AD203B41FA5}">
                      <a16:colId xmlns:a16="http://schemas.microsoft.com/office/drawing/2014/main" val="210045099"/>
                    </a:ext>
                  </a:extLst>
                </a:gridCol>
                <a:gridCol w="839697">
                  <a:extLst>
                    <a:ext uri="{9D8B030D-6E8A-4147-A177-3AD203B41FA5}">
                      <a16:colId xmlns:a16="http://schemas.microsoft.com/office/drawing/2014/main" val="1185082759"/>
                    </a:ext>
                  </a:extLst>
                </a:gridCol>
                <a:gridCol w="673711">
                  <a:extLst>
                    <a:ext uri="{9D8B030D-6E8A-4147-A177-3AD203B41FA5}">
                      <a16:colId xmlns:a16="http://schemas.microsoft.com/office/drawing/2014/main" val="2681729759"/>
                    </a:ext>
                  </a:extLst>
                </a:gridCol>
                <a:gridCol w="634655">
                  <a:extLst>
                    <a:ext uri="{9D8B030D-6E8A-4147-A177-3AD203B41FA5}">
                      <a16:colId xmlns:a16="http://schemas.microsoft.com/office/drawing/2014/main" val="539007098"/>
                    </a:ext>
                  </a:extLst>
                </a:gridCol>
                <a:gridCol w="820169">
                  <a:extLst>
                    <a:ext uri="{9D8B030D-6E8A-4147-A177-3AD203B41FA5}">
                      <a16:colId xmlns:a16="http://schemas.microsoft.com/office/drawing/2014/main" val="1362719389"/>
                    </a:ext>
                  </a:extLst>
                </a:gridCol>
                <a:gridCol w="576071">
                  <a:extLst>
                    <a:ext uri="{9D8B030D-6E8A-4147-A177-3AD203B41FA5}">
                      <a16:colId xmlns:a16="http://schemas.microsoft.com/office/drawing/2014/main" val="3187033105"/>
                    </a:ext>
                  </a:extLst>
                </a:gridCol>
                <a:gridCol w="927573">
                  <a:extLst>
                    <a:ext uri="{9D8B030D-6E8A-4147-A177-3AD203B41FA5}">
                      <a16:colId xmlns:a16="http://schemas.microsoft.com/office/drawing/2014/main" val="3117028821"/>
                    </a:ext>
                  </a:extLst>
                </a:gridCol>
              </a:tblGrid>
              <a:tr h="971060">
                <a:tc>
                  <a:txBody>
                    <a:bodyPr/>
                    <a:lstStyle/>
                    <a:p>
                      <a:pPr algn="ctr" fontAlgn="ctr"/>
                      <a:r>
                        <a:rPr lang="en-US" sz="1200" b="1" i="0" u="none" strike="noStrike">
                          <a:effectLst/>
                          <a:latin typeface="+mn-lt"/>
                        </a:rPr>
                        <a:t>País
</a:t>
                      </a:r>
                    </a:p>
                  </a:txBody>
                  <a:tcPr marL="7620" marR="7620" marT="7620" marB="0"/>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1" u="none" strike="noStrike" err="1">
                          <a:effectLst/>
                        </a:rPr>
                        <a:t>Índice</a:t>
                      </a:r>
                      <a:r>
                        <a:rPr lang="en-US" sz="1200" b="1" u="none" strike="noStrike">
                          <a:effectLst/>
                        </a:rPr>
                        <a:t> de </a:t>
                      </a:r>
                      <a:r>
                        <a:rPr lang="en-US" sz="1200" b="1" u="none" strike="noStrike" err="1">
                          <a:effectLst/>
                        </a:rPr>
                        <a:t>Desigualdad</a:t>
                      </a:r>
                      <a:r>
                        <a:rPr lang="en-US" sz="1200" b="1" u="none" strike="noStrike">
                          <a:effectLst/>
                        </a:rPr>
                        <a:t> de </a:t>
                      </a:r>
                      <a:r>
                        <a:rPr lang="en-US" sz="1200" b="1" u="none" strike="noStrike" err="1">
                          <a:effectLst/>
                        </a:rPr>
                        <a:t>Género</a:t>
                      </a:r>
                      <a:r>
                        <a:rPr lang="en-US" sz="1200" b="1" u="none" strike="noStrike">
                          <a:effectLst/>
                        </a:rPr>
                        <a:t>
</a:t>
                      </a:r>
                      <a:endParaRPr lang="en-US" sz="1200" b="1" i="0" u="none" strike="noStrike">
                        <a:effectLst/>
                        <a:latin typeface="+mn-lt"/>
                      </a:endParaRPr>
                    </a:p>
                  </a:txBody>
                  <a:tcPr marL="7620" marR="7620" marT="7620" marB="0"/>
                </a:tc>
                <a:tc>
                  <a:txBody>
                    <a:bodyPr/>
                    <a:lstStyle/>
                    <a:p>
                      <a:r>
                        <a:rPr lang="en-US" sz="1200"/>
                        <a:t>Tasa de </a:t>
                      </a:r>
                      <a:r>
                        <a:rPr lang="en-US" sz="1200" err="1"/>
                        <a:t>mortalidad</a:t>
                      </a:r>
                      <a:r>
                        <a:rPr lang="en-US" sz="1200"/>
                        <a:t> </a:t>
                      </a:r>
                      <a:r>
                        <a:rPr lang="en-US" sz="1200" err="1"/>
                        <a:t>materna</a:t>
                      </a:r>
                      <a:r>
                        <a:rPr lang="en-US" sz="1200"/>
                        <a:t> (</a:t>
                      </a:r>
                      <a:r>
                        <a:rPr lang="en-US" sz="1200" err="1"/>
                        <a:t>muerte</a:t>
                      </a:r>
                      <a:r>
                        <a:rPr lang="en-US" sz="1200"/>
                        <a:t> </a:t>
                      </a:r>
                      <a:r>
                        <a:rPr lang="en-US" sz="1200" err="1"/>
                        <a:t>por</a:t>
                      </a:r>
                      <a:r>
                        <a:rPr lang="en-US" sz="1200"/>
                        <a:t> </a:t>
                      </a:r>
                      <a:r>
                        <a:rPr lang="en-US" sz="1200" err="1"/>
                        <a:t>cada</a:t>
                      </a:r>
                      <a:r>
                        <a:rPr lang="en-US" sz="1200"/>
                        <a:t> 100.000 </a:t>
                      </a:r>
                      <a:r>
                        <a:rPr lang="en-US" sz="1200" err="1"/>
                        <a:t>nacidos</a:t>
                      </a:r>
                      <a:r>
                        <a:rPr lang="en-US" sz="1200"/>
                        <a:t> </a:t>
                      </a:r>
                      <a:r>
                        <a:rPr lang="en-US" sz="1200" err="1"/>
                        <a:t>vivos</a:t>
                      </a:r>
                      <a:r>
                        <a:rPr lang="en-US" sz="1200"/>
                        <a:t>)</a:t>
                      </a:r>
                      <a:endParaRPr lang="en-KE" sz="1200">
                        <a:latin typeface="+mn-lt"/>
                      </a:endParaRPr>
                    </a:p>
                  </a:txBody>
                  <a:tcPr/>
                </a:tc>
                <a:tc>
                  <a:txBody>
                    <a:bodyPr/>
                    <a:lstStyle/>
                    <a:p>
                      <a:pPr algn="ctr" fontAlgn="ctr"/>
                      <a:r>
                        <a:rPr lang="es-MX" sz="1200" b="1" u="none" strike="noStrike">
                          <a:effectLst/>
                        </a:rPr>
                        <a:t>Tasa de natalidad en adolescentes
(Nacimientos por cada 1000 mujeres de 15 a 19 años
</a:t>
                      </a:r>
                      <a:endParaRPr lang="en-US" sz="1200" b="1" i="0" u="none" strike="noStrike">
                        <a:effectLst/>
                        <a:latin typeface="+mn-lt"/>
                      </a:endParaRPr>
                    </a:p>
                  </a:txBody>
                  <a:tcPr marL="7620" marR="7620" marT="7620" marB="0"/>
                </a:tc>
                <a:tc gridSpan="3">
                  <a:txBody>
                    <a:bodyPr/>
                    <a:lstStyle/>
                    <a:p>
                      <a:r>
                        <a:rPr lang="es-MX" sz="1200"/>
                        <a:t>Proporción de escaños en el Parlamento 
</a:t>
                      </a:r>
                      <a:endParaRPr lang="en-KE" sz="1200">
                        <a:latin typeface="+mn-lt"/>
                      </a:endParaRPr>
                    </a:p>
                  </a:txBody>
                  <a:tcPr/>
                </a:tc>
                <a:tc hMerge="1">
                  <a:txBody>
                    <a:bodyPr/>
                    <a:lstStyle/>
                    <a:p>
                      <a:endParaRPr lang="en-KE"/>
                    </a:p>
                  </a:txBody>
                  <a:tcPr/>
                </a:tc>
                <a:tc hMerge="1">
                  <a:txBody>
                    <a:bodyPr/>
                    <a:lstStyle/>
                    <a:p>
                      <a:endParaRPr lang="en-KE"/>
                    </a:p>
                  </a:txBody>
                  <a:tcPr/>
                </a:tc>
                <a:tc gridSpan="3">
                  <a:txBody>
                    <a:bodyPr/>
                    <a:lstStyle/>
                    <a:p>
                      <a:r>
                        <a:rPr lang="es-MX" sz="1200"/>
                        <a:t>Población con al menos algún tipo de educación secundaria (edades 25+)	
</a:t>
                      </a:r>
                      <a:endParaRPr lang="en-US" sz="1200">
                        <a:latin typeface="+mn-lt"/>
                      </a:endParaRPr>
                    </a:p>
                  </a:txBody>
                  <a:tcPr/>
                </a:tc>
                <a:tc hMerge="1">
                  <a:txBody>
                    <a:bodyPr/>
                    <a:lstStyle/>
                    <a:p>
                      <a:endParaRPr lang="en-KE"/>
                    </a:p>
                  </a:txBody>
                  <a:tcPr/>
                </a:tc>
                <a:tc hMerge="1">
                  <a:txBody>
                    <a:bodyPr/>
                    <a:lstStyle/>
                    <a:p>
                      <a:endParaRPr lang="en-KE"/>
                    </a:p>
                  </a:txBody>
                  <a:tcPr/>
                </a:tc>
                <a:tc gridSpan="3">
                  <a:txBody>
                    <a:bodyPr/>
                    <a:lstStyle/>
                    <a:p>
                      <a:r>
                        <a:rPr lang="es-MX" sz="1200"/>
                        <a:t>Tasa de participación en la fuerza laboral (mayores de 15 años)
</a:t>
                      </a:r>
                      <a:endParaRPr lang="en-US" sz="1200">
                        <a:latin typeface="+mn-lt"/>
                      </a:endParaRPr>
                    </a:p>
                  </a:txBody>
                  <a:tcPr/>
                </a:tc>
                <a:tc hMerge="1">
                  <a:txBody>
                    <a:bodyPr/>
                    <a:lstStyle/>
                    <a:p>
                      <a:endParaRPr lang="en-KE"/>
                    </a:p>
                  </a:txBody>
                  <a:tcPr/>
                </a:tc>
                <a:tc hMerge="1">
                  <a:txBody>
                    <a:bodyPr/>
                    <a:lstStyle/>
                    <a:p>
                      <a:endParaRPr lang="en-KE"/>
                    </a:p>
                  </a:txBody>
                  <a:tcPr/>
                </a:tc>
                <a:extLst>
                  <a:ext uri="{0D108BD9-81ED-4DB2-BD59-A6C34878D82A}">
                    <a16:rowId xmlns:a16="http://schemas.microsoft.com/office/drawing/2014/main" val="1786271942"/>
                  </a:ext>
                </a:extLst>
              </a:tr>
              <a:tr h="493955">
                <a:tc>
                  <a:txBody>
                    <a:bodyPr/>
                    <a:lstStyle/>
                    <a:p>
                      <a:endParaRPr lang="en-KE" b="1"/>
                    </a:p>
                  </a:txBody>
                  <a:tcPr/>
                </a:tc>
                <a:tc>
                  <a:txBody>
                    <a:bodyPr/>
                    <a:lstStyle/>
                    <a:p>
                      <a:endParaRPr lang="en-KE"/>
                    </a:p>
                  </a:txBody>
                  <a:tcPr/>
                </a:tc>
                <a:tc>
                  <a:txBody>
                    <a:bodyPr/>
                    <a:lstStyle/>
                    <a:p>
                      <a:endParaRPr lang="en-KE"/>
                    </a:p>
                  </a:txBody>
                  <a:tcPr/>
                </a:tc>
                <a:tc>
                  <a:txBody>
                    <a:bodyPr/>
                    <a:lstStyle/>
                    <a:p>
                      <a:endParaRPr lang="en-KE"/>
                    </a:p>
                  </a:txBody>
                  <a:tcPr/>
                </a:tc>
                <a:tc>
                  <a:txBody>
                    <a:bodyPr/>
                    <a:lstStyle/>
                    <a:p>
                      <a:r>
                        <a:rPr lang="en-US" sz="1000"/>
                        <a:t>Mujeres</a:t>
                      </a:r>
                      <a:endParaRPr lang="en-KE" sz="1000"/>
                    </a:p>
                  </a:txBody>
                  <a:tcPr/>
                </a:tc>
                <a:tc>
                  <a:txBody>
                    <a:bodyPr/>
                    <a:lstStyle/>
                    <a:p>
                      <a:r>
                        <a:rPr lang="es-MX" sz="1000"/>
                        <a:t>Hombres</a:t>
                      </a:r>
                      <a:endParaRPr lang="en-KE" sz="1000"/>
                    </a:p>
                  </a:txBody>
                  <a:tcPr/>
                </a:tc>
                <a:tc>
                  <a:txBody>
                    <a:bodyPr/>
                    <a:lstStyle/>
                    <a:p>
                      <a:r>
                        <a:rPr lang="en-US" sz="1000" err="1"/>
                        <a:t>Dif</a:t>
                      </a:r>
                      <a:endParaRPr lang="en-KE" sz="1000"/>
                    </a:p>
                  </a:txBody>
                  <a:tcPr/>
                </a:tc>
                <a:tc>
                  <a:txBody>
                    <a:bodyPr/>
                    <a:lstStyle/>
                    <a:p>
                      <a:r>
                        <a:rPr lang="en-US" sz="1000"/>
                        <a:t>Mujeres</a:t>
                      </a:r>
                      <a:endParaRPr lang="en-KE" sz="1000"/>
                    </a:p>
                  </a:txBody>
                  <a:tcPr/>
                </a:tc>
                <a:tc>
                  <a:txBody>
                    <a:bodyPr/>
                    <a:lstStyle/>
                    <a:p>
                      <a:r>
                        <a:rPr lang="es-MX" sz="1000"/>
                        <a:t>Hombres</a:t>
                      </a:r>
                      <a:endParaRPr lang="en-KE" sz="1000"/>
                    </a:p>
                  </a:txBody>
                  <a:tcPr/>
                </a:tc>
                <a:tc>
                  <a:txBody>
                    <a:bodyPr/>
                    <a:lstStyle/>
                    <a:p>
                      <a:r>
                        <a:rPr lang="en-US" sz="1000" err="1"/>
                        <a:t>Dif</a:t>
                      </a:r>
                      <a:endParaRPr lang="en-KE" sz="1000"/>
                    </a:p>
                  </a:txBody>
                  <a:tcPr/>
                </a:tc>
                <a:tc>
                  <a:txBody>
                    <a:bodyPr/>
                    <a:lstStyle/>
                    <a:p>
                      <a:r>
                        <a:rPr lang="en-US" sz="1000"/>
                        <a:t>Mujeres</a:t>
                      </a:r>
                      <a:endParaRPr lang="en-KE" sz="1000"/>
                    </a:p>
                  </a:txBody>
                  <a:tcPr/>
                </a:tc>
                <a:tc>
                  <a:txBody>
                    <a:bodyPr/>
                    <a:lstStyle/>
                    <a:p>
                      <a:r>
                        <a:rPr lang="es-MX" sz="1000"/>
                        <a:t>Hombres</a:t>
                      </a:r>
                      <a:endParaRPr lang="en-KE" sz="1000"/>
                    </a:p>
                  </a:txBody>
                  <a:tcPr/>
                </a:tc>
                <a:tc>
                  <a:txBody>
                    <a:bodyPr/>
                    <a:lstStyle/>
                    <a:p>
                      <a:r>
                        <a:rPr lang="en-US" sz="1000" err="1"/>
                        <a:t>Dif</a:t>
                      </a:r>
                      <a:endParaRPr lang="en-KE" sz="1000"/>
                    </a:p>
                  </a:txBody>
                  <a:tcPr/>
                </a:tc>
                <a:extLst>
                  <a:ext uri="{0D108BD9-81ED-4DB2-BD59-A6C34878D82A}">
                    <a16:rowId xmlns:a16="http://schemas.microsoft.com/office/drawing/2014/main" val="631755935"/>
                  </a:ext>
                </a:extLst>
              </a:tr>
              <a:tr h="493955">
                <a:tc>
                  <a:txBody>
                    <a:bodyPr/>
                    <a:lstStyle/>
                    <a:p>
                      <a:r>
                        <a:rPr lang="en-US" b="1"/>
                        <a:t>World</a:t>
                      </a:r>
                      <a:endParaRPr lang="en-KE" b="1"/>
                    </a:p>
                  </a:txBody>
                  <a:tcPr/>
                </a:tc>
                <a:tc>
                  <a:txBody>
                    <a:bodyPr/>
                    <a:lstStyle/>
                    <a:p>
                      <a:r>
                        <a:rPr lang="en-US"/>
                        <a:t>0.465</a:t>
                      </a:r>
                      <a:endParaRPr lang="en-KE"/>
                    </a:p>
                  </a:txBody>
                  <a:tcPr/>
                </a:tc>
                <a:tc>
                  <a:txBody>
                    <a:bodyPr/>
                    <a:lstStyle/>
                    <a:p>
                      <a:r>
                        <a:rPr lang="en-US"/>
                        <a:t>225.4</a:t>
                      </a:r>
                      <a:endParaRPr lang="en-KE"/>
                    </a:p>
                  </a:txBody>
                  <a:tcPr/>
                </a:tc>
                <a:tc>
                  <a:txBody>
                    <a:bodyPr/>
                    <a:lstStyle/>
                    <a:p>
                      <a:r>
                        <a:rPr lang="en-US"/>
                        <a:t>42.5</a:t>
                      </a:r>
                      <a:endParaRPr lang="en-KE"/>
                    </a:p>
                  </a:txBody>
                  <a:tcPr/>
                </a:tc>
                <a:tc>
                  <a:txBody>
                    <a:bodyPr/>
                    <a:lstStyle/>
                    <a:p>
                      <a:r>
                        <a:rPr lang="en-US"/>
                        <a:t>25.9</a:t>
                      </a:r>
                      <a:endParaRPr lang="en-KE"/>
                    </a:p>
                  </a:txBody>
                  <a:tcPr/>
                </a:tc>
                <a:tc>
                  <a:txBody>
                    <a:bodyPr/>
                    <a:lstStyle/>
                    <a:p>
                      <a:r>
                        <a:rPr lang="en-US"/>
                        <a:t>74.1</a:t>
                      </a:r>
                      <a:endParaRPr lang="en-KE"/>
                    </a:p>
                  </a:txBody>
                  <a:tcPr/>
                </a:tc>
                <a:tc>
                  <a:txBody>
                    <a:bodyPr/>
                    <a:lstStyle/>
                    <a:p>
                      <a:r>
                        <a:rPr lang="en-US"/>
                        <a:t>-48.2</a:t>
                      </a:r>
                      <a:endParaRPr lang="en-KE"/>
                    </a:p>
                  </a:txBody>
                  <a:tcPr/>
                </a:tc>
                <a:tc>
                  <a:txBody>
                    <a:bodyPr/>
                    <a:lstStyle/>
                    <a:p>
                      <a:r>
                        <a:rPr lang="en-US"/>
                        <a:t>64.2</a:t>
                      </a:r>
                      <a:endParaRPr lang="en-KE"/>
                    </a:p>
                  </a:txBody>
                  <a:tcPr/>
                </a:tc>
                <a:tc>
                  <a:txBody>
                    <a:bodyPr/>
                    <a:lstStyle/>
                    <a:p>
                      <a:r>
                        <a:rPr lang="en-US"/>
                        <a:t>70.3</a:t>
                      </a:r>
                      <a:endParaRPr lang="en-KE"/>
                    </a:p>
                  </a:txBody>
                  <a:tcPr/>
                </a:tc>
                <a:tc>
                  <a:txBody>
                    <a:bodyPr/>
                    <a:lstStyle/>
                    <a:p>
                      <a:r>
                        <a:rPr lang="en-US"/>
                        <a:t>-6.14</a:t>
                      </a:r>
                      <a:endParaRPr lang="en-KE"/>
                    </a:p>
                  </a:txBody>
                  <a:tcPr/>
                </a:tc>
                <a:tc>
                  <a:txBody>
                    <a:bodyPr/>
                    <a:lstStyle/>
                    <a:p>
                      <a:r>
                        <a:rPr lang="en-US"/>
                        <a:t>46.2</a:t>
                      </a:r>
                      <a:endParaRPr lang="en-KE"/>
                    </a:p>
                  </a:txBody>
                  <a:tcPr/>
                </a:tc>
                <a:tc>
                  <a:txBody>
                    <a:bodyPr/>
                    <a:lstStyle/>
                    <a:p>
                      <a:r>
                        <a:rPr lang="en-US"/>
                        <a:t>71.7</a:t>
                      </a:r>
                      <a:endParaRPr lang="en-KE"/>
                    </a:p>
                  </a:txBody>
                  <a:tcPr/>
                </a:tc>
                <a:tc>
                  <a:txBody>
                    <a:bodyPr/>
                    <a:lstStyle/>
                    <a:p>
                      <a:r>
                        <a:rPr lang="en-US"/>
                        <a:t>-24.9</a:t>
                      </a:r>
                      <a:endParaRPr lang="en-KE"/>
                    </a:p>
                  </a:txBody>
                  <a:tcPr/>
                </a:tc>
                <a:extLst>
                  <a:ext uri="{0D108BD9-81ED-4DB2-BD59-A6C34878D82A}">
                    <a16:rowId xmlns:a16="http://schemas.microsoft.com/office/drawing/2014/main" val="3722210446"/>
                  </a:ext>
                </a:extLst>
              </a:tr>
              <a:tr h="493955">
                <a:tc>
                  <a:txBody>
                    <a:bodyPr/>
                    <a:lstStyle/>
                    <a:p>
                      <a:r>
                        <a:rPr lang="en-US"/>
                        <a:t>Bangladesh</a:t>
                      </a:r>
                      <a:endParaRPr lang="en-KE"/>
                    </a:p>
                  </a:txBody>
                  <a:tcPr/>
                </a:tc>
                <a:tc>
                  <a:txBody>
                    <a:bodyPr/>
                    <a:lstStyle/>
                    <a:p>
                      <a:r>
                        <a:rPr lang="en-US"/>
                        <a:t>0.530</a:t>
                      </a:r>
                      <a:endParaRPr lang="en-KE"/>
                    </a:p>
                  </a:txBody>
                  <a:tcPr/>
                </a:tc>
                <a:tc>
                  <a:txBody>
                    <a:bodyPr/>
                    <a:lstStyle/>
                    <a:p>
                      <a:r>
                        <a:rPr lang="en-US"/>
                        <a:t>173</a:t>
                      </a:r>
                      <a:endParaRPr lang="en-KE"/>
                    </a:p>
                  </a:txBody>
                  <a:tcPr/>
                </a:tc>
                <a:tc>
                  <a:txBody>
                    <a:bodyPr/>
                    <a:lstStyle/>
                    <a:p>
                      <a:r>
                        <a:rPr lang="en-US"/>
                        <a:t>75.5</a:t>
                      </a:r>
                      <a:endParaRPr lang="en-KE"/>
                    </a:p>
                  </a:txBody>
                  <a:tcPr/>
                </a:tc>
                <a:tc>
                  <a:txBody>
                    <a:bodyPr/>
                    <a:lstStyle/>
                    <a:p>
                      <a:r>
                        <a:rPr lang="en-US"/>
                        <a:t>20.9</a:t>
                      </a:r>
                      <a:endParaRPr lang="en-KE"/>
                    </a:p>
                  </a:txBody>
                  <a:tcPr/>
                </a:tc>
                <a:tc>
                  <a:txBody>
                    <a:bodyPr/>
                    <a:lstStyle/>
                    <a:p>
                      <a:r>
                        <a:rPr lang="en-US"/>
                        <a:t>79.1</a:t>
                      </a:r>
                      <a:endParaRPr lang="en-KE"/>
                    </a:p>
                  </a:txBody>
                  <a:tcPr/>
                </a:tc>
                <a:tc>
                  <a:txBody>
                    <a:bodyPr/>
                    <a:lstStyle/>
                    <a:p>
                      <a:r>
                        <a:rPr lang="en-US"/>
                        <a:t>-58.2</a:t>
                      </a:r>
                      <a:endParaRPr lang="en-KE"/>
                    </a:p>
                  </a:txBody>
                  <a:tcPr/>
                </a:tc>
                <a:tc>
                  <a:txBody>
                    <a:bodyPr/>
                    <a:lstStyle/>
                    <a:p>
                      <a:r>
                        <a:rPr lang="en-US"/>
                        <a:t>50.6</a:t>
                      </a:r>
                      <a:endParaRPr lang="en-KE"/>
                    </a:p>
                  </a:txBody>
                  <a:tcPr/>
                </a:tc>
                <a:tc>
                  <a:txBody>
                    <a:bodyPr/>
                    <a:lstStyle/>
                    <a:p>
                      <a:r>
                        <a:rPr lang="en-US"/>
                        <a:t>58.5</a:t>
                      </a:r>
                      <a:endParaRPr lang="en-KE"/>
                    </a:p>
                  </a:txBody>
                  <a:tcPr/>
                </a:tc>
                <a:tc>
                  <a:txBody>
                    <a:bodyPr/>
                    <a:lstStyle/>
                    <a:p>
                      <a:r>
                        <a:rPr lang="en-US"/>
                        <a:t>-7.9</a:t>
                      </a:r>
                      <a:endParaRPr lang="en-KE"/>
                    </a:p>
                  </a:txBody>
                  <a:tcPr/>
                </a:tc>
                <a:tc>
                  <a:txBody>
                    <a:bodyPr/>
                    <a:lstStyle/>
                    <a:p>
                      <a:r>
                        <a:rPr lang="en-US"/>
                        <a:t>34.9</a:t>
                      </a:r>
                      <a:endParaRPr lang="en-KE"/>
                    </a:p>
                  </a:txBody>
                  <a:tcPr/>
                </a:tc>
                <a:tc>
                  <a:txBody>
                    <a:bodyPr/>
                    <a:lstStyle/>
                    <a:p>
                      <a:r>
                        <a:rPr lang="en-US"/>
                        <a:t>78.8</a:t>
                      </a:r>
                      <a:endParaRPr lang="en-KE"/>
                    </a:p>
                  </a:txBody>
                  <a:tcPr/>
                </a:tc>
                <a:tc>
                  <a:txBody>
                    <a:bodyPr/>
                    <a:lstStyle/>
                    <a:p>
                      <a:r>
                        <a:rPr lang="en-US"/>
                        <a:t>-43.9</a:t>
                      </a:r>
                      <a:endParaRPr lang="en-KE"/>
                    </a:p>
                  </a:txBody>
                  <a:tcPr/>
                </a:tc>
                <a:extLst>
                  <a:ext uri="{0D108BD9-81ED-4DB2-BD59-A6C34878D82A}">
                    <a16:rowId xmlns:a16="http://schemas.microsoft.com/office/drawing/2014/main" val="380143153"/>
                  </a:ext>
                </a:extLst>
              </a:tr>
              <a:tr h="493955">
                <a:tc>
                  <a:txBody>
                    <a:bodyPr/>
                    <a:lstStyle/>
                    <a:p>
                      <a:r>
                        <a:rPr lang="en-US"/>
                        <a:t>India</a:t>
                      </a:r>
                      <a:endParaRPr lang="en-KE"/>
                    </a:p>
                  </a:txBody>
                  <a:tcPr/>
                </a:tc>
                <a:tc>
                  <a:txBody>
                    <a:bodyPr/>
                    <a:lstStyle/>
                    <a:p>
                      <a:r>
                        <a:rPr lang="en-US"/>
                        <a:t>0.490</a:t>
                      </a:r>
                      <a:endParaRPr lang="en-KE"/>
                    </a:p>
                  </a:txBody>
                  <a:tcPr/>
                </a:tc>
                <a:tc>
                  <a:txBody>
                    <a:bodyPr/>
                    <a:lstStyle/>
                    <a:p>
                      <a:r>
                        <a:rPr lang="en-US"/>
                        <a:t>133.0</a:t>
                      </a:r>
                      <a:endParaRPr lang="en-KE"/>
                    </a:p>
                  </a:txBody>
                  <a:tcPr/>
                </a:tc>
                <a:tc>
                  <a:txBody>
                    <a:bodyPr/>
                    <a:lstStyle/>
                    <a:p>
                      <a:r>
                        <a:rPr lang="en-US"/>
                        <a:t>17.2</a:t>
                      </a:r>
                      <a:endParaRPr lang="en-KE"/>
                    </a:p>
                  </a:txBody>
                  <a:tcPr/>
                </a:tc>
                <a:tc>
                  <a:txBody>
                    <a:bodyPr/>
                    <a:lstStyle/>
                    <a:p>
                      <a:r>
                        <a:rPr lang="en-US"/>
                        <a:t>13.4</a:t>
                      </a:r>
                      <a:endParaRPr lang="en-KE"/>
                    </a:p>
                  </a:txBody>
                  <a:tcPr/>
                </a:tc>
                <a:tc>
                  <a:txBody>
                    <a:bodyPr/>
                    <a:lstStyle/>
                    <a:p>
                      <a:r>
                        <a:rPr lang="en-US"/>
                        <a:t>86.6</a:t>
                      </a:r>
                      <a:endParaRPr lang="en-KE"/>
                    </a:p>
                  </a:txBody>
                  <a:tcPr/>
                </a:tc>
                <a:tc>
                  <a:txBody>
                    <a:bodyPr/>
                    <a:lstStyle/>
                    <a:p>
                      <a:r>
                        <a:rPr lang="en-US"/>
                        <a:t>-73.2</a:t>
                      </a:r>
                      <a:endParaRPr lang="en-KE"/>
                    </a:p>
                  </a:txBody>
                  <a:tcPr/>
                </a:tc>
                <a:tc>
                  <a:txBody>
                    <a:bodyPr/>
                    <a:lstStyle/>
                    <a:p>
                      <a:r>
                        <a:rPr lang="en-US"/>
                        <a:t>41.8</a:t>
                      </a:r>
                      <a:endParaRPr lang="en-KE"/>
                    </a:p>
                  </a:txBody>
                  <a:tcPr/>
                </a:tc>
                <a:tc>
                  <a:txBody>
                    <a:bodyPr/>
                    <a:lstStyle/>
                    <a:p>
                      <a:r>
                        <a:rPr lang="en-US"/>
                        <a:t>53.8</a:t>
                      </a:r>
                      <a:endParaRPr lang="en-KE"/>
                    </a:p>
                  </a:txBody>
                  <a:tcPr/>
                </a:tc>
                <a:tc>
                  <a:txBody>
                    <a:bodyPr/>
                    <a:lstStyle/>
                    <a:p>
                      <a:r>
                        <a:rPr lang="en-US"/>
                        <a:t>-12</a:t>
                      </a:r>
                      <a:endParaRPr lang="en-KE"/>
                    </a:p>
                  </a:txBody>
                  <a:tcPr/>
                </a:tc>
                <a:tc>
                  <a:txBody>
                    <a:bodyPr/>
                    <a:lstStyle/>
                    <a:p>
                      <a:r>
                        <a:rPr lang="en-US"/>
                        <a:t>19.2</a:t>
                      </a:r>
                      <a:endParaRPr lang="en-KE"/>
                    </a:p>
                  </a:txBody>
                  <a:tcPr/>
                </a:tc>
                <a:tc>
                  <a:txBody>
                    <a:bodyPr/>
                    <a:lstStyle/>
                    <a:p>
                      <a:r>
                        <a:rPr lang="en-US"/>
                        <a:t>70.1</a:t>
                      </a:r>
                      <a:endParaRPr lang="en-KE"/>
                    </a:p>
                  </a:txBody>
                  <a:tcPr/>
                </a:tc>
                <a:tc>
                  <a:txBody>
                    <a:bodyPr/>
                    <a:lstStyle/>
                    <a:p>
                      <a:r>
                        <a:rPr lang="en-US"/>
                        <a:t>-50.9</a:t>
                      </a:r>
                      <a:endParaRPr lang="en-KE"/>
                    </a:p>
                  </a:txBody>
                  <a:tcPr/>
                </a:tc>
                <a:extLst>
                  <a:ext uri="{0D108BD9-81ED-4DB2-BD59-A6C34878D82A}">
                    <a16:rowId xmlns:a16="http://schemas.microsoft.com/office/drawing/2014/main" val="3206717310"/>
                  </a:ext>
                </a:extLst>
              </a:tr>
              <a:tr h="493955">
                <a:tc>
                  <a:txBody>
                    <a:bodyPr/>
                    <a:lstStyle/>
                    <a:p>
                      <a:r>
                        <a:rPr lang="en-US"/>
                        <a:t>Maldives</a:t>
                      </a:r>
                      <a:endParaRPr lang="en-KE"/>
                    </a:p>
                  </a:txBody>
                  <a:tcPr>
                    <a:solidFill>
                      <a:srgbClr val="00B050"/>
                    </a:solidFill>
                  </a:tcPr>
                </a:tc>
                <a:tc>
                  <a:txBody>
                    <a:bodyPr/>
                    <a:lstStyle/>
                    <a:p>
                      <a:r>
                        <a:rPr lang="en-US"/>
                        <a:t>0.348</a:t>
                      </a:r>
                      <a:endParaRPr lang="en-KE"/>
                    </a:p>
                  </a:txBody>
                  <a:tcPr>
                    <a:solidFill>
                      <a:srgbClr val="00B050"/>
                    </a:solidFill>
                  </a:tcPr>
                </a:tc>
                <a:tc>
                  <a:txBody>
                    <a:bodyPr/>
                    <a:lstStyle/>
                    <a:p>
                      <a:r>
                        <a:rPr lang="en-US"/>
                        <a:t>53</a:t>
                      </a:r>
                      <a:endParaRPr lang="en-KE"/>
                    </a:p>
                  </a:txBody>
                  <a:tcPr>
                    <a:solidFill>
                      <a:srgbClr val="00B050"/>
                    </a:solidFill>
                  </a:tcPr>
                </a:tc>
                <a:tc>
                  <a:txBody>
                    <a:bodyPr/>
                    <a:lstStyle/>
                    <a:p>
                      <a:r>
                        <a:rPr lang="en-US"/>
                        <a:t>7.3</a:t>
                      </a:r>
                      <a:endParaRPr lang="en-KE"/>
                    </a:p>
                  </a:txBody>
                  <a:tcPr>
                    <a:solidFill>
                      <a:srgbClr val="00B050"/>
                    </a:solidFill>
                  </a:tcPr>
                </a:tc>
                <a:tc>
                  <a:txBody>
                    <a:bodyPr/>
                    <a:lstStyle/>
                    <a:p>
                      <a:r>
                        <a:rPr lang="en-US"/>
                        <a:t>4.6</a:t>
                      </a:r>
                      <a:endParaRPr lang="en-KE"/>
                    </a:p>
                  </a:txBody>
                  <a:tcPr>
                    <a:solidFill>
                      <a:srgbClr val="00B050"/>
                    </a:solidFill>
                  </a:tcPr>
                </a:tc>
                <a:tc>
                  <a:txBody>
                    <a:bodyPr/>
                    <a:lstStyle/>
                    <a:p>
                      <a:r>
                        <a:rPr lang="en-US"/>
                        <a:t>95.4</a:t>
                      </a:r>
                      <a:endParaRPr lang="en-KE"/>
                    </a:p>
                  </a:txBody>
                  <a:tcPr>
                    <a:solidFill>
                      <a:srgbClr val="00B050"/>
                    </a:solidFill>
                  </a:tcPr>
                </a:tc>
                <a:tc>
                  <a:txBody>
                    <a:bodyPr/>
                    <a:lstStyle/>
                    <a:p>
                      <a:r>
                        <a:rPr lang="en-US"/>
                        <a:t>-90.8</a:t>
                      </a:r>
                      <a:endParaRPr lang="en-KE"/>
                    </a:p>
                  </a:txBody>
                  <a:tcPr>
                    <a:solidFill>
                      <a:srgbClr val="00B050"/>
                    </a:solidFill>
                  </a:tcPr>
                </a:tc>
                <a:tc>
                  <a:txBody>
                    <a:bodyPr/>
                    <a:lstStyle/>
                    <a:p>
                      <a:r>
                        <a:rPr lang="en-US"/>
                        <a:t>46.4</a:t>
                      </a:r>
                      <a:endParaRPr lang="en-KE"/>
                    </a:p>
                  </a:txBody>
                  <a:tcPr>
                    <a:solidFill>
                      <a:srgbClr val="00B050"/>
                    </a:solidFill>
                  </a:tcPr>
                </a:tc>
                <a:tc>
                  <a:txBody>
                    <a:bodyPr/>
                    <a:lstStyle/>
                    <a:p>
                      <a:r>
                        <a:rPr lang="en-US"/>
                        <a:t>41.5</a:t>
                      </a:r>
                      <a:endParaRPr lang="en-KE"/>
                    </a:p>
                  </a:txBody>
                  <a:tcPr>
                    <a:solidFill>
                      <a:srgbClr val="00B050"/>
                    </a:solidFill>
                  </a:tcPr>
                </a:tc>
                <a:tc>
                  <a:txBody>
                    <a:bodyPr/>
                    <a:lstStyle/>
                    <a:p>
                      <a:r>
                        <a:rPr lang="en-US"/>
                        <a:t>4.9</a:t>
                      </a:r>
                      <a:endParaRPr lang="en-KE"/>
                    </a:p>
                  </a:txBody>
                  <a:tcPr>
                    <a:solidFill>
                      <a:srgbClr val="00B050"/>
                    </a:solidFill>
                  </a:tcPr>
                </a:tc>
                <a:tc>
                  <a:txBody>
                    <a:bodyPr/>
                    <a:lstStyle/>
                    <a:p>
                      <a:r>
                        <a:rPr lang="en-US"/>
                        <a:t>34.4</a:t>
                      </a:r>
                      <a:endParaRPr lang="en-KE"/>
                    </a:p>
                  </a:txBody>
                  <a:tcPr>
                    <a:solidFill>
                      <a:srgbClr val="00B050"/>
                    </a:solidFill>
                  </a:tcPr>
                </a:tc>
                <a:tc>
                  <a:txBody>
                    <a:bodyPr/>
                    <a:lstStyle/>
                    <a:p>
                      <a:r>
                        <a:rPr lang="en-US"/>
                        <a:t>67.5</a:t>
                      </a:r>
                      <a:endParaRPr lang="en-KE"/>
                    </a:p>
                  </a:txBody>
                  <a:tcPr>
                    <a:solidFill>
                      <a:srgbClr val="00B050"/>
                    </a:solidFill>
                  </a:tcPr>
                </a:tc>
                <a:tc>
                  <a:txBody>
                    <a:bodyPr/>
                    <a:lstStyle/>
                    <a:p>
                      <a:r>
                        <a:rPr lang="en-US"/>
                        <a:t>- 33.2</a:t>
                      </a:r>
                      <a:endParaRPr lang="en-KE"/>
                    </a:p>
                  </a:txBody>
                  <a:tcPr>
                    <a:solidFill>
                      <a:srgbClr val="00B050"/>
                    </a:solidFill>
                  </a:tcPr>
                </a:tc>
                <a:extLst>
                  <a:ext uri="{0D108BD9-81ED-4DB2-BD59-A6C34878D82A}">
                    <a16:rowId xmlns:a16="http://schemas.microsoft.com/office/drawing/2014/main" val="4262533345"/>
                  </a:ext>
                </a:extLst>
              </a:tr>
              <a:tr h="493955">
                <a:tc>
                  <a:txBody>
                    <a:bodyPr/>
                    <a:lstStyle/>
                    <a:p>
                      <a:r>
                        <a:rPr lang="en-US"/>
                        <a:t>Niger</a:t>
                      </a:r>
                      <a:endParaRPr lang="en-KE"/>
                    </a:p>
                  </a:txBody>
                  <a:tcPr/>
                </a:tc>
                <a:tc>
                  <a:txBody>
                    <a:bodyPr/>
                    <a:lstStyle/>
                    <a:p>
                      <a:r>
                        <a:rPr lang="en-US"/>
                        <a:t>0.611</a:t>
                      </a:r>
                      <a:endParaRPr lang="en-KE"/>
                    </a:p>
                  </a:txBody>
                  <a:tcPr/>
                </a:tc>
                <a:tc>
                  <a:txBody>
                    <a:bodyPr/>
                    <a:lstStyle/>
                    <a:p>
                      <a:r>
                        <a:rPr lang="en-US"/>
                        <a:t>509</a:t>
                      </a:r>
                      <a:endParaRPr lang="en-KE"/>
                    </a:p>
                  </a:txBody>
                  <a:tcPr/>
                </a:tc>
                <a:tc>
                  <a:txBody>
                    <a:bodyPr/>
                    <a:lstStyle/>
                    <a:p>
                      <a:r>
                        <a:rPr lang="en-US"/>
                        <a:t>170.5</a:t>
                      </a:r>
                      <a:endParaRPr lang="en-KE"/>
                    </a:p>
                  </a:txBody>
                  <a:tcPr/>
                </a:tc>
                <a:tc>
                  <a:txBody>
                    <a:bodyPr/>
                    <a:lstStyle/>
                    <a:p>
                      <a:r>
                        <a:rPr lang="en-US"/>
                        <a:t>25.9</a:t>
                      </a:r>
                      <a:endParaRPr lang="en-KE"/>
                    </a:p>
                  </a:txBody>
                  <a:tcPr/>
                </a:tc>
                <a:tc>
                  <a:txBody>
                    <a:bodyPr/>
                    <a:lstStyle/>
                    <a:p>
                      <a:r>
                        <a:rPr lang="en-US"/>
                        <a:t>74.1</a:t>
                      </a:r>
                      <a:endParaRPr lang="en-KE"/>
                    </a:p>
                  </a:txBody>
                  <a:tcPr/>
                </a:tc>
                <a:tc>
                  <a:txBody>
                    <a:bodyPr/>
                    <a:lstStyle/>
                    <a:p>
                      <a:r>
                        <a:rPr lang="en-US"/>
                        <a:t>-48.2</a:t>
                      </a:r>
                      <a:endParaRPr lang="en-KE"/>
                    </a:p>
                  </a:txBody>
                  <a:tcPr/>
                </a:tc>
                <a:tc>
                  <a:txBody>
                    <a:bodyPr/>
                    <a:lstStyle/>
                    <a:p>
                      <a:r>
                        <a:rPr lang="en-US"/>
                        <a:t>9.2</a:t>
                      </a:r>
                      <a:endParaRPr lang="en-KE"/>
                    </a:p>
                  </a:txBody>
                  <a:tcPr/>
                </a:tc>
                <a:tc>
                  <a:txBody>
                    <a:bodyPr/>
                    <a:lstStyle/>
                    <a:p>
                      <a:r>
                        <a:rPr lang="en-US"/>
                        <a:t>15.2</a:t>
                      </a:r>
                      <a:endParaRPr lang="en-KE"/>
                    </a:p>
                  </a:txBody>
                  <a:tcPr/>
                </a:tc>
                <a:tc>
                  <a:txBody>
                    <a:bodyPr/>
                    <a:lstStyle/>
                    <a:p>
                      <a:r>
                        <a:rPr lang="en-US"/>
                        <a:t>-6</a:t>
                      </a:r>
                      <a:endParaRPr lang="en-KE"/>
                    </a:p>
                  </a:txBody>
                  <a:tcPr/>
                </a:tc>
                <a:tc>
                  <a:txBody>
                    <a:bodyPr/>
                    <a:lstStyle/>
                    <a:p>
                      <a:r>
                        <a:rPr lang="en-US"/>
                        <a:t>61.7</a:t>
                      </a:r>
                      <a:endParaRPr lang="en-KE"/>
                    </a:p>
                  </a:txBody>
                  <a:tcPr/>
                </a:tc>
                <a:tc>
                  <a:txBody>
                    <a:bodyPr/>
                    <a:lstStyle/>
                    <a:p>
                      <a:r>
                        <a:rPr lang="en-US"/>
                        <a:t>84.3</a:t>
                      </a:r>
                      <a:endParaRPr lang="en-KE"/>
                    </a:p>
                  </a:txBody>
                  <a:tcPr/>
                </a:tc>
                <a:tc>
                  <a:txBody>
                    <a:bodyPr/>
                    <a:lstStyle/>
                    <a:p>
                      <a:r>
                        <a:rPr lang="en-US"/>
                        <a:t>-22.6</a:t>
                      </a:r>
                      <a:endParaRPr lang="en-KE"/>
                    </a:p>
                  </a:txBody>
                  <a:tcPr/>
                </a:tc>
                <a:extLst>
                  <a:ext uri="{0D108BD9-81ED-4DB2-BD59-A6C34878D82A}">
                    <a16:rowId xmlns:a16="http://schemas.microsoft.com/office/drawing/2014/main" val="1141266196"/>
                  </a:ext>
                </a:extLst>
              </a:tr>
              <a:tr h="511766">
                <a:tc>
                  <a:txBody>
                    <a:bodyPr/>
                    <a:lstStyle/>
                    <a:p>
                      <a:r>
                        <a:rPr lang="en-US"/>
                        <a:t>Gambia</a:t>
                      </a:r>
                      <a:endParaRPr lang="en-KE"/>
                    </a:p>
                  </a:txBody>
                  <a:tcPr>
                    <a:solidFill>
                      <a:schemeClr val="accent3">
                        <a:lumMod val="50000"/>
                      </a:schemeClr>
                    </a:solidFill>
                  </a:tcPr>
                </a:tc>
                <a:tc>
                  <a:txBody>
                    <a:bodyPr/>
                    <a:lstStyle/>
                    <a:p>
                      <a:r>
                        <a:rPr lang="en-US"/>
                        <a:t>0.611</a:t>
                      </a:r>
                    </a:p>
                    <a:p>
                      <a:endParaRPr lang="en-KE"/>
                    </a:p>
                  </a:txBody>
                  <a:tcPr>
                    <a:solidFill>
                      <a:schemeClr val="accent3">
                        <a:lumMod val="50000"/>
                      </a:schemeClr>
                    </a:solidFill>
                  </a:tcPr>
                </a:tc>
                <a:tc>
                  <a:txBody>
                    <a:bodyPr/>
                    <a:lstStyle/>
                    <a:p>
                      <a:r>
                        <a:rPr lang="en-US"/>
                        <a:t>597</a:t>
                      </a:r>
                      <a:endParaRPr lang="en-KE"/>
                    </a:p>
                  </a:txBody>
                  <a:tcPr>
                    <a:solidFill>
                      <a:schemeClr val="accent3">
                        <a:lumMod val="50000"/>
                      </a:schemeClr>
                    </a:solidFill>
                  </a:tcPr>
                </a:tc>
                <a:tc>
                  <a:txBody>
                    <a:bodyPr/>
                    <a:lstStyle/>
                    <a:p>
                      <a:r>
                        <a:rPr lang="en-US"/>
                        <a:t>63.2</a:t>
                      </a:r>
                      <a:endParaRPr lang="en-KE"/>
                    </a:p>
                  </a:txBody>
                  <a:tcPr>
                    <a:solidFill>
                      <a:schemeClr val="accent3">
                        <a:lumMod val="50000"/>
                      </a:schemeClr>
                    </a:solidFill>
                  </a:tcPr>
                </a:tc>
                <a:tc>
                  <a:txBody>
                    <a:bodyPr/>
                    <a:lstStyle/>
                    <a:p>
                      <a:r>
                        <a:rPr lang="en-US"/>
                        <a:t>8.6</a:t>
                      </a:r>
                      <a:endParaRPr lang="en-KE"/>
                    </a:p>
                  </a:txBody>
                  <a:tcPr>
                    <a:solidFill>
                      <a:schemeClr val="accent3">
                        <a:lumMod val="50000"/>
                      </a:schemeClr>
                    </a:solidFill>
                  </a:tcPr>
                </a:tc>
                <a:tc>
                  <a:txBody>
                    <a:bodyPr/>
                    <a:lstStyle/>
                    <a:p>
                      <a:r>
                        <a:rPr lang="en-US"/>
                        <a:t>91.4</a:t>
                      </a:r>
                      <a:endParaRPr lang="en-KE"/>
                    </a:p>
                  </a:txBody>
                  <a:tcPr>
                    <a:solidFill>
                      <a:schemeClr val="accent3">
                        <a:lumMod val="50000"/>
                      </a:schemeClr>
                    </a:solidFill>
                  </a:tcPr>
                </a:tc>
                <a:tc>
                  <a:txBody>
                    <a:bodyPr/>
                    <a:lstStyle/>
                    <a:p>
                      <a:r>
                        <a:rPr lang="en-US"/>
                        <a:t>-82.8</a:t>
                      </a:r>
                      <a:endParaRPr lang="en-KE"/>
                    </a:p>
                  </a:txBody>
                  <a:tcPr>
                    <a:solidFill>
                      <a:schemeClr val="accent3">
                        <a:lumMod val="50000"/>
                      </a:schemeClr>
                    </a:solidFill>
                  </a:tcPr>
                </a:tc>
                <a:tc>
                  <a:txBody>
                    <a:bodyPr/>
                    <a:lstStyle/>
                    <a:p>
                      <a:r>
                        <a:rPr lang="en-US"/>
                        <a:t>29.9</a:t>
                      </a:r>
                      <a:endParaRPr lang="en-KE"/>
                    </a:p>
                  </a:txBody>
                  <a:tcPr>
                    <a:solidFill>
                      <a:schemeClr val="accent3">
                        <a:lumMod val="50000"/>
                      </a:schemeClr>
                    </a:solidFill>
                  </a:tcPr>
                </a:tc>
                <a:tc>
                  <a:txBody>
                    <a:bodyPr/>
                    <a:lstStyle/>
                    <a:p>
                      <a:r>
                        <a:rPr lang="en-US"/>
                        <a:t>43.2</a:t>
                      </a:r>
                      <a:endParaRPr lang="en-KE"/>
                    </a:p>
                  </a:txBody>
                  <a:tcPr>
                    <a:solidFill>
                      <a:schemeClr val="accent3">
                        <a:lumMod val="50000"/>
                      </a:schemeClr>
                    </a:solidFill>
                  </a:tcPr>
                </a:tc>
                <a:tc>
                  <a:txBody>
                    <a:bodyPr/>
                    <a:lstStyle/>
                    <a:p>
                      <a:r>
                        <a:rPr lang="en-US"/>
                        <a:t>-13.3</a:t>
                      </a:r>
                      <a:endParaRPr lang="en-KE"/>
                    </a:p>
                  </a:txBody>
                  <a:tcPr>
                    <a:solidFill>
                      <a:schemeClr val="accent3">
                        <a:lumMod val="50000"/>
                      </a:schemeClr>
                    </a:solidFill>
                  </a:tcPr>
                </a:tc>
                <a:tc>
                  <a:txBody>
                    <a:bodyPr/>
                    <a:lstStyle/>
                    <a:p>
                      <a:r>
                        <a:rPr lang="en-US"/>
                        <a:t>48.9</a:t>
                      </a:r>
                      <a:endParaRPr lang="en-KE"/>
                    </a:p>
                  </a:txBody>
                  <a:tcPr>
                    <a:solidFill>
                      <a:schemeClr val="accent3">
                        <a:lumMod val="50000"/>
                      </a:schemeClr>
                    </a:solidFill>
                  </a:tcPr>
                </a:tc>
                <a:tc>
                  <a:txBody>
                    <a:bodyPr/>
                    <a:lstStyle/>
                    <a:p>
                      <a:r>
                        <a:rPr lang="en-US"/>
                        <a:t>66.3</a:t>
                      </a:r>
                      <a:endParaRPr lang="en-KE"/>
                    </a:p>
                  </a:txBody>
                  <a:tcPr>
                    <a:solidFill>
                      <a:schemeClr val="accent3">
                        <a:lumMod val="50000"/>
                      </a:schemeClr>
                    </a:solidFill>
                  </a:tcPr>
                </a:tc>
                <a:tc>
                  <a:txBody>
                    <a:bodyPr/>
                    <a:lstStyle/>
                    <a:p>
                      <a:r>
                        <a:rPr lang="en-US"/>
                        <a:t>-17.4</a:t>
                      </a:r>
                      <a:endParaRPr lang="en-KE"/>
                    </a:p>
                  </a:txBody>
                  <a:tcPr>
                    <a:solidFill>
                      <a:schemeClr val="accent3">
                        <a:lumMod val="50000"/>
                      </a:schemeClr>
                    </a:solidFill>
                  </a:tcPr>
                </a:tc>
                <a:extLst>
                  <a:ext uri="{0D108BD9-81ED-4DB2-BD59-A6C34878D82A}">
                    <a16:rowId xmlns:a16="http://schemas.microsoft.com/office/drawing/2014/main" val="3863805042"/>
                  </a:ext>
                </a:extLst>
              </a:tr>
              <a:tr h="511766">
                <a:tc>
                  <a:txBody>
                    <a:bodyPr/>
                    <a:lstStyle/>
                    <a:p>
                      <a:r>
                        <a:rPr lang="en-US"/>
                        <a:t>Rwanda</a:t>
                      </a:r>
                      <a:endParaRPr lang="en-KE"/>
                    </a:p>
                  </a:txBody>
                  <a:tcPr>
                    <a:solidFill>
                      <a:srgbClr val="92D050"/>
                    </a:solidFill>
                  </a:tcPr>
                </a:tc>
                <a:tc>
                  <a:txBody>
                    <a:bodyPr/>
                    <a:lstStyle/>
                    <a:p>
                      <a:r>
                        <a:rPr lang="en-US"/>
                        <a:t>0.388</a:t>
                      </a:r>
                    </a:p>
                    <a:p>
                      <a:endParaRPr lang="en-KE"/>
                    </a:p>
                  </a:txBody>
                  <a:tcPr>
                    <a:solidFill>
                      <a:srgbClr val="92D050"/>
                    </a:solidFill>
                  </a:tcPr>
                </a:tc>
                <a:tc>
                  <a:txBody>
                    <a:bodyPr/>
                    <a:lstStyle/>
                    <a:p>
                      <a:r>
                        <a:rPr lang="en-US"/>
                        <a:t>248</a:t>
                      </a:r>
                      <a:endParaRPr lang="en-KE"/>
                    </a:p>
                  </a:txBody>
                  <a:tcPr>
                    <a:solidFill>
                      <a:srgbClr val="92D050"/>
                    </a:solidFill>
                  </a:tcPr>
                </a:tc>
                <a:tc>
                  <a:txBody>
                    <a:bodyPr/>
                    <a:lstStyle/>
                    <a:p>
                      <a:r>
                        <a:rPr lang="en-US"/>
                        <a:t>32.4</a:t>
                      </a:r>
                      <a:endParaRPr lang="en-KE"/>
                    </a:p>
                  </a:txBody>
                  <a:tcPr>
                    <a:solidFill>
                      <a:srgbClr val="92D050"/>
                    </a:solidFill>
                  </a:tcPr>
                </a:tc>
                <a:tc>
                  <a:txBody>
                    <a:bodyPr/>
                    <a:lstStyle/>
                    <a:p>
                      <a:r>
                        <a:rPr lang="en-US"/>
                        <a:t>55.7</a:t>
                      </a:r>
                      <a:endParaRPr lang="en-KE"/>
                    </a:p>
                  </a:txBody>
                  <a:tcPr>
                    <a:solidFill>
                      <a:srgbClr val="92D050"/>
                    </a:solidFill>
                  </a:tcPr>
                </a:tc>
                <a:tc>
                  <a:txBody>
                    <a:bodyPr/>
                    <a:lstStyle/>
                    <a:p>
                      <a:r>
                        <a:rPr lang="en-US"/>
                        <a:t>44.3</a:t>
                      </a:r>
                      <a:endParaRPr lang="en-KE"/>
                    </a:p>
                  </a:txBody>
                  <a:tcPr>
                    <a:solidFill>
                      <a:srgbClr val="92D050"/>
                    </a:solidFill>
                  </a:tcPr>
                </a:tc>
                <a:tc>
                  <a:txBody>
                    <a:bodyPr/>
                    <a:lstStyle/>
                    <a:p>
                      <a:r>
                        <a:rPr lang="en-US"/>
                        <a:t>11.4</a:t>
                      </a:r>
                      <a:endParaRPr lang="en-KE"/>
                    </a:p>
                  </a:txBody>
                  <a:tcPr>
                    <a:solidFill>
                      <a:srgbClr val="92D050"/>
                    </a:solidFill>
                  </a:tcPr>
                </a:tc>
                <a:tc>
                  <a:txBody>
                    <a:bodyPr/>
                    <a:lstStyle/>
                    <a:p>
                      <a:r>
                        <a:rPr lang="en-US"/>
                        <a:t>11.4</a:t>
                      </a:r>
                      <a:endParaRPr lang="en-KE"/>
                    </a:p>
                  </a:txBody>
                  <a:tcPr>
                    <a:solidFill>
                      <a:srgbClr val="92D050"/>
                    </a:solidFill>
                  </a:tcPr>
                </a:tc>
                <a:tc>
                  <a:txBody>
                    <a:bodyPr/>
                    <a:lstStyle/>
                    <a:p>
                      <a:r>
                        <a:rPr lang="en-US"/>
                        <a:t>16.3</a:t>
                      </a:r>
                      <a:endParaRPr lang="en-KE"/>
                    </a:p>
                  </a:txBody>
                  <a:tcPr>
                    <a:solidFill>
                      <a:srgbClr val="92D050"/>
                    </a:solidFill>
                  </a:tcPr>
                </a:tc>
                <a:tc>
                  <a:txBody>
                    <a:bodyPr/>
                    <a:lstStyle/>
                    <a:p>
                      <a:r>
                        <a:rPr lang="en-US"/>
                        <a:t>-4.9</a:t>
                      </a:r>
                      <a:endParaRPr lang="en-KE"/>
                    </a:p>
                  </a:txBody>
                  <a:tcPr>
                    <a:solidFill>
                      <a:srgbClr val="92D050"/>
                    </a:solidFill>
                  </a:tcPr>
                </a:tc>
                <a:tc>
                  <a:txBody>
                    <a:bodyPr/>
                    <a:lstStyle/>
                    <a:p>
                      <a:r>
                        <a:rPr lang="en-US"/>
                        <a:t>82.5</a:t>
                      </a:r>
                      <a:endParaRPr lang="en-KE"/>
                    </a:p>
                  </a:txBody>
                  <a:tcPr>
                    <a:solidFill>
                      <a:srgbClr val="92D050"/>
                    </a:solidFill>
                  </a:tcPr>
                </a:tc>
                <a:tc>
                  <a:txBody>
                    <a:bodyPr/>
                    <a:lstStyle/>
                    <a:p>
                      <a:r>
                        <a:rPr lang="en-US"/>
                        <a:t>82.2</a:t>
                      </a:r>
                      <a:endParaRPr lang="en-KE"/>
                    </a:p>
                  </a:txBody>
                  <a:tcPr>
                    <a:solidFill>
                      <a:srgbClr val="92D050"/>
                    </a:solidFill>
                  </a:tcPr>
                </a:tc>
                <a:tc>
                  <a:txBody>
                    <a:bodyPr/>
                    <a:lstStyle/>
                    <a:p>
                      <a:r>
                        <a:rPr lang="en-US"/>
                        <a:t>0.3</a:t>
                      </a:r>
                      <a:endParaRPr lang="en-KE"/>
                    </a:p>
                  </a:txBody>
                  <a:tcPr>
                    <a:solidFill>
                      <a:srgbClr val="92D050"/>
                    </a:solidFill>
                  </a:tcPr>
                </a:tc>
                <a:extLst>
                  <a:ext uri="{0D108BD9-81ED-4DB2-BD59-A6C34878D82A}">
                    <a16:rowId xmlns:a16="http://schemas.microsoft.com/office/drawing/2014/main" val="3258310483"/>
                  </a:ext>
                </a:extLst>
              </a:tr>
            </a:tbl>
          </a:graphicData>
        </a:graphic>
      </p:graphicFrame>
    </p:spTree>
    <p:extLst>
      <p:ext uri="{BB962C8B-B14F-4D97-AF65-F5344CB8AC3E}">
        <p14:creationId xmlns:p14="http://schemas.microsoft.com/office/powerpoint/2010/main" val="157864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p:nvPr/>
        </p:nvSpPr>
        <p:spPr>
          <a:xfrm>
            <a:off x="-1730" y="206828"/>
            <a:ext cx="11708770" cy="1230085"/>
          </a:xfrm>
          <a:prstGeom prst="rect">
            <a:avLst/>
          </a:prstGeom>
          <a:solidFill>
            <a:srgbClr val="FBAC44"/>
          </a:solidFill>
          <a:ln>
            <a:noFill/>
          </a:ln>
        </p:spPr>
        <p:txBody>
          <a:bodyPr spcFirstLastPara="1" wrap="square" lIns="91425" tIns="45700" rIns="91425" bIns="45700" anchor="ctr" anchorCtr="0">
            <a:noAutofit/>
          </a:bodyPr>
          <a:lstStyle/>
          <a:p>
            <a:pPr lvl="0" algn="ctr">
              <a:buSzPts val="1400"/>
            </a:pPr>
            <a:r>
              <a:rPr lang="es-MX" sz="3800">
                <a:solidFill>
                  <a:schemeClr val="lt1"/>
                </a:solidFill>
                <a:latin typeface="Platz" panose="020B0604000000000000" pitchFamily="34" charset="0"/>
              </a:rPr>
              <a:t>Tres veces más de los casos de matrimonio infantil evitados son de las familias más ricas </a:t>
            </a:r>
            <a:endParaRPr sz="3800" b="0" i="0" u="none" strike="noStrike" cap="none">
              <a:solidFill>
                <a:schemeClr val="lt1"/>
              </a:solidFill>
              <a:latin typeface="Platz" panose="020B0604000000000000" pitchFamily="34" charset="0"/>
              <a:sym typeface="Arial"/>
            </a:endParaRPr>
          </a:p>
        </p:txBody>
      </p:sp>
      <p:sp>
        <p:nvSpPr>
          <p:cNvPr id="142" name="Google Shape;142;p25"/>
          <p:cNvSpPr txBox="1"/>
          <p:nvPr/>
        </p:nvSpPr>
        <p:spPr>
          <a:xfrm>
            <a:off x="790203" y="2548274"/>
            <a:ext cx="10611600" cy="402600"/>
          </a:xfrm>
          <a:prstGeom prst="rect">
            <a:avLst/>
          </a:prstGeom>
          <a:noFill/>
          <a:ln>
            <a:noFill/>
          </a:ln>
        </p:spPr>
        <p:txBody>
          <a:bodyPr spcFirstLastPara="1" wrap="square" lIns="0" tIns="33000" rIns="0" bIns="0" anchor="t" anchorCtr="0">
            <a:spAutoFit/>
          </a:bodyPr>
          <a:lstStyle/>
          <a:p>
            <a:pPr marL="12700" marR="5080" lvl="0" indent="0" algn="l" rtl="0">
              <a:lnSpc>
                <a:spcPct val="116666"/>
              </a:lnSpc>
              <a:spcBef>
                <a:spcPts val="0"/>
              </a:spcBef>
              <a:spcAft>
                <a:spcPts val="0"/>
              </a:spcAft>
              <a:buClr>
                <a:srgbClr val="000000"/>
              </a:buClr>
              <a:buSzPts val="2400"/>
              <a:buFont typeface="Arial"/>
              <a:buNone/>
            </a:pPr>
            <a:endParaRPr sz="2400" b="0" i="0" u="none" strike="noStrike" cap="none">
              <a:solidFill>
                <a:srgbClr val="231F20"/>
              </a:solidFill>
              <a:latin typeface="Calibri"/>
              <a:ea typeface="Calibri"/>
              <a:cs typeface="Calibri"/>
              <a:sym typeface="Calibri"/>
            </a:endParaRPr>
          </a:p>
        </p:txBody>
      </p:sp>
      <p:pic>
        <p:nvPicPr>
          <p:cNvPr id="3" name="Picture 2" descr="A graph showing the number of people in the united states&#10;&#10;Description automatically generated">
            <a:extLst>
              <a:ext uri="{FF2B5EF4-FFF2-40B4-BE49-F238E27FC236}">
                <a16:creationId xmlns:a16="http://schemas.microsoft.com/office/drawing/2014/main" id="{F1F0941F-70AA-D235-774D-51279FFF5195}"/>
              </a:ext>
            </a:extLst>
          </p:cNvPr>
          <p:cNvPicPr>
            <a:picLocks noChangeAspect="1"/>
          </p:cNvPicPr>
          <p:nvPr/>
        </p:nvPicPr>
        <p:blipFill rotWithShape="1">
          <a:blip r:embed="rId3"/>
          <a:srcRect t="8160"/>
          <a:stretch/>
        </p:blipFill>
        <p:spPr>
          <a:xfrm>
            <a:off x="1143001" y="1556657"/>
            <a:ext cx="10715988" cy="4912723"/>
          </a:xfrm>
          <a:prstGeom prst="rect">
            <a:avLst/>
          </a:prstGeom>
        </p:spPr>
      </p:pic>
      <p:sp>
        <p:nvSpPr>
          <p:cNvPr id="7" name="Rectangle 6">
            <a:extLst>
              <a:ext uri="{FF2B5EF4-FFF2-40B4-BE49-F238E27FC236}">
                <a16:creationId xmlns:a16="http://schemas.microsoft.com/office/drawing/2014/main" id="{010FE04E-758A-E0E9-8E50-71010E695B85}"/>
              </a:ext>
            </a:extLst>
          </p:cNvPr>
          <p:cNvSpPr/>
          <p:nvPr/>
        </p:nvSpPr>
        <p:spPr>
          <a:xfrm>
            <a:off x="-1" y="6510690"/>
            <a:ext cx="11858989" cy="347310"/>
          </a:xfrm>
          <a:prstGeom prst="rect">
            <a:avLst/>
          </a:prstGeom>
          <a:ln>
            <a:solidFill>
              <a:srgbClr val="9F478C"/>
            </a:solidFill>
          </a:ln>
        </p:spPr>
        <p:style>
          <a:lnRef idx="2">
            <a:schemeClr val="accent6"/>
          </a:lnRef>
          <a:fillRef idx="1">
            <a:schemeClr val="lt1"/>
          </a:fillRef>
          <a:effectRef idx="0">
            <a:schemeClr val="accent6"/>
          </a:effectRef>
          <a:fontRef idx="minor">
            <a:schemeClr val="dk1"/>
          </a:fontRef>
        </p:style>
        <p:txBody>
          <a:bodyPr rtlCol="0" anchor="ctr"/>
          <a:lstStyle/>
          <a:p>
            <a:r>
              <a:rPr lang="es-MX" sz="1000">
                <a:ln w="0"/>
                <a:solidFill>
                  <a:schemeClr val="tx1"/>
                </a:solidFill>
                <a:effectLst>
                  <a:outerShdw blurRad="38100" dist="19050" dir="2700000" algn="tl" rotWithShape="0">
                    <a:schemeClr val="dk1">
                      <a:alpha val="40000"/>
                    </a:schemeClr>
                  </a:outerShdw>
                </a:effectLst>
                <a:latin typeface="Adelle Rg" panose="02000503060000020004" pitchFamily="50" charset="0"/>
              </a:rPr>
              <a:t>Fuente: Fondo de las Naciones Unidas para la Infancia, ¿Está al alcance de la mano el fin del matrimonio infantil? Últimas tendencias y perspectivas de futuro. Edición 2023. UNICEF Nueva York, 2023</a:t>
            </a:r>
            <a:endParaRPr lang="en-US" sz="1000">
              <a:ln w="0"/>
              <a:solidFill>
                <a:schemeClr val="tx1"/>
              </a:solidFill>
              <a:effectLst>
                <a:outerShdw blurRad="38100" dist="19050" dir="2700000" algn="tl" rotWithShape="0">
                  <a:schemeClr val="dk1">
                    <a:alpha val="40000"/>
                  </a:schemeClr>
                </a:outerShdw>
              </a:effectLst>
              <a:latin typeface="Adelle Rg" panose="02000503060000020004" pitchFamily="50"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p:nvPr/>
        </p:nvSpPr>
        <p:spPr>
          <a:xfrm>
            <a:off x="0" y="450937"/>
            <a:ext cx="8555277" cy="812083"/>
          </a:xfrm>
          <a:prstGeom prst="rect">
            <a:avLst/>
          </a:prstGeom>
          <a:solidFill>
            <a:srgbClr val="66CBE1"/>
          </a:solidFill>
          <a:ln>
            <a:solidFill>
              <a:srgbClr val="66CBE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5" name="Google Shape;225;p27"/>
          <p:cNvSpPr txBox="1"/>
          <p:nvPr/>
        </p:nvSpPr>
        <p:spPr>
          <a:xfrm>
            <a:off x="638825" y="1593625"/>
            <a:ext cx="10611600" cy="3598529"/>
          </a:xfrm>
          <a:prstGeom prst="rect">
            <a:avLst/>
          </a:prstGeom>
          <a:noFill/>
          <a:ln>
            <a:noFill/>
          </a:ln>
        </p:spPr>
        <p:txBody>
          <a:bodyPr spcFirstLastPara="1" wrap="square" lIns="0" tIns="33000" rIns="0" bIns="0" anchor="t" anchorCtr="0">
            <a:spAutoFit/>
          </a:bodyPr>
          <a:lstStyle/>
          <a:p>
            <a:pPr marL="457200" marR="5080" lvl="0" indent="-368300">
              <a:lnSpc>
                <a:spcPct val="116666"/>
              </a:lnSpc>
              <a:buClr>
                <a:schemeClr val="dk1"/>
              </a:buClr>
              <a:buSzPts val="2200"/>
              <a:buFont typeface="Calibri"/>
              <a:buChar char="●"/>
            </a:pPr>
            <a:r>
              <a:rPr lang="es-MX" sz="2200">
                <a:solidFill>
                  <a:schemeClr val="dk1"/>
                </a:solidFill>
                <a:latin typeface="Adelle Rg" panose="02000503060000020004" pitchFamily="50" charset="0"/>
                <a:ea typeface="Calibri"/>
                <a:cs typeface="Calibri"/>
                <a:sym typeface="Calibri"/>
              </a:rPr>
              <a:t>A nivel mundial, ambas prevalencias están disminuyendo, pero no lo suficientemente rápido (o lo suficientemente equitativamente) para cumplir con la meta de los ODS.
Para acelerar el progreso, necesitamos avanzar 20 veces más rápido, los países deben priorizar la salud reproductiva, el empoderamiento y la participación en el mercado laboral, en particular para las mujeres.  
Sin una inversión significativa y un cambio de rumbo, es probable que la región del Sahel se quede aún más atrás
 Conflicto y crisis está haciendo que la meta de los ODS sea más inalcanzable</a:t>
            </a:r>
            <a:endParaRPr lang="en-US" sz="2400" i="0" u="none" strike="noStrike" cap="none">
              <a:solidFill>
                <a:schemeClr val="dk1"/>
              </a:solidFill>
              <a:latin typeface="Adelle Rg" panose="02000503060000020004" pitchFamily="50" charset="0"/>
              <a:ea typeface="Calibri"/>
              <a:cs typeface="Calibri"/>
              <a:sym typeface="Calibri"/>
            </a:endParaRPr>
          </a:p>
        </p:txBody>
      </p:sp>
      <p:sp>
        <p:nvSpPr>
          <p:cNvPr id="229" name="Google Shape;229;p27"/>
          <p:cNvSpPr txBox="1">
            <a:spLocks noGrp="1"/>
          </p:cNvSpPr>
          <p:nvPr>
            <p:ph type="title"/>
          </p:nvPr>
        </p:nvSpPr>
        <p:spPr>
          <a:xfrm>
            <a:off x="333012" y="579979"/>
            <a:ext cx="5762987" cy="1231106"/>
          </a:xfrm>
          <a:prstGeom prst="rect">
            <a:avLst/>
          </a:prstGeom>
          <a:noFill/>
          <a:ln>
            <a:noFill/>
          </a:ln>
        </p:spPr>
        <p:txBody>
          <a:bodyPr spcFirstLastPara="1" wrap="square" lIns="0" tIns="0" rIns="0" bIns="0" anchor="t" anchorCtr="0">
            <a:spAutoFit/>
          </a:bodyPr>
          <a:lstStyle/>
          <a:p>
            <a:pPr lvl="0"/>
            <a:r>
              <a:rPr lang="en-US" sz="4000" b="0" err="1">
                <a:solidFill>
                  <a:schemeClr val="lt1"/>
                </a:solidFill>
                <a:latin typeface="Platz" panose="020B0604000000000000" pitchFamily="34" charset="0"/>
                <a:cs typeface="Aharoni"/>
                <a:sym typeface="Aharoni"/>
              </a:rPr>
              <a:t>Conclusión</a:t>
            </a:r>
            <a:r>
              <a:rPr lang="en-US" sz="4000" b="0">
                <a:solidFill>
                  <a:schemeClr val="lt1"/>
                </a:solidFill>
                <a:latin typeface="Platz" panose="020B0604000000000000" pitchFamily="34" charset="0"/>
                <a:cs typeface="Aharoni"/>
                <a:sym typeface="Aharoni"/>
              </a:rPr>
              <a:t> clave
</a:t>
            </a:r>
            <a:endParaRPr lang="en-US" sz="4000" b="0">
              <a:latin typeface="Platz" panose="020B0604000000000000"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p:nvPr/>
        </p:nvSpPr>
        <p:spPr>
          <a:xfrm>
            <a:off x="0" y="450937"/>
            <a:ext cx="8555277" cy="812083"/>
          </a:xfrm>
          <a:prstGeom prst="rect">
            <a:avLst/>
          </a:prstGeom>
          <a:solidFill>
            <a:srgbClr val="66CBE1"/>
          </a:solidFill>
          <a:ln>
            <a:solidFill>
              <a:srgbClr val="66CBE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latz" panose="020B0604000000000000" pitchFamily="34" charset="0"/>
              <a:sym typeface="Arial"/>
            </a:endParaRPr>
          </a:p>
        </p:txBody>
      </p:sp>
      <p:sp>
        <p:nvSpPr>
          <p:cNvPr id="225" name="Google Shape;225;p27"/>
          <p:cNvSpPr txBox="1"/>
          <p:nvPr/>
        </p:nvSpPr>
        <p:spPr>
          <a:xfrm>
            <a:off x="638825" y="1593625"/>
            <a:ext cx="10611600" cy="2013993"/>
          </a:xfrm>
          <a:prstGeom prst="rect">
            <a:avLst/>
          </a:prstGeom>
          <a:noFill/>
          <a:ln>
            <a:noFill/>
          </a:ln>
        </p:spPr>
        <p:txBody>
          <a:bodyPr spcFirstLastPara="1" wrap="square" lIns="0" tIns="33000" rIns="0" bIns="0" anchor="t" anchorCtr="0">
            <a:spAutoFit/>
          </a:bodyPr>
          <a:lstStyle/>
          <a:p>
            <a:pPr marL="457200" marR="5080" lvl="0" indent="-368300">
              <a:lnSpc>
                <a:spcPct val="116666"/>
              </a:lnSpc>
              <a:buClr>
                <a:schemeClr val="dk1"/>
              </a:buClr>
              <a:buSzPts val="2200"/>
              <a:buFont typeface="Calibri"/>
              <a:buChar char="●"/>
            </a:pPr>
            <a:r>
              <a:rPr lang="es-MX" sz="2200">
                <a:solidFill>
                  <a:schemeClr val="dk1"/>
                </a:solidFill>
                <a:latin typeface="Adelle Rg" panose="02000503060000020004" pitchFamily="50" charset="0"/>
                <a:ea typeface="Calibri"/>
                <a:cs typeface="Calibri"/>
                <a:sym typeface="Calibri"/>
              </a:rPr>
              <a:t>Empoderar a las adolescentes y a las mujeres para transformar las normas. 
Involucrar a las familias y comunidades, incluidos hombres y niños.
Fortalecimiento de leyes, políticas y servicios. Esto incluye la reforma de leyes y políticas que contradicen 
Generar y hacer uso utilizando datos y evidencia</a:t>
            </a:r>
            <a:endParaRPr lang="en-US" sz="2400" i="0" u="none" strike="noStrike" cap="none">
              <a:solidFill>
                <a:schemeClr val="dk1"/>
              </a:solidFill>
              <a:latin typeface="Adelle Rg" panose="02000503060000020004" pitchFamily="50" charset="0"/>
              <a:ea typeface="Calibri"/>
              <a:cs typeface="Calibri"/>
              <a:sym typeface="Calibri"/>
            </a:endParaRPr>
          </a:p>
        </p:txBody>
      </p:sp>
      <p:sp>
        <p:nvSpPr>
          <p:cNvPr id="229" name="Google Shape;229;p27"/>
          <p:cNvSpPr txBox="1">
            <a:spLocks noGrp="1"/>
          </p:cNvSpPr>
          <p:nvPr>
            <p:ph type="title"/>
          </p:nvPr>
        </p:nvSpPr>
        <p:spPr>
          <a:xfrm>
            <a:off x="333012" y="579979"/>
            <a:ext cx="5762987" cy="1231106"/>
          </a:xfrm>
          <a:prstGeom prst="rect">
            <a:avLst/>
          </a:prstGeom>
          <a:noFill/>
          <a:ln>
            <a:noFill/>
          </a:ln>
        </p:spPr>
        <p:txBody>
          <a:bodyPr spcFirstLastPara="1" wrap="square" lIns="0" tIns="0" rIns="0" bIns="0" anchor="t" anchorCtr="0">
            <a:spAutoFit/>
          </a:bodyPr>
          <a:lstStyle/>
          <a:p>
            <a:pPr lvl="0"/>
            <a:r>
              <a:rPr lang="en-US" sz="4000" b="0">
                <a:solidFill>
                  <a:schemeClr val="lt1"/>
                </a:solidFill>
                <a:latin typeface="Platz" panose="020B0604000000000000" pitchFamily="34" charset="0"/>
                <a:ea typeface="Aharoni"/>
                <a:cs typeface="Aharoni"/>
                <a:sym typeface="Aharoni"/>
              </a:rPr>
              <a:t>Respuesta </a:t>
            </a:r>
            <a:r>
              <a:rPr lang="en-US" sz="4000" b="0" err="1">
                <a:solidFill>
                  <a:schemeClr val="lt1"/>
                </a:solidFill>
                <a:latin typeface="Platz" panose="020B0604000000000000" pitchFamily="34" charset="0"/>
                <a:ea typeface="Aharoni"/>
                <a:cs typeface="Aharoni"/>
                <a:sym typeface="Aharoni"/>
              </a:rPr>
              <a:t>programática</a:t>
            </a:r>
            <a:r>
              <a:rPr lang="en-US" sz="4000" b="0">
                <a:solidFill>
                  <a:schemeClr val="lt1"/>
                </a:solidFill>
                <a:latin typeface="Platz" panose="020B0604000000000000" pitchFamily="34" charset="0"/>
                <a:ea typeface="Aharoni"/>
                <a:cs typeface="Aharoni"/>
                <a:sym typeface="Aharoni"/>
              </a:rPr>
              <a:t>
</a:t>
            </a:r>
            <a:endParaRPr sz="4000" b="0">
              <a:latin typeface="Platz" panose="020B0604000000000000" pitchFamily="34" charset="0"/>
            </a:endParaRPr>
          </a:p>
        </p:txBody>
      </p:sp>
    </p:spTree>
    <p:extLst>
      <p:ext uri="{BB962C8B-B14F-4D97-AF65-F5344CB8AC3E}">
        <p14:creationId xmlns:p14="http://schemas.microsoft.com/office/powerpoint/2010/main" val="24699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1981199" y="401471"/>
            <a:ext cx="8229600" cy="701915"/>
          </a:xfrm>
        </p:spPr>
        <p:txBody>
          <a:bodyPr>
            <a:noAutofit/>
          </a:bodyPr>
          <a:lstStyle/>
          <a:p>
            <a:r>
              <a:rPr lang="en-GB" sz="4800" err="1"/>
              <a:t>Interpretación</a:t>
            </a:r>
            <a:endParaRPr lang="en-GB" sz="4800"/>
          </a:p>
        </p:txBody>
      </p:sp>
      <p:sp>
        <p:nvSpPr>
          <p:cNvPr id="4" name="TextBox 3">
            <a:extLst>
              <a:ext uri="{FF2B5EF4-FFF2-40B4-BE49-F238E27FC236}">
                <a16:creationId xmlns:a16="http://schemas.microsoft.com/office/drawing/2014/main" id="{9B031B42-D13E-B731-99B9-84D37723A01E}"/>
              </a:ext>
            </a:extLst>
          </p:cNvPr>
          <p:cNvSpPr txBox="1"/>
          <p:nvPr/>
        </p:nvSpPr>
        <p:spPr>
          <a:xfrm>
            <a:off x="858620" y="1240049"/>
            <a:ext cx="10474757" cy="1015663"/>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2000" b="1">
                <a:solidFill>
                  <a:schemeClr val="accent2"/>
                </a:solidFill>
                <a:latin typeface="Calibri" panose="020F0502020204030204"/>
              </a:rPr>
              <a:t>ENGLISH</a:t>
            </a:r>
            <a:r>
              <a:rPr lang="en-GB" sz="2000">
                <a:solidFill>
                  <a:prstClr val="black"/>
                </a:solidFill>
                <a:latin typeface="Calibri" panose="020F0502020204030204"/>
              </a:rPr>
              <a:t> - This session will have presentations in </a:t>
            </a:r>
            <a:r>
              <a:rPr lang="en-GB" sz="2000" b="1">
                <a:solidFill>
                  <a:prstClr val="black"/>
                </a:solidFill>
                <a:latin typeface="Calibri" panose="020F0502020204030204"/>
              </a:rPr>
              <a:t>English and Spanish</a:t>
            </a:r>
            <a:r>
              <a:rPr lang="en-GB" sz="2000">
                <a:solidFill>
                  <a:prstClr val="black"/>
                </a:solidFill>
                <a:latin typeface="Calibri" panose="020F0502020204030204"/>
              </a:rPr>
              <a:t>. To access simultaneous interpretation, please click on the globe icon at the bottom bar of your screen and </a:t>
            </a:r>
            <a:r>
              <a:rPr lang="en-GB" sz="2000" b="1">
                <a:solidFill>
                  <a:prstClr val="black"/>
                </a:solidFill>
                <a:latin typeface="Calibri" panose="020F0502020204030204"/>
              </a:rPr>
              <a:t>select your preferred language (English, Spanish, French,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858620" y="4079255"/>
            <a:ext cx="10474757" cy="1323439"/>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s-ES_tradnl" sz="2000" b="1" cap="all">
                <a:solidFill>
                  <a:schemeClr val="accent4"/>
                </a:solidFill>
                <a:latin typeface="Calibri" panose="020F0502020204030204"/>
              </a:rPr>
              <a:t>Español</a:t>
            </a:r>
            <a:r>
              <a:rPr lang="es-ES_tradnl" sz="2000" b="1">
                <a:solidFill>
                  <a:prstClr val="black"/>
                </a:solidFill>
                <a:latin typeface="Calibri" panose="020F0502020204030204"/>
              </a:rPr>
              <a:t> - </a:t>
            </a:r>
            <a:r>
              <a:rPr lang="es-ES_tradnl" sz="2000">
                <a:solidFill>
                  <a:prstClr val="black"/>
                </a:solidFill>
                <a:latin typeface="Calibri" panose="020F0502020204030204"/>
              </a:rPr>
              <a:t>Esta sesión tendrá presentaciones en </a:t>
            </a:r>
            <a:r>
              <a:rPr lang="es-ES_tradnl" sz="2000" b="1">
                <a:solidFill>
                  <a:prstClr val="black"/>
                </a:solidFill>
                <a:latin typeface="Calibri" panose="020F0502020204030204"/>
              </a:rPr>
              <a:t>inglés y español</a:t>
            </a:r>
            <a:r>
              <a:rPr lang="es-ES_tradnl" sz="2000">
                <a:solidFill>
                  <a:prstClr val="black"/>
                </a:solidFill>
                <a:latin typeface="Calibri" panose="020F0502020204030204"/>
              </a:rPr>
              <a:t>. Para acceder a los servicios de interpretación simultánea, por favor haga clic en el icono del globo que encontrará en la barra inferior de su pantalla, y </a:t>
            </a:r>
            <a:r>
              <a:rPr lang="es-ES_tradnl" sz="2000" b="1">
                <a:solidFill>
                  <a:prstClr val="black"/>
                </a:solidFill>
                <a:latin typeface="Calibri" panose="020F0502020204030204"/>
              </a:rPr>
              <a:t>seleccione su idioma de preferencia (inglés, español, francés, o versión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858620" y="2535448"/>
            <a:ext cx="10474757" cy="1323439"/>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2000" b="1" cap="all">
                <a:solidFill>
                  <a:schemeClr val="accent5">
                    <a:lumMod val="75000"/>
                  </a:schemeClr>
                </a:solidFill>
                <a:latin typeface="Calibri" panose="020F0502020204030204"/>
              </a:rPr>
              <a:t>français</a:t>
            </a:r>
            <a:r>
              <a:rPr lang="fr-FR" sz="2000" b="1">
                <a:solidFill>
                  <a:prstClr val="black"/>
                </a:solidFill>
                <a:latin typeface="Calibri" panose="020F0502020204030204"/>
              </a:rPr>
              <a:t> - </a:t>
            </a:r>
            <a:r>
              <a:rPr lang="fr-FR" sz="2000">
                <a:solidFill>
                  <a:prstClr val="black"/>
                </a:solidFill>
                <a:latin typeface="Calibri" panose="020F0502020204030204"/>
              </a:rPr>
              <a:t>Cette session comprendra des présentations en </a:t>
            </a:r>
            <a:r>
              <a:rPr lang="fr-FR" sz="2000" b="1">
                <a:solidFill>
                  <a:prstClr val="black"/>
                </a:solidFill>
                <a:latin typeface="Calibri" panose="020F0502020204030204"/>
              </a:rPr>
              <a:t>anglais et en espagnol</a:t>
            </a:r>
            <a:r>
              <a:rPr lang="fr-FR" sz="2000">
                <a:solidFill>
                  <a:prstClr val="black"/>
                </a:solidFill>
                <a:latin typeface="Calibri" panose="020F0502020204030204"/>
              </a:rPr>
              <a:t>. Pour accéder aux services d'interprétation simultanée, veuillez cliquer sur l'icône globe que vous trouverez dans la barre inférieure de votre écran, et </a:t>
            </a:r>
            <a:r>
              <a:rPr lang="fr-FR" sz="2000" b="1">
                <a:solidFill>
                  <a:prstClr val="black"/>
                </a:solidFill>
                <a:latin typeface="Calibri" panose="020F0502020204030204"/>
              </a:rPr>
              <a:t>sélectionnez la langue de préférence (anglais, espagnol, français, ou version originale)</a:t>
            </a:r>
            <a:r>
              <a:rPr lang="fr-FR" sz="2000">
                <a:solidFill>
                  <a:prstClr val="black"/>
                </a:solidFill>
                <a:latin typeface="Calibri" panose="020F0502020204030204"/>
              </a:rPr>
              <a:t>.</a:t>
            </a:r>
            <a:endParaRPr lang="en-GB" sz="2000">
              <a:solidFill>
                <a:prstClr val="black"/>
              </a:solidFill>
              <a:latin typeface="Calibri" panose="020F0502020204030204"/>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1165" y="5623062"/>
            <a:ext cx="11209669" cy="888844"/>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9037187" y="5486399"/>
            <a:ext cx="1413099" cy="1142946"/>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41048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p:nvPr/>
        </p:nvSpPr>
        <p:spPr>
          <a:xfrm>
            <a:off x="0" y="421441"/>
            <a:ext cx="10121030" cy="812083"/>
          </a:xfrm>
          <a:prstGeom prst="rect">
            <a:avLst/>
          </a:prstGeom>
          <a:solidFill>
            <a:srgbClr val="66CBE1"/>
          </a:solidFill>
          <a:ln>
            <a:solidFill>
              <a:srgbClr val="66CBE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p21"/>
          <p:cNvSpPr txBox="1"/>
          <p:nvPr/>
        </p:nvSpPr>
        <p:spPr>
          <a:xfrm>
            <a:off x="3309049" y="913248"/>
            <a:ext cx="8549939" cy="5938850"/>
          </a:xfrm>
          <a:prstGeom prst="rect">
            <a:avLst/>
          </a:prstGeom>
          <a:noFill/>
          <a:ln>
            <a:noFill/>
          </a:ln>
        </p:spPr>
        <p:txBody>
          <a:bodyPr spcFirstLastPara="1" wrap="square" lIns="0" tIns="33000" rIns="0" bIns="0" anchor="t" anchorCtr="0">
            <a:spAutoFit/>
          </a:bodyPr>
          <a:lstStyle/>
          <a:p>
            <a:pPr marL="76200" marR="5080" lvl="0" algn="l" rtl="0">
              <a:lnSpc>
                <a:spcPct val="116666"/>
              </a:lnSpc>
              <a:spcBef>
                <a:spcPts val="0"/>
              </a:spcBef>
              <a:spcAft>
                <a:spcPts val="0"/>
              </a:spcAft>
              <a:buClr>
                <a:schemeClr val="dk1"/>
              </a:buClr>
              <a:buSzPts val="2400"/>
            </a:pPr>
            <a:endParaRPr lang="en-US" sz="2400">
              <a:solidFill>
                <a:schemeClr val="dk1"/>
              </a:solidFill>
              <a:latin typeface="Adelle Rg" panose="02000503060000020004" pitchFamily="50" charset="0"/>
              <a:ea typeface="Calibri"/>
              <a:cs typeface="Calibri"/>
              <a:sym typeface="Calibri"/>
            </a:endParaRPr>
          </a:p>
          <a:p>
            <a:pPr marL="457200" marR="5080" lvl="0" indent="-381000" algn="l" rtl="0">
              <a:lnSpc>
                <a:spcPct val="116666"/>
              </a:lnSpc>
              <a:spcBef>
                <a:spcPts val="0"/>
              </a:spcBef>
              <a:spcAft>
                <a:spcPts val="0"/>
              </a:spcAft>
              <a:buClr>
                <a:schemeClr val="dk1"/>
              </a:buClr>
              <a:buSzPts val="2400"/>
              <a:buFont typeface="Calibri"/>
              <a:buChar char="●"/>
            </a:pPr>
            <a:r>
              <a:rPr lang="en-US" sz="2400">
                <a:solidFill>
                  <a:schemeClr val="dk1"/>
                </a:solidFill>
                <a:latin typeface="Adelle Rg" panose="02000503060000020004" charset="0"/>
                <a:ea typeface="Calibri"/>
                <a:cs typeface="Calibri"/>
                <a:sym typeface="Calibri"/>
                <a:hlinkClick r:id="rId3"/>
              </a:rPr>
              <a:t>Is an End to Child Marriage within Reach?</a:t>
            </a:r>
            <a:r>
              <a:rPr lang="en-US" sz="2400">
                <a:solidFill>
                  <a:schemeClr val="dk1"/>
                </a:solidFill>
                <a:latin typeface="Adelle Rg" panose="02000503060000020004" charset="0"/>
                <a:ea typeface="Calibri"/>
                <a:cs typeface="Calibri"/>
                <a:sym typeface="Calibri"/>
              </a:rPr>
              <a:t> </a:t>
            </a:r>
            <a:r>
              <a:rPr lang="en-US" sz="1600">
                <a:solidFill>
                  <a:schemeClr val="dk1"/>
                </a:solidFill>
                <a:latin typeface="Adelle Rg" panose="02000503060000020004" charset="0"/>
                <a:ea typeface="Calibri"/>
                <a:cs typeface="Calibri"/>
                <a:sym typeface="Calibri"/>
              </a:rPr>
              <a:t>¿</a:t>
            </a:r>
            <a:r>
              <a:rPr lang="en-US" sz="1600" err="1">
                <a:solidFill>
                  <a:schemeClr val="dk1"/>
                </a:solidFill>
                <a:latin typeface="Adelle Rg" panose="02000503060000020004" charset="0"/>
                <a:ea typeface="Calibri"/>
                <a:cs typeface="Calibri"/>
                <a:sym typeface="Calibri"/>
              </a:rPr>
              <a:t>Está</a:t>
            </a:r>
            <a:r>
              <a:rPr lang="en-US" sz="1600">
                <a:solidFill>
                  <a:schemeClr val="dk1"/>
                </a:solidFill>
                <a:latin typeface="Adelle Rg" panose="02000503060000020004" charset="0"/>
                <a:ea typeface="Calibri"/>
                <a:cs typeface="Calibri"/>
                <a:sym typeface="Calibri"/>
              </a:rPr>
              <a:t> al </a:t>
            </a:r>
            <a:r>
              <a:rPr lang="en-US" sz="1600" err="1">
                <a:solidFill>
                  <a:schemeClr val="dk1"/>
                </a:solidFill>
                <a:latin typeface="Adelle Rg" panose="02000503060000020004" charset="0"/>
                <a:ea typeface="Calibri"/>
                <a:cs typeface="Calibri"/>
                <a:sym typeface="Calibri"/>
              </a:rPr>
              <a:t>alcance</a:t>
            </a:r>
            <a:r>
              <a:rPr lang="en-US" sz="1600">
                <a:solidFill>
                  <a:schemeClr val="dk1"/>
                </a:solidFill>
                <a:latin typeface="Adelle Rg" panose="02000503060000020004" charset="0"/>
                <a:ea typeface="Calibri"/>
                <a:cs typeface="Calibri"/>
                <a:sym typeface="Calibri"/>
              </a:rPr>
              <a:t> de </a:t>
            </a:r>
            <a:r>
              <a:rPr lang="en-US" sz="1600" err="1">
                <a:solidFill>
                  <a:schemeClr val="dk1"/>
                </a:solidFill>
                <a:latin typeface="Adelle Rg" panose="02000503060000020004" charset="0"/>
                <a:ea typeface="Calibri"/>
                <a:cs typeface="Calibri"/>
                <a:sym typeface="Calibri"/>
              </a:rPr>
              <a:t>nuestra</a:t>
            </a:r>
            <a:r>
              <a:rPr lang="en-US" sz="1600">
                <a:solidFill>
                  <a:schemeClr val="dk1"/>
                </a:solidFill>
                <a:latin typeface="Adelle Rg" panose="02000503060000020004" charset="0"/>
                <a:ea typeface="Calibri"/>
                <a:cs typeface="Calibri"/>
                <a:sym typeface="Calibri"/>
              </a:rPr>
              <a:t> mano el fin del </a:t>
            </a:r>
            <a:r>
              <a:rPr lang="en-US" sz="1600" err="1">
                <a:solidFill>
                  <a:schemeClr val="dk1"/>
                </a:solidFill>
                <a:latin typeface="Adelle Rg" panose="02000503060000020004" charset="0"/>
                <a:ea typeface="Calibri"/>
                <a:cs typeface="Calibri"/>
                <a:sym typeface="Calibri"/>
              </a:rPr>
              <a:t>matrimonio</a:t>
            </a:r>
            <a:r>
              <a:rPr lang="en-US" sz="1600">
                <a:solidFill>
                  <a:schemeClr val="dk1"/>
                </a:solidFill>
                <a:latin typeface="Adelle Rg" panose="02000503060000020004" charset="0"/>
                <a:ea typeface="Calibri"/>
                <a:cs typeface="Calibri"/>
                <a:sym typeface="Calibri"/>
              </a:rPr>
              <a:t> </a:t>
            </a:r>
            <a:r>
              <a:rPr lang="en-US" sz="1600" err="1">
                <a:solidFill>
                  <a:schemeClr val="dk1"/>
                </a:solidFill>
                <a:latin typeface="Adelle Rg" panose="02000503060000020004" charset="0"/>
                <a:ea typeface="Calibri"/>
                <a:cs typeface="Calibri"/>
                <a:sym typeface="Calibri"/>
              </a:rPr>
              <a:t>infantil</a:t>
            </a:r>
            <a:r>
              <a:rPr lang="en-US" sz="1600">
                <a:solidFill>
                  <a:schemeClr val="dk1"/>
                </a:solidFill>
                <a:latin typeface="Adelle Rg" panose="02000503060000020004" charset="0"/>
                <a:ea typeface="Calibri"/>
                <a:cs typeface="Calibri"/>
                <a:sym typeface="Calibri"/>
              </a:rPr>
              <a:t>?</a:t>
            </a:r>
          </a:p>
          <a:p>
            <a:pPr marL="457200" marR="5080" lvl="0" indent="-381000" algn="l" rtl="0">
              <a:lnSpc>
                <a:spcPct val="116666"/>
              </a:lnSpc>
              <a:spcBef>
                <a:spcPts val="0"/>
              </a:spcBef>
              <a:spcAft>
                <a:spcPts val="0"/>
              </a:spcAft>
              <a:buClr>
                <a:schemeClr val="dk1"/>
              </a:buClr>
              <a:buSzPts val="2400"/>
              <a:buFont typeface="Calibri"/>
              <a:buChar char="●"/>
            </a:pPr>
            <a:r>
              <a:rPr lang="en-US" sz="2400">
                <a:solidFill>
                  <a:schemeClr val="dk1"/>
                </a:solidFill>
                <a:latin typeface="Adelle Rg" panose="02000503060000020004" charset="0"/>
                <a:ea typeface="Calibri"/>
                <a:cs typeface="Calibri"/>
                <a:sym typeface="Calibri"/>
                <a:hlinkClick r:id="rId4"/>
              </a:rPr>
              <a:t>A Profile of Child Marriage in South Asia</a:t>
            </a:r>
            <a:r>
              <a:rPr lang="en-US" sz="2400">
                <a:solidFill>
                  <a:schemeClr val="dk1"/>
                </a:solidFill>
                <a:latin typeface="Adelle Rg" panose="02000503060000020004" charset="0"/>
                <a:ea typeface="Calibri"/>
                <a:cs typeface="Calibri"/>
                <a:sym typeface="Calibri"/>
              </a:rPr>
              <a:t>. </a:t>
            </a:r>
            <a:r>
              <a:rPr lang="en-US" sz="1600">
                <a:solidFill>
                  <a:schemeClr val="dk1"/>
                </a:solidFill>
                <a:latin typeface="Adelle Rg" panose="02000503060000020004" charset="0"/>
                <a:ea typeface="Calibri"/>
                <a:cs typeface="Calibri"/>
                <a:sym typeface="Calibri"/>
              </a:rPr>
              <a:t>Un </a:t>
            </a:r>
            <a:r>
              <a:rPr lang="en-US" sz="1600" err="1">
                <a:solidFill>
                  <a:schemeClr val="dk1"/>
                </a:solidFill>
                <a:latin typeface="Adelle Rg" panose="02000503060000020004" charset="0"/>
                <a:ea typeface="Calibri"/>
                <a:cs typeface="Calibri"/>
                <a:sym typeface="Calibri"/>
              </a:rPr>
              <a:t>perfil</a:t>
            </a:r>
            <a:r>
              <a:rPr lang="en-US" sz="1600">
                <a:solidFill>
                  <a:schemeClr val="dk1"/>
                </a:solidFill>
                <a:latin typeface="Adelle Rg" panose="02000503060000020004" charset="0"/>
                <a:ea typeface="Calibri"/>
                <a:cs typeface="Calibri"/>
                <a:sym typeface="Calibri"/>
              </a:rPr>
              <a:t> del </a:t>
            </a:r>
            <a:r>
              <a:rPr lang="en-US" sz="1600" err="1">
                <a:solidFill>
                  <a:schemeClr val="dk1"/>
                </a:solidFill>
                <a:latin typeface="Adelle Rg" panose="02000503060000020004" charset="0"/>
                <a:ea typeface="Calibri"/>
                <a:cs typeface="Calibri"/>
                <a:sym typeface="Calibri"/>
              </a:rPr>
              <a:t>matrimonio</a:t>
            </a:r>
            <a:r>
              <a:rPr lang="en-US" sz="1600">
                <a:solidFill>
                  <a:schemeClr val="dk1"/>
                </a:solidFill>
                <a:latin typeface="Adelle Rg" panose="02000503060000020004" charset="0"/>
                <a:ea typeface="Calibri"/>
                <a:cs typeface="Calibri"/>
                <a:sym typeface="Calibri"/>
              </a:rPr>
              <a:t> </a:t>
            </a:r>
            <a:r>
              <a:rPr lang="en-US" sz="1600" err="1">
                <a:solidFill>
                  <a:schemeClr val="dk1"/>
                </a:solidFill>
                <a:latin typeface="Adelle Rg" panose="02000503060000020004" charset="0"/>
                <a:ea typeface="Calibri"/>
                <a:cs typeface="Calibri"/>
                <a:sym typeface="Calibri"/>
              </a:rPr>
              <a:t>infantil</a:t>
            </a:r>
            <a:r>
              <a:rPr lang="en-US" sz="1600">
                <a:solidFill>
                  <a:schemeClr val="dk1"/>
                </a:solidFill>
                <a:latin typeface="Adelle Rg" panose="02000503060000020004" charset="0"/>
                <a:ea typeface="Calibri"/>
                <a:cs typeface="Calibri"/>
                <a:sym typeface="Calibri"/>
              </a:rPr>
              <a:t> </a:t>
            </a:r>
            <a:r>
              <a:rPr lang="en-US" sz="1600" err="1">
                <a:solidFill>
                  <a:schemeClr val="dk1"/>
                </a:solidFill>
                <a:latin typeface="Adelle Rg" panose="02000503060000020004" charset="0"/>
                <a:ea typeface="Calibri"/>
                <a:cs typeface="Calibri"/>
                <a:sym typeface="Calibri"/>
              </a:rPr>
              <a:t>en</a:t>
            </a:r>
            <a:r>
              <a:rPr lang="en-US" sz="1600">
                <a:solidFill>
                  <a:schemeClr val="dk1"/>
                </a:solidFill>
                <a:latin typeface="Adelle Rg" panose="02000503060000020004" charset="0"/>
                <a:ea typeface="Calibri"/>
                <a:cs typeface="Calibri"/>
                <a:sym typeface="Calibri"/>
              </a:rPr>
              <a:t> el sur de Asia.</a:t>
            </a:r>
          </a:p>
          <a:p>
            <a:pPr marL="457200" marR="5080" lvl="0" indent="-381000" algn="l" rtl="0">
              <a:lnSpc>
                <a:spcPct val="116666"/>
              </a:lnSpc>
              <a:spcBef>
                <a:spcPts val="0"/>
              </a:spcBef>
              <a:spcAft>
                <a:spcPts val="0"/>
              </a:spcAft>
              <a:buClr>
                <a:schemeClr val="dk1"/>
              </a:buClr>
              <a:buSzPts val="2400"/>
              <a:buFont typeface="Calibri"/>
              <a:buChar char="●"/>
            </a:pPr>
            <a:r>
              <a:rPr lang="en-US" sz="2400" b="0" i="0" u="none" strike="noStrike" cap="none">
                <a:solidFill>
                  <a:schemeClr val="dk1"/>
                </a:solidFill>
                <a:latin typeface="Adelle Rg" panose="02000503060000020004" charset="0"/>
                <a:ea typeface="Calibri"/>
                <a:cs typeface="Calibri"/>
                <a:sym typeface="Calibri"/>
                <a:hlinkClick r:id="rId5"/>
              </a:rPr>
              <a:t>A profile of progress in India</a:t>
            </a:r>
            <a:r>
              <a:rPr lang="en-US" sz="2400" b="0" i="0" u="none" strike="noStrike" cap="none">
                <a:solidFill>
                  <a:schemeClr val="dk1"/>
                </a:solidFill>
                <a:latin typeface="Adelle Rg" panose="02000503060000020004" charset="0"/>
                <a:ea typeface="Calibri"/>
                <a:cs typeface="Calibri"/>
                <a:sym typeface="Calibri"/>
              </a:rPr>
              <a:t>. </a:t>
            </a:r>
            <a:r>
              <a:rPr lang="en-US" sz="1600" b="0" i="0" u="none" strike="noStrike" cap="none">
                <a:solidFill>
                  <a:schemeClr val="dk1"/>
                </a:solidFill>
                <a:latin typeface="Adelle Rg" panose="02000503060000020004" charset="0"/>
                <a:ea typeface="Calibri"/>
                <a:cs typeface="Calibri"/>
                <a:sym typeface="Calibri"/>
              </a:rPr>
              <a:t>Un </a:t>
            </a:r>
            <a:r>
              <a:rPr lang="en-US" sz="1600" b="0" i="0" u="none" strike="noStrike" cap="none" err="1">
                <a:solidFill>
                  <a:schemeClr val="dk1"/>
                </a:solidFill>
                <a:latin typeface="Adelle Rg" panose="02000503060000020004" charset="0"/>
                <a:ea typeface="Calibri"/>
                <a:cs typeface="Calibri"/>
                <a:sym typeface="Calibri"/>
              </a:rPr>
              <a:t>perfil</a:t>
            </a:r>
            <a:r>
              <a:rPr lang="en-US" sz="1600" b="0" i="0" u="none" strike="noStrike" cap="none">
                <a:solidFill>
                  <a:schemeClr val="dk1"/>
                </a:solidFill>
                <a:latin typeface="Adelle Rg" panose="02000503060000020004" charset="0"/>
                <a:ea typeface="Calibri"/>
                <a:cs typeface="Calibri"/>
                <a:sym typeface="Calibri"/>
              </a:rPr>
              <a:t> del </a:t>
            </a:r>
            <a:r>
              <a:rPr lang="en-US" sz="1600" b="0" i="0" u="none" strike="noStrike" cap="none" err="1">
                <a:solidFill>
                  <a:schemeClr val="dk1"/>
                </a:solidFill>
                <a:latin typeface="Adelle Rg" panose="02000503060000020004" charset="0"/>
                <a:ea typeface="Calibri"/>
                <a:cs typeface="Calibri"/>
                <a:sym typeface="Calibri"/>
              </a:rPr>
              <a:t>progreso</a:t>
            </a:r>
            <a:r>
              <a:rPr lang="en-US" sz="1600" b="0" i="0" u="none" strike="noStrike" cap="none">
                <a:solidFill>
                  <a:schemeClr val="dk1"/>
                </a:solidFill>
                <a:latin typeface="Adelle Rg" panose="02000503060000020004" charset="0"/>
                <a:ea typeface="Calibri"/>
                <a:cs typeface="Calibri"/>
                <a:sym typeface="Calibri"/>
              </a:rPr>
              <a:t> </a:t>
            </a:r>
            <a:r>
              <a:rPr lang="en-US" sz="1600" b="0" i="0" u="none" strike="noStrike" cap="none" err="1">
                <a:solidFill>
                  <a:schemeClr val="dk1"/>
                </a:solidFill>
                <a:latin typeface="Adelle Rg" panose="02000503060000020004" charset="0"/>
                <a:ea typeface="Calibri"/>
                <a:cs typeface="Calibri"/>
                <a:sym typeface="Calibri"/>
              </a:rPr>
              <a:t>en</a:t>
            </a:r>
            <a:r>
              <a:rPr lang="en-US" sz="1600" b="0" i="0" u="none" strike="noStrike" cap="none">
                <a:solidFill>
                  <a:schemeClr val="dk1"/>
                </a:solidFill>
                <a:latin typeface="Adelle Rg" panose="02000503060000020004" charset="0"/>
                <a:ea typeface="Calibri"/>
                <a:cs typeface="Calibri"/>
                <a:sym typeface="Calibri"/>
              </a:rPr>
              <a:t> la India</a:t>
            </a:r>
          </a:p>
          <a:p>
            <a:pPr marL="457200" marR="5080" indent="-381000">
              <a:lnSpc>
                <a:spcPct val="116666"/>
              </a:lnSpc>
              <a:buClr>
                <a:schemeClr val="dk1"/>
              </a:buClr>
              <a:buSzPts val="2400"/>
              <a:buFont typeface="Calibri"/>
              <a:buChar char="●"/>
            </a:pPr>
            <a:r>
              <a:rPr lang="en-US" sz="2400" b="0" i="0" u="none" strike="noStrike" cap="none">
                <a:solidFill>
                  <a:schemeClr val="dk1"/>
                </a:solidFill>
                <a:latin typeface="Adelle Rg" panose="02000503060000020004" charset="0"/>
                <a:ea typeface="Calibri"/>
                <a:cs typeface="Calibri"/>
                <a:sym typeface="Calibri"/>
                <a:hlinkClick r:id="rId6"/>
              </a:rPr>
              <a:t>Child Marriage Country Profiles</a:t>
            </a:r>
            <a:r>
              <a:rPr lang="en-US" sz="2400" b="0" i="0" u="none" strike="noStrike" cap="none">
                <a:solidFill>
                  <a:schemeClr val="dk1"/>
                </a:solidFill>
                <a:latin typeface="Adelle Rg" panose="02000503060000020004" charset="0"/>
                <a:ea typeface="Calibri"/>
                <a:cs typeface="Calibri"/>
                <a:sym typeface="Calibri"/>
              </a:rPr>
              <a:t>. </a:t>
            </a:r>
            <a:r>
              <a:rPr lang="es-MX" sz="1600">
                <a:solidFill>
                  <a:schemeClr val="dk1"/>
                </a:solidFill>
                <a:latin typeface="Adelle Rg" panose="02000503060000020004" charset="0"/>
                <a:cs typeface="Calibri"/>
                <a:sym typeface="Calibri"/>
              </a:rPr>
              <a:t>Perfiles de países del matrimonio infantil</a:t>
            </a:r>
            <a:r>
              <a:rPr lang="es-MX" sz="2400">
                <a:solidFill>
                  <a:schemeClr val="dk1"/>
                </a:solidFill>
                <a:latin typeface="Adelle Rg" panose="02000503060000020004" charset="0"/>
                <a:ea typeface="Calibri"/>
                <a:cs typeface="Calibri"/>
                <a:sym typeface="Calibri"/>
              </a:rPr>
              <a:t>
</a:t>
            </a:r>
            <a:r>
              <a:rPr lang="en-US" sz="2400">
                <a:solidFill>
                  <a:schemeClr val="dk1"/>
                </a:solidFill>
                <a:latin typeface="Adelle Rg" panose="02000503060000020004" charset="0"/>
                <a:ea typeface="Calibri"/>
                <a:cs typeface="Calibri"/>
                <a:sym typeface="Calibri"/>
                <a:hlinkClick r:id="rId7"/>
              </a:rPr>
              <a:t>Gender Inequality Index</a:t>
            </a:r>
            <a:r>
              <a:rPr lang="en-US" sz="2400">
                <a:solidFill>
                  <a:schemeClr val="dk1"/>
                </a:solidFill>
                <a:latin typeface="Adelle Rg" panose="02000503060000020004" charset="0"/>
                <a:ea typeface="Calibri"/>
                <a:cs typeface="Calibri"/>
                <a:sym typeface="Calibri"/>
              </a:rPr>
              <a:t>. </a:t>
            </a:r>
            <a:r>
              <a:rPr lang="es-ES" sz="1600">
                <a:effectLst/>
                <a:latin typeface="Adelle Rg" panose="02000503060000020004" charset="0"/>
              </a:rPr>
              <a:t>Índice de Desigualdad de Género</a:t>
            </a:r>
            <a:endParaRPr lang="en-US" sz="2400">
              <a:solidFill>
                <a:schemeClr val="dk1"/>
              </a:solidFill>
              <a:latin typeface="Adelle Rg" panose="02000503060000020004" charset="0"/>
              <a:ea typeface="Calibri"/>
              <a:cs typeface="Calibri"/>
              <a:sym typeface="Calibri"/>
            </a:endParaRPr>
          </a:p>
          <a:p>
            <a:pPr marL="457200" marR="5080" lvl="0" indent="-381000" algn="l" rtl="0">
              <a:lnSpc>
                <a:spcPct val="116666"/>
              </a:lnSpc>
              <a:spcBef>
                <a:spcPts val="0"/>
              </a:spcBef>
              <a:spcAft>
                <a:spcPts val="0"/>
              </a:spcAft>
              <a:buClr>
                <a:schemeClr val="dk1"/>
              </a:buClr>
              <a:buSzPts val="2400"/>
              <a:buFont typeface="Calibri"/>
              <a:buChar char="●"/>
            </a:pPr>
            <a:r>
              <a:rPr lang="en-US" sz="2400" b="0" i="0" u="none" strike="noStrike" cap="none">
                <a:solidFill>
                  <a:schemeClr val="dk1"/>
                </a:solidFill>
                <a:latin typeface="Adelle Rg" panose="02000503060000020004" charset="0"/>
                <a:ea typeface="Calibri"/>
                <a:cs typeface="Calibri"/>
                <a:sym typeface="Calibri"/>
                <a:hlinkClick r:id="rId8"/>
              </a:rPr>
              <a:t>Research Spotlight </a:t>
            </a:r>
            <a:r>
              <a:rPr lang="en-US" sz="2400">
                <a:solidFill>
                  <a:schemeClr val="dk1"/>
                </a:solidFill>
                <a:latin typeface="Adelle Rg" panose="02000503060000020004" charset="0"/>
                <a:ea typeface="Calibri"/>
                <a:cs typeface="Calibri"/>
                <a:sym typeface="Calibri"/>
              </a:rPr>
              <a:t>C</a:t>
            </a:r>
            <a:r>
              <a:rPr lang="en-US" sz="2400" b="0" i="0" u="none" strike="noStrike" cap="none">
                <a:solidFill>
                  <a:schemeClr val="dk1"/>
                </a:solidFill>
                <a:latin typeface="Adelle Rg" panose="02000503060000020004" charset="0"/>
                <a:ea typeface="Calibri"/>
                <a:cs typeface="Calibri"/>
                <a:sym typeface="Calibri"/>
              </a:rPr>
              <a:t>hild-Marriage in Conflict and Crisis Settings. </a:t>
            </a:r>
            <a:r>
              <a:rPr lang="en-US" sz="1600" b="0" i="0" u="none" strike="noStrike" cap="none" err="1">
                <a:solidFill>
                  <a:schemeClr val="dk1"/>
                </a:solidFill>
                <a:latin typeface="Adelle Rg" panose="02000503060000020004" charset="0"/>
                <a:ea typeface="Calibri"/>
                <a:cs typeface="Calibri"/>
                <a:sym typeface="Calibri"/>
              </a:rPr>
              <a:t>Reporte</a:t>
            </a:r>
            <a:r>
              <a:rPr lang="en-US" sz="1600" b="0" i="0" u="none" strike="noStrike" cap="none">
                <a:solidFill>
                  <a:schemeClr val="dk1"/>
                </a:solidFill>
                <a:latin typeface="Adelle Rg" panose="02000503060000020004" charset="0"/>
                <a:ea typeface="Calibri"/>
                <a:cs typeface="Calibri"/>
                <a:sym typeface="Calibri"/>
              </a:rPr>
              <a:t> de </a:t>
            </a:r>
            <a:r>
              <a:rPr lang="en-US" sz="1600" b="0" i="0" u="none" strike="noStrike" cap="none" err="1">
                <a:solidFill>
                  <a:schemeClr val="dk1"/>
                </a:solidFill>
                <a:latin typeface="Adelle Rg" panose="02000503060000020004" charset="0"/>
                <a:ea typeface="Calibri"/>
                <a:cs typeface="Calibri"/>
                <a:sym typeface="Calibri"/>
              </a:rPr>
              <a:t>investigación</a:t>
            </a:r>
            <a:r>
              <a:rPr lang="en-US" sz="1600" b="0" i="0" u="none" strike="noStrike" cap="none">
                <a:solidFill>
                  <a:schemeClr val="dk1"/>
                </a:solidFill>
                <a:latin typeface="Adelle Rg" panose="02000503060000020004" charset="0"/>
                <a:ea typeface="Calibri"/>
                <a:cs typeface="Calibri"/>
                <a:sym typeface="Calibri"/>
              </a:rPr>
              <a:t>, </a:t>
            </a:r>
            <a:r>
              <a:rPr lang="en-US" sz="1600" b="0" i="0" u="none" strike="noStrike" cap="none" err="1">
                <a:solidFill>
                  <a:schemeClr val="dk1"/>
                </a:solidFill>
                <a:latin typeface="Adelle Rg" panose="02000503060000020004" charset="0"/>
                <a:ea typeface="Calibri"/>
                <a:cs typeface="Calibri"/>
                <a:sym typeface="Calibri"/>
              </a:rPr>
              <a:t>matrimonio</a:t>
            </a:r>
            <a:r>
              <a:rPr lang="en-US" sz="1600" b="0" i="0" u="none" strike="noStrike" cap="none">
                <a:solidFill>
                  <a:schemeClr val="dk1"/>
                </a:solidFill>
                <a:latin typeface="Adelle Rg" panose="02000503060000020004" charset="0"/>
                <a:ea typeface="Calibri"/>
                <a:cs typeface="Calibri"/>
                <a:sym typeface="Calibri"/>
              </a:rPr>
              <a:t> </a:t>
            </a:r>
            <a:r>
              <a:rPr lang="en-US" sz="1600" b="0" i="0" u="none" strike="noStrike" cap="none" err="1">
                <a:solidFill>
                  <a:schemeClr val="dk1"/>
                </a:solidFill>
                <a:latin typeface="Adelle Rg" panose="02000503060000020004" charset="0"/>
                <a:ea typeface="Calibri"/>
                <a:cs typeface="Calibri"/>
                <a:sym typeface="Calibri"/>
              </a:rPr>
              <a:t>infantil</a:t>
            </a:r>
            <a:r>
              <a:rPr lang="en-US" sz="1600" b="0" i="0" u="none" strike="noStrike" cap="none">
                <a:solidFill>
                  <a:schemeClr val="dk1"/>
                </a:solidFill>
                <a:latin typeface="Adelle Rg" panose="02000503060000020004" charset="0"/>
                <a:ea typeface="Calibri"/>
                <a:cs typeface="Calibri"/>
                <a:sym typeface="Calibri"/>
              </a:rPr>
              <a:t> </a:t>
            </a:r>
            <a:r>
              <a:rPr lang="en-US" sz="1600" b="0" i="0" u="none" strike="noStrike" cap="none" err="1">
                <a:solidFill>
                  <a:schemeClr val="dk1"/>
                </a:solidFill>
                <a:latin typeface="Adelle Rg" panose="02000503060000020004" charset="0"/>
                <a:ea typeface="Calibri"/>
                <a:cs typeface="Calibri"/>
                <a:sym typeface="Calibri"/>
              </a:rPr>
              <a:t>en</a:t>
            </a:r>
            <a:r>
              <a:rPr lang="en-US" sz="1600" b="0" i="0" u="none" strike="noStrike" cap="none">
                <a:solidFill>
                  <a:schemeClr val="dk1"/>
                </a:solidFill>
                <a:latin typeface="Adelle Rg" panose="02000503060000020004" charset="0"/>
                <a:ea typeface="Calibri"/>
                <a:cs typeface="Calibri"/>
                <a:sym typeface="Calibri"/>
              </a:rPr>
              <a:t> </a:t>
            </a:r>
            <a:r>
              <a:rPr lang="en-US" sz="1600" b="0" i="0" u="none" strike="noStrike" cap="none" err="1">
                <a:solidFill>
                  <a:schemeClr val="dk1"/>
                </a:solidFill>
                <a:latin typeface="Adelle Rg" panose="02000503060000020004" charset="0"/>
                <a:ea typeface="Calibri"/>
                <a:cs typeface="Calibri"/>
                <a:sym typeface="Calibri"/>
              </a:rPr>
              <a:t>situaciones</a:t>
            </a:r>
            <a:r>
              <a:rPr lang="en-US" sz="1600" b="0" i="0" u="none" strike="noStrike" cap="none">
                <a:solidFill>
                  <a:schemeClr val="dk1"/>
                </a:solidFill>
                <a:latin typeface="Adelle Rg" panose="02000503060000020004" charset="0"/>
                <a:ea typeface="Calibri"/>
                <a:cs typeface="Calibri"/>
                <a:sym typeface="Calibri"/>
              </a:rPr>
              <a:t> de conflict y crisis</a:t>
            </a:r>
          </a:p>
          <a:p>
            <a:pPr marL="457200" marR="5080" indent="-381000">
              <a:lnSpc>
                <a:spcPct val="116666"/>
              </a:lnSpc>
              <a:buClr>
                <a:schemeClr val="dk1"/>
              </a:buClr>
              <a:buSzPts val="2400"/>
              <a:buFont typeface="Calibri"/>
              <a:buChar char="●"/>
            </a:pPr>
            <a:r>
              <a:rPr lang="en-US" sz="2400">
                <a:solidFill>
                  <a:schemeClr val="dk1"/>
                </a:solidFill>
                <a:latin typeface="Adelle Rg" panose="02000503060000020004" charset="0"/>
                <a:cs typeface="Calibri"/>
                <a:hlinkClick r:id="rId9"/>
              </a:rPr>
              <a:t>A Profile of Child Marriage and Early Unions in LAC</a:t>
            </a:r>
            <a:r>
              <a:rPr lang="en-US" sz="2400">
                <a:solidFill>
                  <a:schemeClr val="dk1"/>
                </a:solidFill>
                <a:latin typeface="Adelle Rg" panose="02000503060000020004" charset="0"/>
                <a:cs typeface="Calibri"/>
              </a:rPr>
              <a:t>. </a:t>
            </a:r>
            <a:r>
              <a:rPr lang="es-MX" sz="1600">
                <a:solidFill>
                  <a:schemeClr val="dk1"/>
                </a:solidFill>
                <a:latin typeface="Adelle Rg" panose="02000503060000020004" charset="0"/>
                <a:cs typeface="Calibri"/>
              </a:rPr>
              <a:t>Perfil del matrimonio infantil y las uniones tempranas</a:t>
            </a:r>
            <a:endParaRPr lang="en-US" sz="1600">
              <a:solidFill>
                <a:schemeClr val="dk1"/>
              </a:solidFill>
              <a:latin typeface="Adelle Rg" panose="02000503060000020004" charset="0"/>
              <a:cs typeface="Calibri"/>
            </a:endParaRPr>
          </a:p>
          <a:p>
            <a:pPr marL="457200" marR="5080" lvl="0" indent="-381000" algn="l" rtl="0">
              <a:lnSpc>
                <a:spcPct val="116666"/>
              </a:lnSpc>
              <a:spcBef>
                <a:spcPts val="0"/>
              </a:spcBef>
              <a:spcAft>
                <a:spcPts val="0"/>
              </a:spcAft>
              <a:buClr>
                <a:schemeClr val="dk1"/>
              </a:buClr>
              <a:buSzPts val="2400"/>
              <a:buFont typeface="Calibri"/>
              <a:buChar char="●"/>
            </a:pPr>
            <a:endParaRPr sz="2400" b="0" i="0" u="none" strike="noStrike" cap="none">
              <a:solidFill>
                <a:schemeClr val="dk1"/>
              </a:solidFill>
              <a:latin typeface="Adelle Rg" panose="02000503060000020004" pitchFamily="50" charset="0"/>
              <a:ea typeface="Calibri"/>
              <a:cs typeface="Calibri"/>
              <a:sym typeface="Calibri"/>
            </a:endParaRPr>
          </a:p>
        </p:txBody>
      </p:sp>
      <p:sp>
        <p:nvSpPr>
          <p:cNvPr id="101" name="Google Shape;101;p21"/>
          <p:cNvSpPr txBox="1">
            <a:spLocks noGrp="1"/>
          </p:cNvSpPr>
          <p:nvPr>
            <p:ph type="title"/>
          </p:nvPr>
        </p:nvSpPr>
        <p:spPr>
          <a:xfrm>
            <a:off x="333012" y="579979"/>
            <a:ext cx="10121100" cy="1231106"/>
          </a:xfrm>
          <a:prstGeom prst="rect">
            <a:avLst/>
          </a:prstGeom>
          <a:noFill/>
          <a:ln>
            <a:noFill/>
          </a:ln>
        </p:spPr>
        <p:txBody>
          <a:bodyPr spcFirstLastPara="1" wrap="square" lIns="0" tIns="0" rIns="0" bIns="0" anchor="t" anchorCtr="0">
            <a:spAutoFit/>
          </a:bodyPr>
          <a:lstStyle/>
          <a:p>
            <a:pPr lvl="0"/>
            <a:r>
              <a:rPr lang="en-US" sz="4000" b="0" err="1">
                <a:solidFill>
                  <a:schemeClr val="lt1"/>
                </a:solidFill>
                <a:latin typeface="Platz" panose="020B0604000000000000" pitchFamily="34" charset="0"/>
                <a:ea typeface="Calibri"/>
                <a:cs typeface="Calibri"/>
                <a:sym typeface="Calibri"/>
              </a:rPr>
              <a:t>Recursos</a:t>
            </a:r>
            <a:r>
              <a:rPr lang="en-US" sz="4000" b="0">
                <a:solidFill>
                  <a:schemeClr val="lt1"/>
                </a:solidFill>
                <a:latin typeface="Platz" panose="020B0604000000000000" pitchFamily="34" charset="0"/>
                <a:ea typeface="Calibri"/>
                <a:cs typeface="Calibri"/>
                <a:sym typeface="Calibri"/>
              </a:rPr>
              <a:t> clave
</a:t>
            </a:r>
            <a:endParaRPr sz="4000" b="0">
              <a:latin typeface="Platz" panose="020B0604000000000000" pitchFamily="34" charset="0"/>
              <a:ea typeface="Calibri"/>
              <a:cs typeface="Calibri"/>
              <a:sym typeface="Calibri"/>
            </a:endParaRPr>
          </a:p>
        </p:txBody>
      </p:sp>
      <p:pic>
        <p:nvPicPr>
          <p:cNvPr id="102" name="Google Shape;102;p21"/>
          <p:cNvPicPr preferRelativeResize="0"/>
          <p:nvPr/>
        </p:nvPicPr>
        <p:blipFill rotWithShape="1">
          <a:blip r:embed="rId10">
            <a:alphaModFix/>
          </a:blip>
          <a:srcRect/>
          <a:stretch/>
        </p:blipFill>
        <p:spPr>
          <a:xfrm>
            <a:off x="440200" y="2383636"/>
            <a:ext cx="2586975" cy="2586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pic>
        <p:nvPicPr>
          <p:cNvPr id="56" name="Google Shape;56;p3"/>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5894"/>
                    </a14:imgEffect>
                  </a14:imgLayer>
                </a14:imgProps>
              </a:ext>
            </a:extLst>
          </a:blip>
          <a:srcRect/>
          <a:stretch/>
        </p:blipFill>
        <p:spPr>
          <a:xfrm>
            <a:off x="-1738151" y="1544819"/>
            <a:ext cx="6096596" cy="3768361"/>
          </a:xfrm>
          <a:prstGeom prst="rect">
            <a:avLst/>
          </a:prstGeom>
          <a:noFill/>
          <a:ln>
            <a:noFill/>
          </a:ln>
        </p:spPr>
      </p:pic>
      <p:sp>
        <p:nvSpPr>
          <p:cNvPr id="57" name="Google Shape;57;p3"/>
          <p:cNvSpPr txBox="1"/>
          <p:nvPr/>
        </p:nvSpPr>
        <p:spPr>
          <a:xfrm>
            <a:off x="4823503" y="1727903"/>
            <a:ext cx="6742170" cy="3306211"/>
          </a:xfrm>
          <a:prstGeom prst="rect">
            <a:avLst/>
          </a:prstGeom>
          <a:noFill/>
          <a:ln>
            <a:noFill/>
          </a:ln>
        </p:spPr>
        <p:txBody>
          <a:bodyPr spcFirstLastPara="1" wrap="square" lIns="0" tIns="12050" rIns="0" bIns="0" anchor="t" anchorCtr="0">
            <a:spAutoFit/>
          </a:bodyPr>
          <a:lstStyle/>
          <a:p>
            <a:pPr marL="527050" marR="5080" lvl="0" indent="-514350">
              <a:lnSpc>
                <a:spcPct val="138900"/>
              </a:lnSpc>
              <a:buSzPts val="2200"/>
              <a:buFont typeface="Arial"/>
              <a:buAutoNum type="arabicPeriod"/>
            </a:pPr>
            <a:r>
              <a:rPr lang="es-MX" sz="2200" b="1">
                <a:solidFill>
                  <a:srgbClr val="262626"/>
                </a:solidFill>
                <a:latin typeface="Adelle SB" panose="02000503000000020004" pitchFamily="50" charset="0"/>
                <a:ea typeface="Aharoni"/>
                <a:cs typeface="Aharoni"/>
                <a:sym typeface="Aharoni"/>
              </a:rPr>
              <a:t>Antecedentes
¿Qué tan común es el matrimonio infantil (carga y prevalencia)? ¿Dónde ocurre en todo el mundo? 
Puntos clave
¿Quién se ha beneficiado del Progreso? 
Respuesta programática</a:t>
            </a:r>
            <a:endParaRPr sz="2200" b="0" i="0" u="none" strike="noStrike" cap="none">
              <a:solidFill>
                <a:srgbClr val="262626"/>
              </a:solidFill>
              <a:latin typeface="Adelle SB" panose="02000503000000020004" pitchFamily="50" charset="0"/>
              <a:ea typeface="Aharoni"/>
              <a:cs typeface="Aharoni"/>
              <a:sym typeface="Aharoni"/>
            </a:endParaRPr>
          </a:p>
        </p:txBody>
      </p:sp>
      <p:sp>
        <p:nvSpPr>
          <p:cNvPr id="58" name="Google Shape;58;p3"/>
          <p:cNvSpPr txBox="1"/>
          <p:nvPr/>
        </p:nvSpPr>
        <p:spPr>
          <a:xfrm>
            <a:off x="626327" y="2345701"/>
            <a:ext cx="3031273" cy="1982594"/>
          </a:xfrm>
          <a:prstGeom prst="rect">
            <a:avLst/>
          </a:prstGeom>
          <a:noFill/>
          <a:ln>
            <a:noFill/>
          </a:ln>
        </p:spPr>
        <p:txBody>
          <a:bodyPr spcFirstLastPara="1" wrap="square" lIns="0" tIns="12700" rIns="0" bIns="0" anchor="t" anchorCtr="0">
            <a:spAutoFit/>
          </a:bodyPr>
          <a:lstStyle/>
          <a:p>
            <a:pPr marL="12700" lvl="0">
              <a:buSzPts val="5400"/>
            </a:pPr>
            <a:r>
              <a:rPr lang="en-US" sz="6400">
                <a:solidFill>
                  <a:srgbClr val="FFFFFF"/>
                </a:solidFill>
                <a:latin typeface="Platz" panose="020B0604000000000000" pitchFamily="34" charset="0"/>
                <a:ea typeface="Arial Black"/>
                <a:cs typeface="Arial Black"/>
                <a:sym typeface="Arial Black"/>
              </a:rPr>
              <a:t>Agenda
</a:t>
            </a:r>
            <a:endParaRPr sz="6400" b="0" i="0" u="none" strike="noStrike" cap="none">
              <a:solidFill>
                <a:schemeClr val="dk1"/>
              </a:solidFill>
              <a:latin typeface="Platz" panose="020B0604000000000000" pitchFamily="34" charset="0"/>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5"/>
        <p:cNvGrpSpPr/>
        <p:nvPr/>
      </p:nvGrpSpPr>
      <p:grpSpPr>
        <a:xfrm>
          <a:off x="0" y="0"/>
          <a:ext cx="0" cy="0"/>
          <a:chOff x="0" y="0"/>
          <a:chExt cx="0" cy="0"/>
        </a:xfrm>
      </p:grpSpPr>
      <p:sp>
        <p:nvSpPr>
          <p:cNvPr id="66" name="Google Shape;66;p4"/>
          <p:cNvSpPr/>
          <p:nvPr/>
        </p:nvSpPr>
        <p:spPr>
          <a:xfrm>
            <a:off x="0" y="450937"/>
            <a:ext cx="8555277" cy="812083"/>
          </a:xfrm>
          <a:prstGeom prst="rect">
            <a:avLst/>
          </a:prstGeom>
          <a:solidFill>
            <a:srgbClr val="66C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 name="Google Shape;67;p4"/>
          <p:cNvSpPr txBox="1"/>
          <p:nvPr/>
        </p:nvSpPr>
        <p:spPr>
          <a:xfrm>
            <a:off x="392269" y="978405"/>
            <a:ext cx="11489801" cy="4466524"/>
          </a:xfrm>
          <a:prstGeom prst="rect">
            <a:avLst/>
          </a:prstGeom>
          <a:noFill/>
          <a:ln>
            <a:noFill/>
          </a:ln>
        </p:spPr>
        <p:txBody>
          <a:bodyPr spcFirstLastPara="1" wrap="square" lIns="0" tIns="33000" rIns="0" bIns="0" anchor="t" anchorCtr="0">
            <a:spAutoFit/>
          </a:bodyPr>
          <a:lstStyle/>
          <a:p>
            <a:pPr marL="76200" marR="5080" lvl="0" algn="l" rtl="0">
              <a:lnSpc>
                <a:spcPct val="116666"/>
              </a:lnSpc>
              <a:spcBef>
                <a:spcPts val="0"/>
              </a:spcBef>
              <a:spcAft>
                <a:spcPts val="0"/>
              </a:spcAft>
              <a:buClr>
                <a:schemeClr val="dk1"/>
              </a:buClr>
              <a:buSzPts val="2400"/>
            </a:pPr>
            <a:endParaRPr lang="en-US" sz="2400" b="1" i="0" u="none" strike="noStrike" cap="none">
              <a:solidFill>
                <a:srgbClr val="231F20"/>
              </a:solidFill>
              <a:latin typeface="Adelle Rg" panose="02000503060000020004" pitchFamily="50" charset="0"/>
              <a:ea typeface="Calibri"/>
              <a:cs typeface="Calibri"/>
              <a:sym typeface="Calibri"/>
            </a:endParaRPr>
          </a:p>
          <a:p>
            <a:pPr marL="457200" marR="5080" lvl="0" indent="-381000">
              <a:buClr>
                <a:schemeClr val="dk1"/>
              </a:buClr>
              <a:buSzPts val="2400"/>
              <a:buFont typeface="Calibri"/>
              <a:buChar char="●"/>
            </a:pPr>
            <a:r>
              <a:rPr lang="es-MX" sz="2000" b="1">
                <a:solidFill>
                  <a:srgbClr val="231F20"/>
                </a:solidFill>
                <a:latin typeface="Adelle Rg" panose="02000503060000020004" pitchFamily="50" charset="0"/>
                <a:ea typeface="Calibri"/>
                <a:cs typeface="Calibri"/>
                <a:sym typeface="Calibri"/>
              </a:rPr>
              <a:t>Objetivo de Desarrollo Sostenible (ODS) 5: </a:t>
            </a:r>
            <a:r>
              <a:rPr lang="es-MX" sz="2000">
                <a:solidFill>
                  <a:srgbClr val="231F20"/>
                </a:solidFill>
                <a:latin typeface="Adelle Rg" panose="02000503060000020004" pitchFamily="50" charset="0"/>
                <a:ea typeface="Calibri"/>
                <a:cs typeface="Calibri"/>
                <a:sym typeface="Calibri"/>
              </a:rPr>
              <a:t>Lograr la igualdad de género y empoderar a todas las mujeres y niñas</a:t>
            </a:r>
            <a:r>
              <a:rPr lang="es-MX" sz="2000" b="1">
                <a:solidFill>
                  <a:srgbClr val="231F20"/>
                </a:solidFill>
                <a:latin typeface="Adelle Rg" panose="02000503060000020004" pitchFamily="50" charset="0"/>
                <a:ea typeface="Calibri"/>
                <a:cs typeface="Calibri"/>
                <a:sym typeface="Calibri"/>
              </a:rPr>
              <a:t>
META 5.3: </a:t>
            </a:r>
            <a:r>
              <a:rPr lang="es-MX" sz="2000">
                <a:solidFill>
                  <a:srgbClr val="231F20"/>
                </a:solidFill>
                <a:latin typeface="Adelle Rg" panose="02000503060000020004" pitchFamily="50" charset="0"/>
                <a:ea typeface="Calibri"/>
                <a:cs typeface="Calibri"/>
                <a:sym typeface="Calibri"/>
              </a:rPr>
              <a:t>Eliminar todas las prácticas nocivas, como el matrimonio infantil, precoz y forzado y la mutilación genital femenina</a:t>
            </a:r>
            <a:r>
              <a:rPr lang="es-MX" sz="2000" b="1">
                <a:solidFill>
                  <a:srgbClr val="231F20"/>
                </a:solidFill>
                <a:latin typeface="Adelle Rg" panose="02000503060000020004" pitchFamily="50" charset="0"/>
                <a:ea typeface="Calibri"/>
                <a:cs typeface="Calibri"/>
                <a:sym typeface="Calibri"/>
              </a:rPr>
              <a:t>
Indicador: INDICADOR 5.3.1: </a:t>
            </a:r>
            <a:r>
              <a:rPr lang="es-MX" sz="2000">
                <a:solidFill>
                  <a:srgbClr val="231F20"/>
                </a:solidFill>
                <a:latin typeface="Adelle Rg" panose="02000503060000020004" pitchFamily="50" charset="0"/>
                <a:ea typeface="Calibri"/>
                <a:cs typeface="Calibri"/>
                <a:sym typeface="Calibri"/>
              </a:rPr>
              <a:t>Proporción de mujeres de 20 a 24 años que estuvieron casadas o en unión antes de los 15 años y antes de los 18 años</a:t>
            </a:r>
            <a:r>
              <a:rPr lang="es-MX" sz="2000" b="1">
                <a:solidFill>
                  <a:srgbClr val="231F20"/>
                </a:solidFill>
                <a:latin typeface="Adelle Rg" panose="02000503060000020004" pitchFamily="50" charset="0"/>
                <a:ea typeface="Calibri"/>
                <a:cs typeface="Calibri"/>
                <a:sym typeface="Calibri"/>
              </a:rPr>
              <a:t>
Medidas de matrimonio infantil: 
	Carga, </a:t>
            </a:r>
            <a:r>
              <a:rPr lang="es-MX" sz="2000">
                <a:solidFill>
                  <a:srgbClr val="231F20"/>
                </a:solidFill>
                <a:latin typeface="Adelle Rg" panose="02000503060000020004" pitchFamily="50" charset="0"/>
                <a:ea typeface="Calibri"/>
                <a:cs typeface="Calibri"/>
                <a:sym typeface="Calibri"/>
              </a:rPr>
              <a:t>el número total de niñas y mujeres en un país/región/mundo, casadas antes de los 18 años </a:t>
            </a:r>
            <a:r>
              <a:rPr lang="es-MX" sz="2000" b="1">
                <a:solidFill>
                  <a:srgbClr val="231F20"/>
                </a:solidFill>
                <a:latin typeface="Adelle Rg" panose="02000503060000020004" pitchFamily="50" charset="0"/>
                <a:ea typeface="Calibri"/>
                <a:cs typeface="Calibri"/>
                <a:sym typeface="Calibri"/>
              </a:rPr>
              <a:t>
	Prevalencia, </a:t>
            </a:r>
            <a:r>
              <a:rPr lang="es-MX" sz="2000">
                <a:solidFill>
                  <a:srgbClr val="231F20"/>
                </a:solidFill>
                <a:latin typeface="Adelle Rg" panose="02000503060000020004" pitchFamily="50" charset="0"/>
                <a:ea typeface="Calibri"/>
                <a:cs typeface="Calibri"/>
                <a:sym typeface="Calibri"/>
              </a:rPr>
              <a:t>porcentaje de mujeres de 20 a 24 años que se casaron por primera vez o en unión antes de los 18 años</a:t>
            </a:r>
            <a:r>
              <a:rPr lang="es-MX" sz="2000" b="1">
                <a:solidFill>
                  <a:srgbClr val="231F20"/>
                </a:solidFill>
                <a:latin typeface="Adelle Rg" panose="02000503060000020004" pitchFamily="50" charset="0"/>
                <a:ea typeface="Calibri"/>
                <a:cs typeface="Calibri"/>
                <a:sym typeface="Calibri"/>
              </a:rPr>
              <a:t>
Fuente: </a:t>
            </a:r>
            <a:r>
              <a:rPr lang="es-MX" sz="2000">
                <a:solidFill>
                  <a:srgbClr val="231F20"/>
                </a:solidFill>
                <a:latin typeface="Adelle Rg" panose="02000503060000020004" pitchFamily="50" charset="0"/>
                <a:ea typeface="Calibri"/>
                <a:cs typeface="Calibri"/>
                <a:sym typeface="Calibri"/>
              </a:rPr>
              <a:t>Bases de datos mundiales de UNICEF, 2023, basadas en EDS, MICS y otras encuestas nacionales</a:t>
            </a:r>
            <a:endParaRPr sz="2400" i="0" u="none" strike="noStrike" cap="none">
              <a:solidFill>
                <a:srgbClr val="231F20"/>
              </a:solidFill>
              <a:latin typeface="Adelle Rg" panose="02000503060000020004" pitchFamily="50" charset="0"/>
              <a:ea typeface="Calibri"/>
              <a:cs typeface="Calibri"/>
              <a:sym typeface="Calibri"/>
            </a:endParaRPr>
          </a:p>
        </p:txBody>
      </p:sp>
      <p:sp>
        <p:nvSpPr>
          <p:cNvPr id="71" name="Google Shape;71;p4"/>
          <p:cNvSpPr txBox="1">
            <a:spLocks noGrp="1"/>
          </p:cNvSpPr>
          <p:nvPr>
            <p:ph type="title"/>
          </p:nvPr>
        </p:nvSpPr>
        <p:spPr>
          <a:xfrm>
            <a:off x="333013" y="518424"/>
            <a:ext cx="3340300" cy="1354217"/>
          </a:xfrm>
          <a:prstGeom prst="rect">
            <a:avLst/>
          </a:prstGeom>
          <a:noFill/>
          <a:ln>
            <a:noFill/>
          </a:ln>
        </p:spPr>
        <p:txBody>
          <a:bodyPr spcFirstLastPara="1" wrap="square" lIns="0" tIns="0" rIns="0" bIns="0" anchor="t" anchorCtr="0">
            <a:spAutoFit/>
          </a:bodyPr>
          <a:lstStyle/>
          <a:p>
            <a:pPr lvl="0"/>
            <a:r>
              <a:rPr lang="en-US" sz="4400" b="0" err="1">
                <a:solidFill>
                  <a:schemeClr val="lt1"/>
                </a:solidFill>
                <a:latin typeface="Platz" panose="020B0604000000000000" pitchFamily="34" charset="0"/>
                <a:ea typeface="Calibri"/>
                <a:cs typeface="Calibri"/>
                <a:sym typeface="Calibri"/>
              </a:rPr>
              <a:t>Antecedentes</a:t>
            </a:r>
            <a:r>
              <a:rPr lang="en-US" sz="4400" b="0">
                <a:solidFill>
                  <a:schemeClr val="lt1"/>
                </a:solidFill>
                <a:latin typeface="Platz" panose="020B0604000000000000" pitchFamily="34" charset="0"/>
                <a:ea typeface="Calibri"/>
                <a:cs typeface="Calibri"/>
                <a:sym typeface="Calibri"/>
              </a:rPr>
              <a:t>
</a:t>
            </a:r>
            <a:endParaRPr sz="4400" b="0">
              <a:latin typeface="Platz" panose="020B0604000000000000" pitchFamily="34"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p:nvPr/>
        </p:nvSpPr>
        <p:spPr>
          <a:xfrm>
            <a:off x="0" y="187712"/>
            <a:ext cx="12604955" cy="812083"/>
          </a:xfrm>
          <a:prstGeom prst="rect">
            <a:avLst/>
          </a:prstGeom>
          <a:solidFill>
            <a:srgbClr val="FBAC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 name="Google Shape;91;p20"/>
          <p:cNvSpPr txBox="1">
            <a:spLocks noGrp="1"/>
          </p:cNvSpPr>
          <p:nvPr>
            <p:ph type="title"/>
          </p:nvPr>
        </p:nvSpPr>
        <p:spPr>
          <a:xfrm>
            <a:off x="205192" y="301365"/>
            <a:ext cx="12193285" cy="646331"/>
          </a:xfrm>
          <a:prstGeom prst="rect">
            <a:avLst/>
          </a:prstGeom>
          <a:noFill/>
          <a:ln>
            <a:noFill/>
          </a:ln>
        </p:spPr>
        <p:txBody>
          <a:bodyPr spcFirstLastPara="1" wrap="square" lIns="0" tIns="0" rIns="0" bIns="0" anchor="t" anchorCtr="0">
            <a:spAutoFit/>
          </a:bodyPr>
          <a:lstStyle/>
          <a:p>
            <a:pPr lvl="0"/>
            <a:r>
              <a:rPr lang="en-US" sz="4200">
                <a:solidFill>
                  <a:schemeClr val="lt1"/>
                </a:solidFill>
                <a:latin typeface="Platz" panose="020B0604000000000000" pitchFamily="34" charset="0"/>
                <a:ea typeface="Calibri"/>
                <a:cs typeface="Calibri"/>
                <a:sym typeface="Calibri"/>
              </a:rPr>
              <a:t>Carga/</a:t>
            </a:r>
            <a:r>
              <a:rPr lang="en-US" sz="4200" err="1">
                <a:solidFill>
                  <a:schemeClr val="lt1"/>
                </a:solidFill>
                <a:latin typeface="Platz" panose="020B0604000000000000" pitchFamily="34" charset="0"/>
                <a:ea typeface="Calibri"/>
                <a:cs typeface="Calibri"/>
                <a:sym typeface="Calibri"/>
              </a:rPr>
              <a:t>Números</a:t>
            </a:r>
            <a:r>
              <a:rPr lang="en-US" sz="4200">
                <a:solidFill>
                  <a:schemeClr val="lt1"/>
                </a:solidFill>
                <a:latin typeface="Platz" panose="020B0604000000000000" pitchFamily="34" charset="0"/>
                <a:ea typeface="Calibri"/>
                <a:cs typeface="Calibri"/>
                <a:sym typeface="Calibri"/>
              </a:rPr>
              <a:t> </a:t>
            </a:r>
            <a:r>
              <a:rPr lang="en-US" sz="4200" err="1">
                <a:solidFill>
                  <a:schemeClr val="lt1"/>
                </a:solidFill>
                <a:latin typeface="Platz" panose="020B0604000000000000" pitchFamily="34" charset="0"/>
                <a:ea typeface="Calibri"/>
                <a:cs typeface="Calibri"/>
                <a:sym typeface="Calibri"/>
              </a:rPr>
              <a:t>totales</a:t>
            </a:r>
            <a:r>
              <a:rPr lang="en-US" sz="4200">
                <a:solidFill>
                  <a:schemeClr val="lt1"/>
                </a:solidFill>
                <a:latin typeface="Platz" panose="020B0604000000000000" pitchFamily="34" charset="0"/>
                <a:ea typeface="Calibri"/>
                <a:cs typeface="Calibri"/>
                <a:sym typeface="Calibri"/>
              </a:rPr>
              <a:t> del </a:t>
            </a:r>
            <a:r>
              <a:rPr lang="en-US" sz="4200" err="1">
                <a:solidFill>
                  <a:schemeClr val="lt1"/>
                </a:solidFill>
                <a:latin typeface="Platz" panose="020B0604000000000000" pitchFamily="34" charset="0"/>
                <a:ea typeface="Calibri"/>
                <a:cs typeface="Calibri"/>
                <a:sym typeface="Calibri"/>
              </a:rPr>
              <a:t>matrimonio</a:t>
            </a:r>
            <a:r>
              <a:rPr lang="en-US" sz="4200">
                <a:solidFill>
                  <a:schemeClr val="lt1"/>
                </a:solidFill>
                <a:latin typeface="Platz" panose="020B0604000000000000" pitchFamily="34" charset="0"/>
                <a:ea typeface="Calibri"/>
                <a:cs typeface="Calibri"/>
                <a:sym typeface="Calibri"/>
              </a:rPr>
              <a:t> </a:t>
            </a:r>
            <a:r>
              <a:rPr lang="en-US" sz="4200" err="1">
                <a:solidFill>
                  <a:schemeClr val="lt1"/>
                </a:solidFill>
                <a:latin typeface="Platz" panose="020B0604000000000000" pitchFamily="34" charset="0"/>
                <a:ea typeface="Calibri"/>
                <a:cs typeface="Calibri"/>
                <a:sym typeface="Calibri"/>
              </a:rPr>
              <a:t>infantil</a:t>
            </a:r>
            <a:endParaRPr sz="4200">
              <a:latin typeface="Platz" panose="020B0604000000000000" pitchFamily="34" charset="0"/>
              <a:ea typeface="Calibri"/>
              <a:cs typeface="Calibri"/>
              <a:sym typeface="Calibri"/>
            </a:endParaRPr>
          </a:p>
        </p:txBody>
      </p:sp>
      <p:pic>
        <p:nvPicPr>
          <p:cNvPr id="1026" name="Picture 2">
            <a:extLst>
              <a:ext uri="{FF2B5EF4-FFF2-40B4-BE49-F238E27FC236}">
                <a16:creationId xmlns:a16="http://schemas.microsoft.com/office/drawing/2014/main" id="{41F2CCDC-4DD0-0E0F-8CD6-85BAA63E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749" y="1309989"/>
            <a:ext cx="6120000" cy="4711876"/>
          </a:xfrm>
          <a:prstGeom prst="rect">
            <a:avLst/>
          </a:prstGeom>
          <a:noFill/>
          <a:ln>
            <a:solidFill>
              <a:srgbClr val="66CBE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A15419E-780D-A097-CF93-A7756D7BC55F}"/>
              </a:ext>
            </a:extLst>
          </p:cNvPr>
          <p:cNvSpPr/>
          <p:nvPr/>
        </p:nvSpPr>
        <p:spPr>
          <a:xfrm>
            <a:off x="205193" y="1359309"/>
            <a:ext cx="4748981" cy="4613236"/>
          </a:xfrm>
          <a:prstGeom prst="rect">
            <a:avLst/>
          </a:prstGeom>
          <a:noFill/>
          <a:ln>
            <a:solidFill>
              <a:srgbClr val="66CBE1"/>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q"/>
            </a:pPr>
            <a:endParaRPr lang="en-US"/>
          </a:p>
          <a:p>
            <a:endParaRPr lang="en-US" sz="2200">
              <a:latin typeface="Adelle Rg" panose="02000503060000020004" pitchFamily="50" charset="0"/>
            </a:endParaRPr>
          </a:p>
          <a:p>
            <a:pPr marL="285750" indent="-285750">
              <a:buFont typeface="Wingdings" panose="05000000000000000000" pitchFamily="2" charset="2"/>
              <a:buChar char="q"/>
            </a:pPr>
            <a:r>
              <a:rPr lang="es-MX" sz="2200" b="1">
                <a:latin typeface="Adelle Rg" panose="02000503060000020004" pitchFamily="50" charset="0"/>
              </a:rPr>
              <a:t>Se estima que </a:t>
            </a:r>
            <a:r>
              <a:rPr lang="es-MX" sz="2200" b="1">
                <a:solidFill>
                  <a:schemeClr val="bg2">
                    <a:lumMod val="60000"/>
                    <a:lumOff val="40000"/>
                  </a:schemeClr>
                </a:solidFill>
                <a:latin typeface="Adelle Rg" panose="02000503060000020004" pitchFamily="50" charset="0"/>
              </a:rPr>
              <a:t>640</a:t>
            </a:r>
            <a:r>
              <a:rPr lang="es-MX" sz="2200" b="1">
                <a:latin typeface="Adelle Rg" panose="02000503060000020004" pitchFamily="50" charset="0"/>
              </a:rPr>
              <a:t> millones de niñas / mujeres vivas hoy en día se casaron antes de los 18 años 
Casi la mitad (</a:t>
            </a:r>
            <a:r>
              <a:rPr lang="es-MX" sz="2200" b="1">
                <a:solidFill>
                  <a:schemeClr val="bg2">
                    <a:lumMod val="60000"/>
                    <a:lumOff val="40000"/>
                  </a:schemeClr>
                </a:solidFill>
                <a:latin typeface="Adelle Rg" panose="02000503060000020004" pitchFamily="50" charset="0"/>
              </a:rPr>
              <a:t>45%</a:t>
            </a:r>
            <a:r>
              <a:rPr lang="es-MX" sz="2200" b="1">
                <a:latin typeface="Adelle Rg" panose="02000503060000020004" pitchFamily="50" charset="0"/>
              </a:rPr>
              <a:t>) de ellas viven en el sur de Asia
Es probable que la carga mundial se traslade al África subsahariana</a:t>
            </a:r>
            <a:endParaRPr lang="en-US" sz="2000" b="1"/>
          </a:p>
          <a:p>
            <a:pPr marL="285750" indent="-285750">
              <a:buFont typeface="Wingdings" panose="05000000000000000000" pitchFamily="2" charset="2"/>
              <a:buChar char="q"/>
            </a:pPr>
            <a:endParaRPr lang="en-US" b="1"/>
          </a:p>
          <a:p>
            <a:pPr marL="285750" indent="-285750">
              <a:buFont typeface="Wingdings" panose="05000000000000000000" pitchFamily="2" charset="2"/>
              <a:buChar char="q"/>
            </a:pPr>
            <a:endParaRPr lang="en-KE"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p:nvPr/>
        </p:nvSpPr>
        <p:spPr>
          <a:xfrm>
            <a:off x="0" y="187712"/>
            <a:ext cx="11995354" cy="812083"/>
          </a:xfrm>
          <a:prstGeom prst="rect">
            <a:avLst/>
          </a:prstGeom>
          <a:solidFill>
            <a:srgbClr val="FBAC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 name="slide2" descr="Dashboard 1">
            <a:extLst>
              <a:ext uri="{FF2B5EF4-FFF2-40B4-BE49-F238E27FC236}">
                <a16:creationId xmlns:a16="http://schemas.microsoft.com/office/drawing/2014/main" id="{2F4E6DBA-556D-C777-C4B0-E06C6920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414"/>
            <a:ext cx="7884000" cy="5561997"/>
          </a:xfrm>
          <a:prstGeom prst="rect">
            <a:avLst/>
          </a:prstGeom>
          <a:ln>
            <a:solidFill>
              <a:srgbClr val="66CBE1"/>
            </a:solidFill>
          </a:ln>
        </p:spPr>
      </p:pic>
      <p:sp>
        <p:nvSpPr>
          <p:cNvPr id="5" name="Rectangle 4">
            <a:extLst>
              <a:ext uri="{FF2B5EF4-FFF2-40B4-BE49-F238E27FC236}">
                <a16:creationId xmlns:a16="http://schemas.microsoft.com/office/drawing/2014/main" id="{1DD2FA67-454F-C80D-1E7F-ED476EBE94FA}"/>
              </a:ext>
            </a:extLst>
          </p:cNvPr>
          <p:cNvSpPr/>
          <p:nvPr/>
        </p:nvSpPr>
        <p:spPr>
          <a:xfrm>
            <a:off x="8131277" y="1910855"/>
            <a:ext cx="3864077" cy="3036289"/>
          </a:xfrm>
          <a:prstGeom prst="rect">
            <a:avLst/>
          </a:prstGeom>
          <a:noFill/>
          <a:ln>
            <a:solidFill>
              <a:srgbClr val="66CBE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endParaRPr lang="en-US" sz="1800" b="1">
              <a:solidFill>
                <a:schemeClr val="tx1">
                  <a:lumMod val="75000"/>
                  <a:lumOff val="25000"/>
                </a:schemeClr>
              </a:solidFill>
              <a:latin typeface="Adelle Rg" panose="02000503060000020004" pitchFamily="50" charset="0"/>
            </a:endParaRPr>
          </a:p>
          <a:p>
            <a:pPr marL="285750" indent="-285750">
              <a:buFont typeface="Arial" panose="020B0604020202020204" pitchFamily="34" charset="0"/>
              <a:buChar char="•"/>
            </a:pPr>
            <a:r>
              <a:rPr lang="es-MX" sz="1800" b="1">
                <a:solidFill>
                  <a:schemeClr val="tx1">
                    <a:lumMod val="75000"/>
                    <a:lumOff val="25000"/>
                  </a:schemeClr>
                </a:solidFill>
                <a:latin typeface="Adelle Rg" panose="02000503060000020004" pitchFamily="50" charset="0"/>
              </a:rPr>
              <a:t>Un tercio de las niñas / mujeres casadas antes de los 18 años viven en la India
Los siguientes 10 países representan otro tercio
Los 192 restantes representan el tercio restante
</a:t>
            </a:r>
            <a:endParaRPr lang="en-KE" b="1">
              <a:solidFill>
                <a:srgbClr val="0070C0"/>
              </a:solidFill>
            </a:endParaRPr>
          </a:p>
        </p:txBody>
      </p:sp>
      <p:sp>
        <p:nvSpPr>
          <p:cNvPr id="7" name="Google Shape;91;p20">
            <a:extLst>
              <a:ext uri="{FF2B5EF4-FFF2-40B4-BE49-F238E27FC236}">
                <a16:creationId xmlns:a16="http://schemas.microsoft.com/office/drawing/2014/main" id="{00C5D0B8-EFD7-5E84-1286-B717F913B95A}"/>
              </a:ext>
            </a:extLst>
          </p:cNvPr>
          <p:cNvSpPr txBox="1">
            <a:spLocks/>
          </p:cNvSpPr>
          <p:nvPr/>
        </p:nvSpPr>
        <p:spPr>
          <a:xfrm>
            <a:off x="205192" y="301365"/>
            <a:ext cx="11623014" cy="646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200">
                <a:solidFill>
                  <a:schemeClr val="lt1"/>
                </a:solidFill>
                <a:latin typeface="Platz" panose="020B0604000000000000" pitchFamily="34" charset="0"/>
                <a:ea typeface="Calibri"/>
                <a:cs typeface="Calibri"/>
                <a:sym typeface="Calibri"/>
              </a:rPr>
              <a:t>Carga/</a:t>
            </a:r>
            <a:r>
              <a:rPr lang="en-US" sz="4200" err="1">
                <a:solidFill>
                  <a:schemeClr val="lt1"/>
                </a:solidFill>
                <a:latin typeface="Platz" panose="020B0604000000000000" pitchFamily="34" charset="0"/>
                <a:ea typeface="Calibri"/>
                <a:cs typeface="Calibri"/>
                <a:sym typeface="Calibri"/>
              </a:rPr>
              <a:t>Números</a:t>
            </a:r>
            <a:r>
              <a:rPr lang="en-US" sz="4200">
                <a:solidFill>
                  <a:schemeClr val="lt1"/>
                </a:solidFill>
                <a:latin typeface="Platz" panose="020B0604000000000000" pitchFamily="34" charset="0"/>
                <a:ea typeface="Calibri"/>
                <a:cs typeface="Calibri"/>
                <a:sym typeface="Calibri"/>
              </a:rPr>
              <a:t> </a:t>
            </a:r>
            <a:r>
              <a:rPr lang="en-US" sz="4200" err="1">
                <a:solidFill>
                  <a:schemeClr val="lt1"/>
                </a:solidFill>
                <a:latin typeface="Platz" panose="020B0604000000000000" pitchFamily="34" charset="0"/>
                <a:ea typeface="Calibri"/>
                <a:cs typeface="Calibri"/>
                <a:sym typeface="Calibri"/>
              </a:rPr>
              <a:t>totales</a:t>
            </a:r>
            <a:r>
              <a:rPr lang="en-US" sz="4200">
                <a:solidFill>
                  <a:schemeClr val="lt1"/>
                </a:solidFill>
                <a:latin typeface="Platz" panose="020B0604000000000000" pitchFamily="34" charset="0"/>
                <a:ea typeface="Calibri"/>
                <a:cs typeface="Calibri"/>
                <a:sym typeface="Calibri"/>
              </a:rPr>
              <a:t> del </a:t>
            </a:r>
            <a:r>
              <a:rPr lang="en-US" sz="4200" err="1">
                <a:solidFill>
                  <a:schemeClr val="lt1"/>
                </a:solidFill>
                <a:latin typeface="Platz" panose="020B0604000000000000" pitchFamily="34" charset="0"/>
                <a:ea typeface="Calibri"/>
                <a:cs typeface="Calibri"/>
                <a:sym typeface="Calibri"/>
              </a:rPr>
              <a:t>matrimonio</a:t>
            </a:r>
            <a:r>
              <a:rPr lang="en-US" sz="4200">
                <a:solidFill>
                  <a:schemeClr val="lt1"/>
                </a:solidFill>
                <a:latin typeface="Platz" panose="020B0604000000000000" pitchFamily="34" charset="0"/>
                <a:ea typeface="Calibri"/>
                <a:cs typeface="Calibri"/>
                <a:sym typeface="Calibri"/>
              </a:rPr>
              <a:t> </a:t>
            </a:r>
            <a:r>
              <a:rPr lang="en-US" sz="4200" err="1">
                <a:solidFill>
                  <a:schemeClr val="lt1"/>
                </a:solidFill>
                <a:latin typeface="Platz" panose="020B0604000000000000" pitchFamily="34" charset="0"/>
                <a:ea typeface="Calibri"/>
                <a:cs typeface="Calibri"/>
                <a:sym typeface="Calibri"/>
              </a:rPr>
              <a:t>infantil</a:t>
            </a:r>
            <a:endParaRPr lang="en-US" sz="4200">
              <a:latin typeface="Platz" panose="020B0604000000000000" pitchFamily="34" charset="0"/>
              <a:ea typeface="Calibri"/>
              <a:cs typeface="Calibri"/>
              <a:sym typeface="Calibri"/>
            </a:endParaRPr>
          </a:p>
        </p:txBody>
      </p:sp>
    </p:spTree>
    <p:extLst>
      <p:ext uri="{BB962C8B-B14F-4D97-AF65-F5344CB8AC3E}">
        <p14:creationId xmlns:p14="http://schemas.microsoft.com/office/powerpoint/2010/main" val="185514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p:nvPr/>
        </p:nvSpPr>
        <p:spPr>
          <a:xfrm>
            <a:off x="0" y="391943"/>
            <a:ext cx="12192000" cy="812083"/>
          </a:xfrm>
          <a:prstGeom prst="rect">
            <a:avLst/>
          </a:prstGeom>
          <a:solidFill>
            <a:srgbClr val="FAA819"/>
          </a:solidFill>
          <a:ln>
            <a:solidFill>
              <a:srgbClr val="FFC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 name="Google Shape;81;p19"/>
          <p:cNvSpPr txBox="1">
            <a:spLocks noGrp="1"/>
          </p:cNvSpPr>
          <p:nvPr>
            <p:ph type="title"/>
          </p:nvPr>
        </p:nvSpPr>
        <p:spPr>
          <a:xfrm>
            <a:off x="333011" y="495900"/>
            <a:ext cx="11927815" cy="1231106"/>
          </a:xfrm>
          <a:prstGeom prst="rect">
            <a:avLst/>
          </a:prstGeom>
          <a:noFill/>
          <a:ln>
            <a:noFill/>
          </a:ln>
        </p:spPr>
        <p:txBody>
          <a:bodyPr spcFirstLastPara="1" wrap="square" lIns="0" tIns="0" rIns="0" bIns="0" anchor="t" anchorCtr="0">
            <a:spAutoFit/>
          </a:bodyPr>
          <a:lstStyle/>
          <a:p>
            <a:pPr lvl="0"/>
            <a:r>
              <a:rPr lang="es-MX" sz="4000" b="0">
                <a:solidFill>
                  <a:schemeClr val="bg1"/>
                </a:solidFill>
                <a:latin typeface="Platz" panose="020B0604000000000000" pitchFamily="34" charset="0"/>
                <a:ea typeface="Calibri"/>
                <a:cs typeface="Calibri"/>
                <a:sym typeface="Calibri"/>
              </a:rPr>
              <a:t>Qué tan común es el matrimonio infantil -prevalencia 
</a:t>
            </a:r>
            <a:endParaRPr sz="4000" b="0">
              <a:solidFill>
                <a:schemeClr val="bg1"/>
              </a:solidFill>
              <a:latin typeface="Platz" panose="020B0604000000000000" pitchFamily="34" charset="0"/>
              <a:ea typeface="Calibri"/>
              <a:cs typeface="Calibri"/>
              <a:sym typeface="Calibri"/>
            </a:endParaRPr>
          </a:p>
        </p:txBody>
      </p:sp>
      <p:sp>
        <p:nvSpPr>
          <p:cNvPr id="10" name="Star: 10 Points 9">
            <a:extLst>
              <a:ext uri="{FF2B5EF4-FFF2-40B4-BE49-F238E27FC236}">
                <a16:creationId xmlns:a16="http://schemas.microsoft.com/office/drawing/2014/main" id="{A4218770-AF41-894D-ADC4-663E3D7798AB}"/>
              </a:ext>
            </a:extLst>
          </p:cNvPr>
          <p:cNvSpPr/>
          <p:nvPr/>
        </p:nvSpPr>
        <p:spPr>
          <a:xfrm>
            <a:off x="595970" y="1692481"/>
            <a:ext cx="432000" cy="432000"/>
          </a:xfrm>
          <a:prstGeom prst="star10">
            <a:avLst/>
          </a:prstGeom>
          <a:solidFill>
            <a:srgbClr val="9F47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1" name="Star: 10 Points 10">
            <a:extLst>
              <a:ext uri="{FF2B5EF4-FFF2-40B4-BE49-F238E27FC236}">
                <a16:creationId xmlns:a16="http://schemas.microsoft.com/office/drawing/2014/main" id="{83D3B319-A7E4-7EC7-6C6C-72F66FEE6A31}"/>
              </a:ext>
            </a:extLst>
          </p:cNvPr>
          <p:cNvSpPr/>
          <p:nvPr/>
        </p:nvSpPr>
        <p:spPr>
          <a:xfrm>
            <a:off x="439431" y="2599508"/>
            <a:ext cx="720000" cy="720000"/>
          </a:xfrm>
          <a:prstGeom prst="star1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2" name="Star: 10 Points 11">
            <a:extLst>
              <a:ext uri="{FF2B5EF4-FFF2-40B4-BE49-F238E27FC236}">
                <a16:creationId xmlns:a16="http://schemas.microsoft.com/office/drawing/2014/main" id="{7FEE21F5-92D3-BCF3-A21B-621917A817E6}"/>
              </a:ext>
            </a:extLst>
          </p:cNvPr>
          <p:cNvSpPr/>
          <p:nvPr/>
        </p:nvSpPr>
        <p:spPr>
          <a:xfrm>
            <a:off x="595970" y="4877519"/>
            <a:ext cx="612000" cy="612000"/>
          </a:xfrm>
          <a:prstGeom prst="star10">
            <a:avLst/>
          </a:prstGeom>
          <a:solidFill>
            <a:srgbClr val="7DB4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3" name="Star: 10 Points 12">
            <a:extLst>
              <a:ext uri="{FF2B5EF4-FFF2-40B4-BE49-F238E27FC236}">
                <a16:creationId xmlns:a16="http://schemas.microsoft.com/office/drawing/2014/main" id="{63EFF45D-E80D-2970-BF2C-4EE749F6BA33}"/>
              </a:ext>
            </a:extLst>
          </p:cNvPr>
          <p:cNvSpPr/>
          <p:nvPr/>
        </p:nvSpPr>
        <p:spPr>
          <a:xfrm>
            <a:off x="6782010" y="1645160"/>
            <a:ext cx="468000" cy="468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4" name="Rectangle 13">
            <a:extLst>
              <a:ext uri="{FF2B5EF4-FFF2-40B4-BE49-F238E27FC236}">
                <a16:creationId xmlns:a16="http://schemas.microsoft.com/office/drawing/2014/main" id="{9476B8B5-C985-09F7-7B18-FFF02F0807AF}"/>
              </a:ext>
            </a:extLst>
          </p:cNvPr>
          <p:cNvSpPr/>
          <p:nvPr/>
        </p:nvSpPr>
        <p:spPr>
          <a:xfrm>
            <a:off x="1337190" y="1656522"/>
            <a:ext cx="4080384" cy="549484"/>
          </a:xfrm>
          <a:prstGeom prst="rect">
            <a:avLst/>
          </a:prstGeom>
          <a:solidFill>
            <a:srgbClr val="9F47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solidFill>
                  <a:schemeClr val="bg1"/>
                </a:solidFill>
                <a:latin typeface="Adelle EB" panose="02000503000000020004" pitchFamily="50" charset="0"/>
              </a:rPr>
              <a:t>A nivel mundial, el 19% por ciento se casó antes de los 18 años</a:t>
            </a:r>
            <a:endParaRPr lang="en-KE">
              <a:solidFill>
                <a:schemeClr val="bg1"/>
              </a:solidFill>
              <a:latin typeface="Adelle EB" panose="02000503000000020004" pitchFamily="50" charset="0"/>
            </a:endParaRPr>
          </a:p>
        </p:txBody>
      </p:sp>
      <p:sp>
        <p:nvSpPr>
          <p:cNvPr id="15" name="Rectangle 14">
            <a:extLst>
              <a:ext uri="{FF2B5EF4-FFF2-40B4-BE49-F238E27FC236}">
                <a16:creationId xmlns:a16="http://schemas.microsoft.com/office/drawing/2014/main" id="{1353B685-7191-C604-E95C-F3DF46051342}"/>
              </a:ext>
            </a:extLst>
          </p:cNvPr>
          <p:cNvSpPr/>
          <p:nvPr/>
        </p:nvSpPr>
        <p:spPr>
          <a:xfrm>
            <a:off x="1342105" y="2652811"/>
            <a:ext cx="4006643" cy="54948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solidFill>
                  <a:schemeClr val="bg1"/>
                </a:solidFill>
                <a:latin typeface="Adelle EB" panose="02000503000000020004" pitchFamily="50" charset="0"/>
              </a:rPr>
              <a:t>África subsahariana tasas del 32 % </a:t>
            </a:r>
            <a:endParaRPr lang="en-US">
              <a:solidFill>
                <a:schemeClr val="bg1"/>
              </a:solidFill>
              <a:latin typeface="Adelle EB" panose="02000503000000020004" pitchFamily="50" charset="0"/>
            </a:endParaRPr>
          </a:p>
        </p:txBody>
      </p:sp>
      <p:sp>
        <p:nvSpPr>
          <p:cNvPr id="16" name="Rectangle 15">
            <a:extLst>
              <a:ext uri="{FF2B5EF4-FFF2-40B4-BE49-F238E27FC236}">
                <a16:creationId xmlns:a16="http://schemas.microsoft.com/office/drawing/2014/main" id="{44E0075C-DB89-DFBA-90B5-E8CE7F124721}"/>
              </a:ext>
            </a:extLst>
          </p:cNvPr>
          <p:cNvSpPr/>
          <p:nvPr/>
        </p:nvSpPr>
        <p:spPr>
          <a:xfrm>
            <a:off x="2340079" y="3339664"/>
            <a:ext cx="2349910" cy="549484"/>
          </a:xfrm>
          <a:prstGeom prst="rect">
            <a:avLst/>
          </a:prstGeom>
          <a:solidFill>
            <a:srgbClr val="BC8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endParaRPr lang="en-US" i="0" u="none" strike="noStrike">
              <a:solidFill>
                <a:srgbClr val="FFFFFF"/>
              </a:solidFill>
              <a:effectLst/>
              <a:latin typeface="Adelle EB" panose="02000503000000020004" pitchFamily="50" charset="0"/>
            </a:endParaRPr>
          </a:p>
          <a:p>
            <a:pPr algn="ctr" rtl="0">
              <a:spcBef>
                <a:spcPts val="0"/>
              </a:spcBef>
              <a:spcAft>
                <a:spcPts val="0"/>
              </a:spcAft>
            </a:pPr>
            <a:endParaRPr lang="en-US">
              <a:solidFill>
                <a:srgbClr val="FFFFFF"/>
              </a:solidFill>
              <a:latin typeface="Adelle EB" panose="02000503000000020004" pitchFamily="50" charset="0"/>
            </a:endParaRPr>
          </a:p>
          <a:p>
            <a:pPr algn="ctr"/>
            <a:r>
              <a:rPr lang="es-MX">
                <a:solidFill>
                  <a:srgbClr val="FFFFFF"/>
                </a:solidFill>
                <a:latin typeface="Adelle EB" panose="02000503000000020004" pitchFamily="50" charset="0"/>
              </a:rPr>
              <a:t>África Occidental y Central 33%
</a:t>
            </a:r>
            <a:br>
              <a:rPr lang="en-US">
                <a:latin typeface="Adelle EB" panose="02000503000000020004" pitchFamily="50" charset="0"/>
              </a:rPr>
            </a:br>
            <a:endParaRPr lang="en-KE">
              <a:latin typeface="Adelle EB" panose="02000503000000020004" pitchFamily="50" charset="0"/>
            </a:endParaRPr>
          </a:p>
        </p:txBody>
      </p:sp>
      <p:sp>
        <p:nvSpPr>
          <p:cNvPr id="17" name="Rectangle 16">
            <a:extLst>
              <a:ext uri="{FF2B5EF4-FFF2-40B4-BE49-F238E27FC236}">
                <a16:creationId xmlns:a16="http://schemas.microsoft.com/office/drawing/2014/main" id="{13521977-3080-53AD-9ABE-A0426A48F7C4}"/>
              </a:ext>
            </a:extLst>
          </p:cNvPr>
          <p:cNvSpPr/>
          <p:nvPr/>
        </p:nvSpPr>
        <p:spPr>
          <a:xfrm>
            <a:off x="2340079" y="4026517"/>
            <a:ext cx="2349910" cy="549484"/>
          </a:xfrm>
          <a:prstGeom prst="rect">
            <a:avLst/>
          </a:prstGeom>
          <a:solidFill>
            <a:srgbClr val="FFE8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endParaRPr lang="en-US" i="0" u="none" strike="noStrike">
              <a:solidFill>
                <a:srgbClr val="FFFFFF"/>
              </a:solidFill>
              <a:effectLst/>
              <a:latin typeface="Adelle EB" panose="02000503000000020004" pitchFamily="50" charset="0"/>
            </a:endParaRPr>
          </a:p>
          <a:p>
            <a:pPr algn="ctr" rtl="0">
              <a:spcBef>
                <a:spcPts val="0"/>
              </a:spcBef>
              <a:spcAft>
                <a:spcPts val="0"/>
              </a:spcAft>
            </a:pPr>
            <a:endParaRPr lang="en-US">
              <a:solidFill>
                <a:srgbClr val="FFFFFF"/>
              </a:solidFill>
              <a:latin typeface="Adelle EB" panose="02000503000000020004" pitchFamily="50" charset="0"/>
            </a:endParaRPr>
          </a:p>
          <a:p>
            <a:pPr algn="ctr"/>
            <a:r>
              <a:rPr lang="es-MX">
                <a:solidFill>
                  <a:srgbClr val="9F478C"/>
                </a:solidFill>
                <a:latin typeface="Adelle EB" panose="02000503000000020004" pitchFamily="50" charset="0"/>
              </a:rPr>
              <a:t>África oriental y meridional 32%
</a:t>
            </a:r>
            <a:br>
              <a:rPr lang="en-US">
                <a:latin typeface="Adelle EB" panose="02000503000000020004" pitchFamily="50" charset="0"/>
              </a:rPr>
            </a:br>
            <a:endParaRPr lang="en-KE">
              <a:latin typeface="Adelle EB" panose="02000503000000020004" pitchFamily="50" charset="0"/>
            </a:endParaRPr>
          </a:p>
        </p:txBody>
      </p:sp>
      <p:sp>
        <p:nvSpPr>
          <p:cNvPr id="18" name="Rectangle 17">
            <a:extLst>
              <a:ext uri="{FF2B5EF4-FFF2-40B4-BE49-F238E27FC236}">
                <a16:creationId xmlns:a16="http://schemas.microsoft.com/office/drawing/2014/main" id="{62C567FA-9494-AF13-90A2-2A643580C488}"/>
              </a:ext>
            </a:extLst>
          </p:cNvPr>
          <p:cNvSpPr/>
          <p:nvPr/>
        </p:nvSpPr>
        <p:spPr>
          <a:xfrm>
            <a:off x="1474840" y="4890777"/>
            <a:ext cx="3873908" cy="549484"/>
          </a:xfrm>
          <a:prstGeom prst="rect">
            <a:avLst/>
          </a:prstGeom>
          <a:solidFill>
            <a:srgbClr val="7DB4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delle EB" panose="02000503000000020004" pitchFamily="50" charset="0"/>
              </a:rPr>
              <a:t>Asia meridional 26 %
</a:t>
            </a:r>
          </a:p>
        </p:txBody>
      </p:sp>
      <p:sp>
        <p:nvSpPr>
          <p:cNvPr id="19" name="Star: 10 Points 18">
            <a:extLst>
              <a:ext uri="{FF2B5EF4-FFF2-40B4-BE49-F238E27FC236}">
                <a16:creationId xmlns:a16="http://schemas.microsoft.com/office/drawing/2014/main" id="{5780274D-47DA-11D8-372B-95A01F1FE606}"/>
              </a:ext>
            </a:extLst>
          </p:cNvPr>
          <p:cNvSpPr/>
          <p:nvPr/>
        </p:nvSpPr>
        <p:spPr>
          <a:xfrm>
            <a:off x="6836010" y="2652811"/>
            <a:ext cx="360000" cy="360000"/>
          </a:xfrm>
          <a:prstGeom prst="star10">
            <a:avLst/>
          </a:prstGeom>
          <a:solidFill>
            <a:srgbClr val="66CB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20" name="Rectangle 19">
            <a:extLst>
              <a:ext uri="{FF2B5EF4-FFF2-40B4-BE49-F238E27FC236}">
                <a16:creationId xmlns:a16="http://schemas.microsoft.com/office/drawing/2014/main" id="{6BB78C16-1FE5-FB45-5915-D8A0FBA90E7D}"/>
              </a:ext>
            </a:extLst>
          </p:cNvPr>
          <p:cNvSpPr/>
          <p:nvPr/>
        </p:nvSpPr>
        <p:spPr>
          <a:xfrm>
            <a:off x="7713446" y="1620645"/>
            <a:ext cx="2349910" cy="54948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endParaRPr lang="en-US" i="0" u="none" strike="noStrike">
              <a:solidFill>
                <a:srgbClr val="FFFFFF"/>
              </a:solidFill>
              <a:effectLst/>
              <a:latin typeface="Adelle EB" panose="02000503000000020004" pitchFamily="50" charset="0"/>
            </a:endParaRPr>
          </a:p>
          <a:p>
            <a:pPr algn="ctr" rtl="0">
              <a:spcBef>
                <a:spcPts val="0"/>
              </a:spcBef>
              <a:spcAft>
                <a:spcPts val="0"/>
              </a:spcAft>
            </a:pPr>
            <a:endParaRPr lang="en-US">
              <a:solidFill>
                <a:srgbClr val="FFFFFF"/>
              </a:solidFill>
              <a:latin typeface="Adelle EB" panose="02000503000000020004" pitchFamily="50" charset="0"/>
            </a:endParaRPr>
          </a:p>
          <a:p>
            <a:pPr algn="ctr"/>
            <a:r>
              <a:rPr lang="es-MX">
                <a:latin typeface="Adelle EB" panose="02000503000000020004" pitchFamily="50" charset="0"/>
              </a:rPr>
              <a:t>América Latina y el Caribe 21%
</a:t>
            </a:r>
            <a:br>
              <a:rPr lang="en-US">
                <a:latin typeface="Adelle EB" panose="02000503000000020004" pitchFamily="50" charset="0"/>
              </a:rPr>
            </a:br>
            <a:endParaRPr lang="en-KE">
              <a:latin typeface="Adelle EB" panose="02000503000000020004" pitchFamily="50" charset="0"/>
            </a:endParaRPr>
          </a:p>
        </p:txBody>
      </p:sp>
      <p:sp>
        <p:nvSpPr>
          <p:cNvPr id="21" name="Rectangle 20">
            <a:extLst>
              <a:ext uri="{FF2B5EF4-FFF2-40B4-BE49-F238E27FC236}">
                <a16:creationId xmlns:a16="http://schemas.microsoft.com/office/drawing/2014/main" id="{3A5AB351-D734-5CBE-29A4-3661F0AA0F72}"/>
              </a:ext>
            </a:extLst>
          </p:cNvPr>
          <p:cNvSpPr/>
          <p:nvPr/>
        </p:nvSpPr>
        <p:spPr>
          <a:xfrm>
            <a:off x="7713446" y="2587216"/>
            <a:ext cx="2349910" cy="549484"/>
          </a:xfrm>
          <a:prstGeom prst="rect">
            <a:avLst/>
          </a:prstGeom>
          <a:solidFill>
            <a:srgbClr val="66CB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endParaRPr lang="en-US" i="0" u="none" strike="noStrike">
              <a:solidFill>
                <a:srgbClr val="FFFFFF"/>
              </a:solidFill>
              <a:effectLst/>
              <a:latin typeface="Adelle EB" panose="02000503000000020004" pitchFamily="50" charset="0"/>
            </a:endParaRPr>
          </a:p>
          <a:p>
            <a:pPr algn="ctr" rtl="0">
              <a:spcBef>
                <a:spcPts val="0"/>
              </a:spcBef>
              <a:spcAft>
                <a:spcPts val="0"/>
              </a:spcAft>
            </a:pPr>
            <a:endParaRPr lang="en-US">
              <a:solidFill>
                <a:srgbClr val="FFFFFF"/>
              </a:solidFill>
              <a:latin typeface="Adelle EB" panose="02000503000000020004" pitchFamily="50" charset="0"/>
            </a:endParaRPr>
          </a:p>
          <a:p>
            <a:pPr algn="ctr"/>
            <a:r>
              <a:rPr lang="es-MX">
                <a:solidFill>
                  <a:srgbClr val="FFFFFF"/>
                </a:solidFill>
                <a:latin typeface="Adelle EB" panose="02000503000000020004" pitchFamily="50" charset="0"/>
              </a:rPr>
              <a:t>Oriente Medio y Norte de África 16%
</a:t>
            </a:r>
            <a:br>
              <a:rPr lang="en-US">
                <a:latin typeface="Adelle EB" panose="02000503000000020004" pitchFamily="50" charset="0"/>
              </a:rPr>
            </a:br>
            <a:endParaRPr lang="en-KE">
              <a:latin typeface="Adelle EB" panose="02000503000000020004" pitchFamily="50" charset="0"/>
            </a:endParaRPr>
          </a:p>
        </p:txBody>
      </p:sp>
      <p:sp>
        <p:nvSpPr>
          <p:cNvPr id="22" name="Star: 10 Points 21">
            <a:extLst>
              <a:ext uri="{FF2B5EF4-FFF2-40B4-BE49-F238E27FC236}">
                <a16:creationId xmlns:a16="http://schemas.microsoft.com/office/drawing/2014/main" id="{E8241CF5-5E2E-ED74-3487-A95FB573C130}"/>
              </a:ext>
            </a:extLst>
          </p:cNvPr>
          <p:cNvSpPr/>
          <p:nvPr/>
        </p:nvSpPr>
        <p:spPr>
          <a:xfrm>
            <a:off x="6646642" y="3398327"/>
            <a:ext cx="864000" cy="900000"/>
          </a:xfrm>
          <a:prstGeom prst="star10">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solidFill>
                  <a:srgbClr val="7DB4B2"/>
                </a:solidFill>
                <a:latin typeface="Adelle EB" panose="02000503000000020004" pitchFamily="50" charset="0"/>
              </a:rPr>
              <a:t>37%</a:t>
            </a:r>
            <a:endParaRPr lang="en-KE">
              <a:solidFill>
                <a:srgbClr val="7DB4B2"/>
              </a:solidFill>
              <a:latin typeface="Adelle EB" panose="02000503000000020004" pitchFamily="50" charset="0"/>
            </a:endParaRPr>
          </a:p>
        </p:txBody>
      </p:sp>
      <p:sp>
        <p:nvSpPr>
          <p:cNvPr id="23" name="Rectangle 22">
            <a:extLst>
              <a:ext uri="{FF2B5EF4-FFF2-40B4-BE49-F238E27FC236}">
                <a16:creationId xmlns:a16="http://schemas.microsoft.com/office/drawing/2014/main" id="{06D46B66-A1F0-6585-E2AE-B479B06562BC}"/>
              </a:ext>
            </a:extLst>
          </p:cNvPr>
          <p:cNvSpPr/>
          <p:nvPr/>
        </p:nvSpPr>
        <p:spPr>
          <a:xfrm>
            <a:off x="7713447" y="3571982"/>
            <a:ext cx="2349910" cy="549484"/>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delle EB" panose="02000503000000020004" pitchFamily="50" charset="0"/>
              </a:rPr>
              <a:t> </a:t>
            </a:r>
            <a:r>
              <a:rPr lang="en-US">
                <a:solidFill>
                  <a:srgbClr val="7DB4B2"/>
                </a:solidFill>
                <a:latin typeface="Adelle EB" panose="02000503000000020004" pitchFamily="50" charset="0"/>
              </a:rPr>
              <a:t>Least Developed Countries</a:t>
            </a:r>
            <a:endParaRPr lang="en-US">
              <a:solidFill>
                <a:schemeClr val="bg1"/>
              </a:solidFill>
              <a:latin typeface="Adelle EB" panose="02000503000000020004" pitchFamily="50" charset="0"/>
            </a:endParaRPr>
          </a:p>
        </p:txBody>
      </p:sp>
      <p:sp>
        <p:nvSpPr>
          <p:cNvPr id="24" name="Rectangle 23">
            <a:extLst>
              <a:ext uri="{FF2B5EF4-FFF2-40B4-BE49-F238E27FC236}">
                <a16:creationId xmlns:a16="http://schemas.microsoft.com/office/drawing/2014/main" id="{A5A1D1C1-2680-6A91-2A4C-E4BBA1811F85}"/>
              </a:ext>
            </a:extLst>
          </p:cNvPr>
          <p:cNvSpPr/>
          <p:nvPr/>
        </p:nvSpPr>
        <p:spPr>
          <a:xfrm>
            <a:off x="7713446" y="4576001"/>
            <a:ext cx="2502270" cy="85100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a:solidFill>
                  <a:srgbClr val="9F478C"/>
                </a:solidFill>
                <a:latin typeface="Adelle EB" panose="02000503000000020004" pitchFamily="50" charset="0"/>
              </a:rPr>
              <a:t>9/10 Los países con las tasas más altas están en África subsahariana</a:t>
            </a:r>
            <a:endParaRPr lang="en-KE">
              <a:solidFill>
                <a:srgbClr val="9F478C"/>
              </a:solidFill>
              <a:latin typeface="Adelle EB" panose="02000503000000020004"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p:nvPr/>
        </p:nvSpPr>
        <p:spPr>
          <a:xfrm>
            <a:off x="0" y="391943"/>
            <a:ext cx="12192000" cy="812083"/>
          </a:xfrm>
          <a:prstGeom prst="rect">
            <a:avLst/>
          </a:prstGeom>
          <a:solidFill>
            <a:srgbClr val="FAA819"/>
          </a:solidFill>
          <a:ln>
            <a:solidFill>
              <a:srgbClr val="FFC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 name="Google Shape;81;p19"/>
          <p:cNvSpPr txBox="1">
            <a:spLocks noGrp="1"/>
          </p:cNvSpPr>
          <p:nvPr>
            <p:ph type="title"/>
          </p:nvPr>
        </p:nvSpPr>
        <p:spPr>
          <a:xfrm>
            <a:off x="245927" y="490207"/>
            <a:ext cx="8437362" cy="1231106"/>
          </a:xfrm>
          <a:prstGeom prst="rect">
            <a:avLst/>
          </a:prstGeom>
          <a:noFill/>
          <a:ln>
            <a:noFill/>
          </a:ln>
        </p:spPr>
        <p:txBody>
          <a:bodyPr spcFirstLastPara="1" wrap="square" lIns="0" tIns="0" rIns="0" bIns="0" anchor="t" anchorCtr="0">
            <a:spAutoFit/>
          </a:bodyPr>
          <a:lstStyle/>
          <a:p>
            <a:pPr lvl="0"/>
            <a:r>
              <a:rPr lang="es-MX" sz="4000" b="0">
                <a:solidFill>
                  <a:schemeClr val="bg1"/>
                </a:solidFill>
                <a:latin typeface="Platz" panose="020B0604000000000000" pitchFamily="34" charset="0"/>
                <a:ea typeface="Calibri"/>
                <a:cs typeface="Calibri"/>
                <a:sym typeface="Calibri"/>
              </a:rPr>
              <a:t>Tendencias mundiales de la prevalencia  
</a:t>
            </a:r>
            <a:endParaRPr sz="4000" b="0">
              <a:solidFill>
                <a:schemeClr val="bg1"/>
              </a:solidFill>
              <a:latin typeface="Platz" panose="020B0604000000000000" pitchFamily="34" charset="0"/>
              <a:ea typeface="Calibri"/>
              <a:cs typeface="Calibri"/>
              <a:sym typeface="Calibri"/>
            </a:endParaRPr>
          </a:p>
        </p:txBody>
      </p:sp>
      <p:pic>
        <p:nvPicPr>
          <p:cNvPr id="4" name="Picture 3" descr="A graph of women ageing&#10;&#10;Description automatically generated">
            <a:extLst>
              <a:ext uri="{FF2B5EF4-FFF2-40B4-BE49-F238E27FC236}">
                <a16:creationId xmlns:a16="http://schemas.microsoft.com/office/drawing/2014/main" id="{69FE71AB-8776-EF15-2688-63B39F8464ED}"/>
              </a:ext>
            </a:extLst>
          </p:cNvPr>
          <p:cNvPicPr>
            <a:picLocks noChangeAspect="1"/>
          </p:cNvPicPr>
          <p:nvPr/>
        </p:nvPicPr>
        <p:blipFill>
          <a:blip r:embed="rId3"/>
          <a:stretch>
            <a:fillRect/>
          </a:stretch>
        </p:blipFill>
        <p:spPr>
          <a:xfrm>
            <a:off x="28501" y="1274914"/>
            <a:ext cx="7488000" cy="5192832"/>
          </a:xfrm>
          <a:prstGeom prst="rect">
            <a:avLst/>
          </a:prstGeom>
          <a:ln>
            <a:solidFill>
              <a:srgbClr val="66CBE1"/>
            </a:solidFill>
          </a:ln>
        </p:spPr>
      </p:pic>
      <p:sp>
        <p:nvSpPr>
          <p:cNvPr id="5" name="Rectangle 4">
            <a:extLst>
              <a:ext uri="{FF2B5EF4-FFF2-40B4-BE49-F238E27FC236}">
                <a16:creationId xmlns:a16="http://schemas.microsoft.com/office/drawing/2014/main" id="{DDCA7AE3-9A4F-CF1E-7D00-5EBC1E0251EA}"/>
              </a:ext>
            </a:extLst>
          </p:cNvPr>
          <p:cNvSpPr/>
          <p:nvPr/>
        </p:nvSpPr>
        <p:spPr>
          <a:xfrm>
            <a:off x="7787148" y="1274914"/>
            <a:ext cx="4306529" cy="4276800"/>
          </a:xfrm>
          <a:prstGeom prst="rect">
            <a:avLst/>
          </a:prstGeom>
          <a:ln>
            <a:solidFill>
              <a:srgbClr val="66CBE1"/>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endParaRPr lang="en-US">
              <a:solidFill>
                <a:schemeClr val="tx1">
                  <a:lumMod val="75000"/>
                  <a:lumOff val="25000"/>
                </a:schemeClr>
              </a:solidFill>
            </a:endParaRPr>
          </a:p>
          <a:p>
            <a:pPr marL="285750" indent="-285750">
              <a:buFont typeface="Wingdings" panose="05000000000000000000" pitchFamily="2" charset="2"/>
              <a:buChar char="ü"/>
            </a:pPr>
            <a:r>
              <a:rPr lang="es-MX" sz="2000" b="1">
                <a:solidFill>
                  <a:schemeClr val="tx1">
                    <a:lumMod val="75000"/>
                    <a:lumOff val="25000"/>
                  </a:schemeClr>
                </a:solidFill>
                <a:latin typeface="Adelle Rg" panose="02000503060000020004" pitchFamily="50" charset="0"/>
              </a:rPr>
              <a:t>La prevalencia global ha disminuido del 23% al 19% actual en los últimos 10 años
El sur de Asia ha tenido una disminución constante en el matrimonio infantil en los últimos 10 años.
Sin embargo, en algunas regiones el progreso ha sido lento, notable en África occidental y central, así como en América Latina y el Caribe. 
</a:t>
            </a:r>
            <a:endParaRPr lang="en-KE" sz="1600" b="1">
              <a:solidFill>
                <a:schemeClr val="tx1">
                  <a:lumMod val="75000"/>
                  <a:lumOff val="25000"/>
                </a:schemeClr>
              </a:solidFill>
            </a:endParaRPr>
          </a:p>
        </p:txBody>
      </p:sp>
      <p:sp>
        <p:nvSpPr>
          <p:cNvPr id="6" name="Rectangle 5">
            <a:extLst>
              <a:ext uri="{FF2B5EF4-FFF2-40B4-BE49-F238E27FC236}">
                <a16:creationId xmlns:a16="http://schemas.microsoft.com/office/drawing/2014/main" id="{61108B78-7D35-CC5C-3F06-5B758302A6A0}"/>
              </a:ext>
            </a:extLst>
          </p:cNvPr>
          <p:cNvSpPr/>
          <p:nvPr/>
        </p:nvSpPr>
        <p:spPr>
          <a:xfrm>
            <a:off x="0" y="6510690"/>
            <a:ext cx="9342760" cy="306000"/>
          </a:xfrm>
          <a:prstGeom prst="rect">
            <a:avLst/>
          </a:prstGeom>
          <a:ln>
            <a:solidFill>
              <a:srgbClr val="9F478C"/>
            </a:solidFill>
          </a:ln>
        </p:spPr>
        <p:style>
          <a:lnRef idx="2">
            <a:schemeClr val="accent6"/>
          </a:lnRef>
          <a:fillRef idx="1">
            <a:schemeClr val="lt1"/>
          </a:fillRef>
          <a:effectRef idx="0">
            <a:schemeClr val="accent6"/>
          </a:effectRef>
          <a:fontRef idx="minor">
            <a:schemeClr val="dk1"/>
          </a:fontRef>
        </p:style>
        <p:txBody>
          <a:bodyPr rtlCol="0" anchor="ctr"/>
          <a:lstStyle/>
          <a:p>
            <a:r>
              <a:rPr lang="en-US" sz="1000" b="1">
                <a:ln w="0"/>
                <a:solidFill>
                  <a:schemeClr val="tx1"/>
                </a:solidFill>
                <a:effectLst>
                  <a:outerShdw blurRad="38100" dist="19050" dir="2700000" algn="tl" rotWithShape="0">
                    <a:schemeClr val="dk1">
                      <a:alpha val="40000"/>
                    </a:schemeClr>
                  </a:outerShdw>
                </a:effectLst>
              </a:rPr>
              <a:t>Source: </a:t>
            </a:r>
            <a:r>
              <a:rPr lang="en-US" sz="1000">
                <a:ln w="0"/>
                <a:solidFill>
                  <a:schemeClr val="tx1"/>
                </a:solidFill>
                <a:effectLst>
                  <a:outerShdw blurRad="38100" dist="19050" dir="2700000" algn="tl" rotWithShape="0">
                    <a:schemeClr val="dk1">
                      <a:alpha val="40000"/>
                    </a:schemeClr>
                  </a:outerShdw>
                </a:effectLst>
              </a:rPr>
              <a:t>United Nations Children’s Fund,  Is an End to Child Marriage Within Reach? Latest Trends, and Future Prospects. 2023 edition. UNICEF New York, 2023</a:t>
            </a:r>
          </a:p>
        </p:txBody>
      </p:sp>
    </p:spTree>
    <p:extLst>
      <p:ext uri="{BB962C8B-B14F-4D97-AF65-F5344CB8AC3E}">
        <p14:creationId xmlns:p14="http://schemas.microsoft.com/office/powerpoint/2010/main" val="342621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182D-3B24-DFC2-906B-F29741C86C20}"/>
              </a:ext>
            </a:extLst>
          </p:cNvPr>
          <p:cNvSpPr>
            <a:spLocks noGrp="1"/>
          </p:cNvSpPr>
          <p:nvPr>
            <p:ph type="title"/>
          </p:nvPr>
        </p:nvSpPr>
        <p:spPr>
          <a:xfrm>
            <a:off x="336754" y="80777"/>
            <a:ext cx="11518491" cy="983787"/>
          </a:xfrm>
          <a:solidFill>
            <a:srgbClr val="66CBE1"/>
          </a:solidFill>
          <a:ln>
            <a:solidFill>
              <a:srgbClr val="66CBE1"/>
            </a:solidFill>
          </a:ln>
        </p:spPr>
        <p:txBody>
          <a:bodyPr>
            <a:noAutofit/>
          </a:bodyPr>
          <a:lstStyle/>
          <a:p>
            <a:pPr algn="ctr"/>
            <a:r>
              <a:rPr lang="es-MX" sz="3800">
                <a:solidFill>
                  <a:schemeClr val="bg1"/>
                </a:solidFill>
                <a:latin typeface="Platz" panose="020B0604000000000000" pitchFamily="34" charset="0"/>
              </a:rPr>
              <a:t>La región del Sahel se caracteriza por una alta prevalencia de niños casados en la región y en todo el mundo </a:t>
            </a:r>
            <a:endParaRPr lang="en-KE" sz="3800">
              <a:solidFill>
                <a:schemeClr val="bg1"/>
              </a:solidFill>
              <a:latin typeface="Platz" panose="020B0604000000000000" pitchFamily="34" charset="0"/>
            </a:endParaRPr>
          </a:p>
        </p:txBody>
      </p:sp>
      <p:pic>
        <p:nvPicPr>
          <p:cNvPr id="7" name="Content Placeholder 6" descr="A map of africa with different colored countries/regions&#10;&#10;Description automatically generated with low confidence">
            <a:extLst>
              <a:ext uri="{FF2B5EF4-FFF2-40B4-BE49-F238E27FC236}">
                <a16:creationId xmlns:a16="http://schemas.microsoft.com/office/drawing/2014/main" id="{E4A3B255-BD28-FB9B-1003-30BB5302504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11" r="6111"/>
          <a:stretch/>
        </p:blipFill>
        <p:spPr>
          <a:xfrm>
            <a:off x="5257963" y="785818"/>
            <a:ext cx="6243320" cy="6047220"/>
          </a:xfrm>
        </p:spPr>
      </p:pic>
      <p:sp>
        <p:nvSpPr>
          <p:cNvPr id="9" name="Rectangle 8">
            <a:extLst>
              <a:ext uri="{FF2B5EF4-FFF2-40B4-BE49-F238E27FC236}">
                <a16:creationId xmlns:a16="http://schemas.microsoft.com/office/drawing/2014/main" id="{B3485784-FC1C-BBA3-C06D-88AD9B8B5A71}"/>
              </a:ext>
            </a:extLst>
          </p:cNvPr>
          <p:cNvSpPr/>
          <p:nvPr/>
        </p:nvSpPr>
        <p:spPr>
          <a:xfrm>
            <a:off x="249575" y="1971029"/>
            <a:ext cx="4758813" cy="40923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s-MX" sz="2000" b="1">
                <a:solidFill>
                  <a:schemeClr val="bg2">
                    <a:lumMod val="25000"/>
                  </a:schemeClr>
                </a:solidFill>
                <a:latin typeface="Adelle Rg" panose="02000503060000020004" pitchFamily="50" charset="0"/>
              </a:rPr>
              <a:t>7 de cada 10 niñas y adolescentes en el centro del Sahel se casaron antes de los 18 años
6 de cada 10 niñas y adolescentes casadas dan a luz antes de los 18 años, y 9 de cada 10 antes de los 20 años
El 95% de las niñas y adolescentes casadas en esta región no asisten a la escuela
17 por ciento de los varones en la República Centroafricana se casaron antes de los 18 años</a:t>
            </a:r>
            <a:endParaRPr lang="en-KE" sz="1600" b="1">
              <a:solidFill>
                <a:schemeClr val="bg2">
                  <a:lumMod val="25000"/>
                </a:schemeClr>
              </a:solidFill>
            </a:endParaRPr>
          </a:p>
        </p:txBody>
      </p:sp>
    </p:spTree>
    <p:extLst>
      <p:ext uri="{BB962C8B-B14F-4D97-AF65-F5344CB8AC3E}">
        <p14:creationId xmlns:p14="http://schemas.microsoft.com/office/powerpoint/2010/main" val="5412270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Props1.xml><?xml version="1.0" encoding="utf-8"?>
<ds:datastoreItem xmlns:ds="http://schemas.openxmlformats.org/officeDocument/2006/customXml" ds:itemID="{315C116B-91D9-401A-BF8A-2B6404249539}">
  <ds:schemaRefs>
    <ds:schemaRef ds:uri="http://schemas.microsoft.com/sharepoint/v3/contenttype/forms"/>
  </ds:schemaRefs>
</ds:datastoreItem>
</file>

<file path=customXml/itemProps2.xml><?xml version="1.0" encoding="utf-8"?>
<ds:datastoreItem xmlns:ds="http://schemas.openxmlformats.org/officeDocument/2006/customXml" ds:itemID="{A5ED9C2A-D5F3-4267-A8BE-D43D1E2185D0}">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0D1491-E0EC-4AAE-A870-320CA946F397}">
  <ds:schemaRefs>
    <ds:schemaRef ds:uri="375af5b2-8cea-45d5-b184-d6c522a311ad"/>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2314</Words>
  <Application>Microsoft Office PowerPoint</Application>
  <PresentationFormat>Widescreen</PresentationFormat>
  <Paragraphs>217</Paragraphs>
  <Slides>20</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Adelle EB</vt:lpstr>
      <vt:lpstr>Adelle Rg</vt:lpstr>
      <vt:lpstr>Adelle SB</vt:lpstr>
      <vt:lpstr>Calibri</vt:lpstr>
      <vt:lpstr>Platz</vt:lpstr>
      <vt:lpstr>Office Theme</vt:lpstr>
      <vt:lpstr>2_Office Theme</vt:lpstr>
      <vt:lpstr>Office Theme</vt:lpstr>
      <vt:lpstr>Última Evidencia sobre el matrimonio infantil: tendencias en la prevalencia y los números totales en todo el mundo</vt:lpstr>
      <vt:lpstr>Interpretación</vt:lpstr>
      <vt:lpstr>PowerPoint Presentation</vt:lpstr>
      <vt:lpstr>Antecedentes
</vt:lpstr>
      <vt:lpstr>Carga/Números totales del matrimonio infantil</vt:lpstr>
      <vt:lpstr>PowerPoint Presentation</vt:lpstr>
      <vt:lpstr>Qué tan común es el matrimonio infantil -prevalencia 
</vt:lpstr>
      <vt:lpstr>Tendencias mundiales de la prevalencia  
</vt:lpstr>
      <vt:lpstr>La región del Sahel se caracteriza por una alta prevalencia de niños casados en la región y en todo el mundo </vt:lpstr>
      <vt:lpstr>PowerPoint Presentation</vt:lpstr>
      <vt:lpstr>PowerPoint Presentation</vt:lpstr>
      <vt:lpstr>PowerPoint Presentation</vt:lpstr>
      <vt:lpstr>¿Quién se ha beneficiado de Progreso?
</vt:lpstr>
      <vt:lpstr>Para lograr el objetivo de poner fin al matrimonio infantil para 2030, debemos reducir la desigualdad y promover el empoderamiento de todas las mujeres y niñas
</vt:lpstr>
      <vt:lpstr>Índice de desigualdad de género (GII) 
</vt:lpstr>
      <vt:lpstr>PowerPoint Presentation</vt:lpstr>
      <vt:lpstr>PowerPoint Presentation</vt:lpstr>
      <vt:lpstr>Conclusión clave
</vt:lpstr>
      <vt:lpstr>Respuesta programática
</vt:lpstr>
      <vt:lpstr>Recursos clave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latest evidence on child marriage: Trends in prevalence and burden around the world</dc:title>
  <dc:creator>Gabriela Garcia</dc:creator>
  <cp:lastModifiedBy>Rachael Hongo</cp:lastModifiedBy>
  <cp:revision>1</cp:revision>
  <dcterms:created xsi:type="dcterms:W3CDTF">2021-12-21T23:52:10Z</dcterms:created>
  <dcterms:modified xsi:type="dcterms:W3CDTF">2023-07-12T16:50:18Z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2021-12-21T00:00:00Z</vt:filetime>
  </property>
  <property fmtid="{D5CDD505-2E9C-101B-9397-08002B2CF9AE}" pid="3" name="Creator">
    <vt:lpwstr>Adobe InDesign 17.0 (Macintosh)</vt:lpwstr>
  </property>
  <property fmtid="{D5CDD505-2E9C-101B-9397-08002B2CF9AE}" pid="4" name="LastSaved">
    <vt:filetime>2021-12-21T00:00:00Z</vt:filetime>
  </property>
  <property fmtid="{D5CDD505-2E9C-101B-9397-08002B2CF9AE}" pid="5" name="MediaServiceImageTags">
    <vt:lpwstr/>
  </property>
  <property fmtid="{D5CDD505-2E9C-101B-9397-08002B2CF9AE}" pid="6" name="ContentTypeId">
    <vt:lpwstr>0x010100DBC617633D9DA1429FD18118B9918E27</vt:lpwstr>
  </property>
</Properties>
</file>