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351" r:id="rId6"/>
    <p:sldId id="347" r:id="rId7"/>
    <p:sldId id="272" r:id="rId8"/>
    <p:sldId id="276" r:id="rId9"/>
    <p:sldId id="277" r:id="rId10"/>
    <p:sldId id="278" r:id="rId11"/>
    <p:sldId id="279" r:id="rId12"/>
    <p:sldId id="260" r:id="rId13"/>
    <p:sldId id="297" r:id="rId14"/>
    <p:sldId id="290" r:id="rId15"/>
    <p:sldId id="291" r:id="rId16"/>
    <p:sldId id="299" r:id="rId17"/>
    <p:sldId id="350" r:id="rId18"/>
    <p:sldId id="348" r:id="rId19"/>
    <p:sldId id="349" r:id="rId20"/>
    <p:sldId id="353" r:id="rId21"/>
    <p:sldId id="356" r:id="rId22"/>
    <p:sldId id="354" r:id="rId23"/>
    <p:sldId id="357" r:id="rId24"/>
    <p:sldId id="358" r:id="rId25"/>
    <p:sldId id="360" r:id="rId26"/>
    <p:sldId id="257" r:id="rId27"/>
    <p:sldId id="263" r:id="rId28"/>
    <p:sldId id="274" r:id="rId29"/>
    <p:sldId id="269" r:id="rId30"/>
    <p:sldId id="283" r:id="rId31"/>
    <p:sldId id="281" r:id="rId32"/>
    <p:sldId id="282" r:id="rId33"/>
    <p:sldId id="361" r:id="rId34"/>
    <p:sldId id="275" r:id="rId35"/>
    <p:sldId id="362" r:id="rId36"/>
    <p:sldId id="363" r:id="rId37"/>
    <p:sldId id="280" r:id="rId38"/>
    <p:sldId id="284" r:id="rId39"/>
    <p:sldId id="268" r:id="rId40"/>
    <p:sldId id="355" r:id="rId41"/>
    <p:sldId id="27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2AD236-4445-1D49-979B-AE0C23DB2B00}">
          <p14:sldIdLst>
            <p14:sldId id="256"/>
            <p14:sldId id="351"/>
            <p14:sldId id="347"/>
            <p14:sldId id="272"/>
            <p14:sldId id="276"/>
            <p14:sldId id="277"/>
            <p14:sldId id="278"/>
            <p14:sldId id="279"/>
            <p14:sldId id="260"/>
            <p14:sldId id="297"/>
            <p14:sldId id="290"/>
            <p14:sldId id="291"/>
            <p14:sldId id="299"/>
            <p14:sldId id="350"/>
            <p14:sldId id="348"/>
            <p14:sldId id="349"/>
            <p14:sldId id="353"/>
            <p14:sldId id="356"/>
            <p14:sldId id="354"/>
            <p14:sldId id="357"/>
            <p14:sldId id="358"/>
            <p14:sldId id="360"/>
          </p14:sldIdLst>
        </p14:section>
        <p14:section name="Accueil diapo" id="{BD0BD4E2-C15B-4A69-8BC1-39F7F56289C6}">
          <p14:sldIdLst>
            <p14:sldId id="257"/>
          </p14:sldIdLst>
        </p14:section>
        <p14:section name="Contenu" id="{BE51261B-CC38-4180-B3BC-B9C14915AD01}">
          <p14:sldIdLst>
            <p14:sldId id="263"/>
            <p14:sldId id="274"/>
            <p14:sldId id="269"/>
            <p14:sldId id="283"/>
            <p14:sldId id="281"/>
            <p14:sldId id="282"/>
            <p14:sldId id="361"/>
            <p14:sldId id="275"/>
            <p14:sldId id="362"/>
            <p14:sldId id="363"/>
            <p14:sldId id="280"/>
            <p14:sldId id="284"/>
          </p14:sldIdLst>
        </p14:section>
        <p14:section name="Fin diapo" id="{EA98814F-3F9F-4AC1-8A30-DF187A787F0D}">
          <p14:sldIdLst>
            <p14:sldId id="268"/>
            <p14:sldId id="355"/>
            <p14:sldId id="2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6" autoAdjust="0"/>
    <p:restoredTop sz="94660"/>
  </p:normalViewPr>
  <p:slideViewPr>
    <p:cSldViewPr>
      <p:cViewPr varScale="1">
        <p:scale>
          <a:sx n="111" d="100"/>
          <a:sy n="111" d="100"/>
        </p:scale>
        <p:origin x="63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18FF0-A916-43AC-92BA-575BE8D6D572}"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en-US"/>
        </a:p>
      </dgm:t>
    </dgm:pt>
    <dgm:pt modelId="{3607FD9C-E79C-4A04-953D-5B67CA677469}">
      <dgm:prSet/>
      <dgm:spPr/>
      <dgm:t>
        <a:bodyPr/>
        <a:lstStyle/>
        <a:p>
          <a:r>
            <a:rPr lang="fr-FR" noProof="0" dirty="0"/>
            <a:t>Le plaidoyer budgétaire en faveur de la mobilisation domestique de ressources a émergé comme l’une des approches les plus préconisées pour que les OSC puissent encourager la redevabilité et l’appropriation des gouvernements dans l’élaboration, le financement et la mise en œuvre des politiques </a:t>
          </a:r>
        </a:p>
      </dgm:t>
    </dgm:pt>
    <dgm:pt modelId="{10862ED7-D7DE-49F4-AE42-1BC5976FBB90}" type="parTrans" cxnId="{3D77FEE2-940F-4EE6-B00F-C6612544EBE6}">
      <dgm:prSet/>
      <dgm:spPr/>
      <dgm:t>
        <a:bodyPr/>
        <a:lstStyle/>
        <a:p>
          <a:endParaRPr lang="en-US"/>
        </a:p>
      </dgm:t>
    </dgm:pt>
    <dgm:pt modelId="{0C90857C-624B-49C5-A921-4EB3A43BFA77}" type="sibTrans" cxnId="{3D77FEE2-940F-4EE6-B00F-C6612544EBE6}">
      <dgm:prSet/>
      <dgm:spPr/>
      <dgm:t>
        <a:bodyPr/>
        <a:lstStyle/>
        <a:p>
          <a:endParaRPr lang="en-US"/>
        </a:p>
      </dgm:t>
    </dgm:pt>
    <dgm:pt modelId="{88F79109-200D-4C6E-9A7B-74D7DE876D46}">
      <dgm:prSet/>
      <dgm:spPr/>
      <dgm:t>
        <a:bodyPr/>
        <a:lstStyle/>
        <a:p>
          <a:r>
            <a:rPr lang="fr-FR" noProof="0" dirty="0"/>
            <a:t>Dans le cadre du projet EOL, </a:t>
          </a:r>
          <a:r>
            <a:rPr lang="fr-FR" i="1" noProof="0" dirty="0"/>
            <a:t>Girls Not Brides</a:t>
          </a:r>
          <a:r>
            <a:rPr lang="fr-FR" noProof="0" dirty="0"/>
            <a:t> a sélectionné et financé 8 OSC/coalitions à travers l’AOC pour les soutenir dans la mise en œuvre de projets de plaidoyer budgétaires</a:t>
          </a:r>
        </a:p>
      </dgm:t>
    </dgm:pt>
    <dgm:pt modelId="{0D0D3170-1F9B-44A5-A920-F5F5E7DDDF1B}" type="parTrans" cxnId="{24C74214-2875-4CC5-9F71-267A3865F98D}">
      <dgm:prSet/>
      <dgm:spPr/>
      <dgm:t>
        <a:bodyPr/>
        <a:lstStyle/>
        <a:p>
          <a:endParaRPr lang="en-US"/>
        </a:p>
      </dgm:t>
    </dgm:pt>
    <dgm:pt modelId="{96A0C2D9-414E-4666-9836-2CB5D1B4485D}" type="sibTrans" cxnId="{24C74214-2875-4CC5-9F71-267A3865F98D}">
      <dgm:prSet/>
      <dgm:spPr/>
      <dgm:t>
        <a:bodyPr/>
        <a:lstStyle/>
        <a:p>
          <a:endParaRPr lang="en-US"/>
        </a:p>
      </dgm:t>
    </dgm:pt>
    <dgm:pt modelId="{E7B11EF5-AC95-4891-90B3-235A46298625}">
      <dgm:prSet/>
      <dgm:spPr/>
      <dgm:t>
        <a:bodyPr/>
        <a:lstStyle/>
        <a:p>
          <a:r>
            <a:rPr lang="fr-FR" noProof="0" dirty="0"/>
            <a:t>Les OSC/coalitions sont issues du Burkina Faso, Côte d’Ivoire, République Démocratique du Congo, Mali, Niger et Togo. Afin de garantir une certaine diversité, a sélection s’est basée sur le type de plaidoyer, le ciblage, la localisation et leur profile – avec une priorité pour les organisations dirigées par des Jeunes et/ou des femmes. </a:t>
          </a:r>
        </a:p>
      </dgm:t>
    </dgm:pt>
    <dgm:pt modelId="{B9015F29-FAFC-4621-BDB0-DB615022A530}" type="parTrans" cxnId="{3678628F-3063-444B-A7D6-CB601BE5CD10}">
      <dgm:prSet/>
      <dgm:spPr/>
      <dgm:t>
        <a:bodyPr/>
        <a:lstStyle/>
        <a:p>
          <a:endParaRPr lang="en-US"/>
        </a:p>
      </dgm:t>
    </dgm:pt>
    <dgm:pt modelId="{88FB48CC-0799-42D0-9508-0ED4074C0E40}" type="sibTrans" cxnId="{3678628F-3063-444B-A7D6-CB601BE5CD10}">
      <dgm:prSet/>
      <dgm:spPr/>
      <dgm:t>
        <a:bodyPr/>
        <a:lstStyle/>
        <a:p>
          <a:endParaRPr lang="en-US"/>
        </a:p>
      </dgm:t>
    </dgm:pt>
    <dgm:pt modelId="{3B6993DD-DB68-426B-A5AA-662E287DC5BB}">
      <dgm:prSet custT="1"/>
      <dgm:spPr/>
      <dgm:t>
        <a:bodyPr/>
        <a:lstStyle/>
        <a:p>
          <a:r>
            <a:rPr lang="fr-FR" sz="1400" i="1" noProof="0" dirty="0"/>
            <a:t>Girls Not Brides </a:t>
          </a:r>
          <a:r>
            <a:rPr lang="fr-FR" sz="1400" noProof="0" dirty="0"/>
            <a:t>a limité son intervention dans l’élaboration et la mise en œuvre des projets et a privilégié un appui technique consistant à un renforcement de capacité continu personnalisé ainsi que des sessions sur (1) l’introduction à l’analyse budgétaire (2) l’exploration d’une étude de cas sur l’analyse/plaidoyer budgétaire et (3) formation sur la méthodologie à l’analyse budgétaire</a:t>
          </a:r>
        </a:p>
      </dgm:t>
    </dgm:pt>
    <dgm:pt modelId="{FD28CBB7-FC8E-4BBC-AE77-B1B4964574F3}" type="parTrans" cxnId="{CB373964-7D8E-486B-BB57-D0697E2ABA3A}">
      <dgm:prSet/>
      <dgm:spPr/>
      <dgm:t>
        <a:bodyPr/>
        <a:lstStyle/>
        <a:p>
          <a:endParaRPr lang="en-US"/>
        </a:p>
      </dgm:t>
    </dgm:pt>
    <dgm:pt modelId="{02FA61D5-DB10-4680-A39B-25CA39771DAE}" type="sibTrans" cxnId="{CB373964-7D8E-486B-BB57-D0697E2ABA3A}">
      <dgm:prSet/>
      <dgm:spPr/>
      <dgm:t>
        <a:bodyPr/>
        <a:lstStyle/>
        <a:p>
          <a:endParaRPr lang="en-US"/>
        </a:p>
      </dgm:t>
    </dgm:pt>
    <dgm:pt modelId="{63DD2276-B097-7049-A062-52485D240DB5}" type="pres">
      <dgm:prSet presAssocID="{7C918FF0-A916-43AC-92BA-575BE8D6D572}" presName="linearFlow" presStyleCnt="0">
        <dgm:presLayoutVars>
          <dgm:dir/>
          <dgm:resizeHandles val="exact"/>
        </dgm:presLayoutVars>
      </dgm:prSet>
      <dgm:spPr/>
    </dgm:pt>
    <dgm:pt modelId="{CFFDEF9F-61ED-9B49-9673-82949178E44B}" type="pres">
      <dgm:prSet presAssocID="{3607FD9C-E79C-4A04-953D-5B67CA677469}" presName="composite" presStyleCnt="0"/>
      <dgm:spPr/>
    </dgm:pt>
    <dgm:pt modelId="{E08958CB-90AC-C643-85E9-941266D0DB37}" type="pres">
      <dgm:prSet presAssocID="{3607FD9C-E79C-4A04-953D-5B67CA677469}" presName="imgShp" presStyleLbl="fgImgPlace1" presStyleIdx="0" presStyleCnt="4" custScaleX="76068" custScaleY="74436" custLinFactNeighborX="-78091" custLinFactNeighborY="6218"/>
      <dgm:spPr/>
    </dgm:pt>
    <dgm:pt modelId="{FCC33749-9465-2042-8DEF-B68B847B4829}" type="pres">
      <dgm:prSet presAssocID="{3607FD9C-E79C-4A04-953D-5B67CA677469}" presName="txShp" presStyleLbl="node1" presStyleIdx="0" presStyleCnt="4" custScaleX="138713" custLinFactNeighborX="5831" custLinFactNeighborY="5936">
        <dgm:presLayoutVars>
          <dgm:bulletEnabled val="1"/>
        </dgm:presLayoutVars>
      </dgm:prSet>
      <dgm:spPr/>
    </dgm:pt>
    <dgm:pt modelId="{DE3AD6EF-564B-A44C-B783-48B2C8A48645}" type="pres">
      <dgm:prSet presAssocID="{0C90857C-624B-49C5-A921-4EB3A43BFA77}" presName="spacing" presStyleCnt="0"/>
      <dgm:spPr/>
    </dgm:pt>
    <dgm:pt modelId="{C6981B76-5D15-474B-9830-7FE86F5D3B84}" type="pres">
      <dgm:prSet presAssocID="{88F79109-200D-4C6E-9A7B-74D7DE876D46}" presName="composite" presStyleCnt="0"/>
      <dgm:spPr/>
    </dgm:pt>
    <dgm:pt modelId="{354AC51F-A80E-E74E-8617-476EF2ABBD9B}" type="pres">
      <dgm:prSet presAssocID="{88F79109-200D-4C6E-9A7B-74D7DE876D46}" presName="imgShp" presStyleLbl="fgImgPlace1" presStyleIdx="1" presStyleCnt="4" custScaleX="76068" custScaleY="74436" custLinFactNeighborX="-78091" custLinFactNeighborY="2455"/>
      <dgm:spPr/>
    </dgm:pt>
    <dgm:pt modelId="{E71E98A5-2D9F-A042-8968-B6AB4CC6DEEB}" type="pres">
      <dgm:prSet presAssocID="{88F79109-200D-4C6E-9A7B-74D7DE876D46}" presName="txShp" presStyleLbl="node1" presStyleIdx="1" presStyleCnt="4" custScaleX="138713" custLinFactNeighborX="5831" custLinFactNeighborY="2455">
        <dgm:presLayoutVars>
          <dgm:bulletEnabled val="1"/>
        </dgm:presLayoutVars>
      </dgm:prSet>
      <dgm:spPr/>
    </dgm:pt>
    <dgm:pt modelId="{8924092E-00A3-6A4D-A040-4864FFF07FBD}" type="pres">
      <dgm:prSet presAssocID="{96A0C2D9-414E-4666-9836-2CB5D1B4485D}" presName="spacing" presStyleCnt="0"/>
      <dgm:spPr/>
    </dgm:pt>
    <dgm:pt modelId="{6278BC5E-46B6-6B4E-980B-A31F864CB875}" type="pres">
      <dgm:prSet presAssocID="{E7B11EF5-AC95-4891-90B3-235A46298625}" presName="composite" presStyleCnt="0"/>
      <dgm:spPr/>
    </dgm:pt>
    <dgm:pt modelId="{1F6D2E88-DA5F-D242-B4AB-5BFA3996A41D}" type="pres">
      <dgm:prSet presAssocID="{E7B11EF5-AC95-4891-90B3-235A46298625}" presName="imgShp" presStyleLbl="fgImgPlace1" presStyleIdx="2" presStyleCnt="4" custScaleX="76068" custScaleY="74436" custLinFactNeighborX="-78091" custLinFactNeighborY="-5258"/>
      <dgm:spPr/>
    </dgm:pt>
    <dgm:pt modelId="{BA8D9677-B68D-8544-A7BB-D4B31AE6229D}" type="pres">
      <dgm:prSet presAssocID="{E7B11EF5-AC95-4891-90B3-235A46298625}" presName="txShp" presStyleLbl="node1" presStyleIdx="2" presStyleCnt="4" custScaleX="138713" custLinFactNeighborX="5888" custLinFactNeighborY="-5541">
        <dgm:presLayoutVars>
          <dgm:bulletEnabled val="1"/>
        </dgm:presLayoutVars>
      </dgm:prSet>
      <dgm:spPr/>
    </dgm:pt>
    <dgm:pt modelId="{B2B6C90A-8D14-C94A-A022-32ECBE462139}" type="pres">
      <dgm:prSet presAssocID="{88FB48CC-0799-42D0-9508-0ED4074C0E40}" presName="spacing" presStyleCnt="0"/>
      <dgm:spPr/>
    </dgm:pt>
    <dgm:pt modelId="{08BE92E3-B75E-C642-86CD-560342499E88}" type="pres">
      <dgm:prSet presAssocID="{3B6993DD-DB68-426B-A5AA-662E287DC5BB}" presName="composite" presStyleCnt="0"/>
      <dgm:spPr/>
    </dgm:pt>
    <dgm:pt modelId="{7D00AF37-4FC9-0E4E-9138-6F8F1099C206}" type="pres">
      <dgm:prSet presAssocID="{3B6993DD-DB68-426B-A5AA-662E287DC5BB}" presName="imgShp" presStyleLbl="fgImgPlace1" presStyleIdx="3" presStyleCnt="4" custScaleX="76068" custScaleY="77701" custLinFactNeighborX="-76786" custLinFactNeighborY="3651"/>
      <dgm:spPr/>
    </dgm:pt>
    <dgm:pt modelId="{610F77EC-7F0A-3A42-B221-76E235194D85}" type="pres">
      <dgm:prSet presAssocID="{3B6993DD-DB68-426B-A5AA-662E287DC5BB}" presName="txShp" presStyleLbl="node1" presStyleIdx="3" presStyleCnt="4" custScaleX="138713" custLinFactNeighborX="7790" custLinFactNeighborY="173">
        <dgm:presLayoutVars>
          <dgm:bulletEnabled val="1"/>
        </dgm:presLayoutVars>
      </dgm:prSet>
      <dgm:spPr/>
    </dgm:pt>
  </dgm:ptLst>
  <dgm:cxnLst>
    <dgm:cxn modelId="{24C74214-2875-4CC5-9F71-267A3865F98D}" srcId="{7C918FF0-A916-43AC-92BA-575BE8D6D572}" destId="{88F79109-200D-4C6E-9A7B-74D7DE876D46}" srcOrd="1" destOrd="0" parTransId="{0D0D3170-1F9B-44A5-A920-F5F5E7DDDF1B}" sibTransId="{96A0C2D9-414E-4666-9836-2CB5D1B4485D}"/>
    <dgm:cxn modelId="{EB57E35D-EA1F-7846-A2EF-72995CC1D1EA}" type="presOf" srcId="{88F79109-200D-4C6E-9A7B-74D7DE876D46}" destId="{E71E98A5-2D9F-A042-8968-B6AB4CC6DEEB}" srcOrd="0" destOrd="0" presId="urn:microsoft.com/office/officeart/2005/8/layout/vList3"/>
    <dgm:cxn modelId="{CB373964-7D8E-486B-BB57-D0697E2ABA3A}" srcId="{7C918FF0-A916-43AC-92BA-575BE8D6D572}" destId="{3B6993DD-DB68-426B-A5AA-662E287DC5BB}" srcOrd="3" destOrd="0" parTransId="{FD28CBB7-FC8E-4BBC-AE77-B1B4964574F3}" sibTransId="{02FA61D5-DB10-4680-A39B-25CA39771DAE}"/>
    <dgm:cxn modelId="{BE8C3880-1E4D-584A-BC64-C879E494D3FE}" type="presOf" srcId="{3607FD9C-E79C-4A04-953D-5B67CA677469}" destId="{FCC33749-9465-2042-8DEF-B68B847B4829}" srcOrd="0" destOrd="0" presId="urn:microsoft.com/office/officeart/2005/8/layout/vList3"/>
    <dgm:cxn modelId="{3678628F-3063-444B-A7D6-CB601BE5CD10}" srcId="{7C918FF0-A916-43AC-92BA-575BE8D6D572}" destId="{E7B11EF5-AC95-4891-90B3-235A46298625}" srcOrd="2" destOrd="0" parTransId="{B9015F29-FAFC-4621-BDB0-DB615022A530}" sibTransId="{88FB48CC-0799-42D0-9508-0ED4074C0E40}"/>
    <dgm:cxn modelId="{30AB9F90-4279-5543-A185-4F711CFCB027}" type="presOf" srcId="{E7B11EF5-AC95-4891-90B3-235A46298625}" destId="{BA8D9677-B68D-8544-A7BB-D4B31AE6229D}" srcOrd="0" destOrd="0" presId="urn:microsoft.com/office/officeart/2005/8/layout/vList3"/>
    <dgm:cxn modelId="{DFFE1291-72FD-E546-9581-19EC3A059927}" type="presOf" srcId="{3B6993DD-DB68-426B-A5AA-662E287DC5BB}" destId="{610F77EC-7F0A-3A42-B221-76E235194D85}" srcOrd="0" destOrd="0" presId="urn:microsoft.com/office/officeart/2005/8/layout/vList3"/>
    <dgm:cxn modelId="{3D77FEE2-940F-4EE6-B00F-C6612544EBE6}" srcId="{7C918FF0-A916-43AC-92BA-575BE8D6D572}" destId="{3607FD9C-E79C-4A04-953D-5B67CA677469}" srcOrd="0" destOrd="0" parTransId="{10862ED7-D7DE-49F4-AE42-1BC5976FBB90}" sibTransId="{0C90857C-624B-49C5-A921-4EB3A43BFA77}"/>
    <dgm:cxn modelId="{79088DF3-66EE-FD4E-A8CC-B4636F59BD43}" type="presOf" srcId="{7C918FF0-A916-43AC-92BA-575BE8D6D572}" destId="{63DD2276-B097-7049-A062-52485D240DB5}" srcOrd="0" destOrd="0" presId="urn:microsoft.com/office/officeart/2005/8/layout/vList3"/>
    <dgm:cxn modelId="{A4F8529D-F9B8-F649-A538-24C472CA9F88}" type="presParOf" srcId="{63DD2276-B097-7049-A062-52485D240DB5}" destId="{CFFDEF9F-61ED-9B49-9673-82949178E44B}" srcOrd="0" destOrd="0" presId="urn:microsoft.com/office/officeart/2005/8/layout/vList3"/>
    <dgm:cxn modelId="{61D806F8-E3BE-3440-9FFE-63B90E60FDC2}" type="presParOf" srcId="{CFFDEF9F-61ED-9B49-9673-82949178E44B}" destId="{E08958CB-90AC-C643-85E9-941266D0DB37}" srcOrd="0" destOrd="0" presId="urn:microsoft.com/office/officeart/2005/8/layout/vList3"/>
    <dgm:cxn modelId="{CEEBF708-A472-3F46-8D85-CC78ACEA9897}" type="presParOf" srcId="{CFFDEF9F-61ED-9B49-9673-82949178E44B}" destId="{FCC33749-9465-2042-8DEF-B68B847B4829}" srcOrd="1" destOrd="0" presId="urn:microsoft.com/office/officeart/2005/8/layout/vList3"/>
    <dgm:cxn modelId="{AFF3C3F2-2074-1B44-9F19-EBFBE5209C1C}" type="presParOf" srcId="{63DD2276-B097-7049-A062-52485D240DB5}" destId="{DE3AD6EF-564B-A44C-B783-48B2C8A48645}" srcOrd="1" destOrd="0" presId="urn:microsoft.com/office/officeart/2005/8/layout/vList3"/>
    <dgm:cxn modelId="{1481417D-3360-AB49-90C9-29A496AE2276}" type="presParOf" srcId="{63DD2276-B097-7049-A062-52485D240DB5}" destId="{C6981B76-5D15-474B-9830-7FE86F5D3B84}" srcOrd="2" destOrd="0" presId="urn:microsoft.com/office/officeart/2005/8/layout/vList3"/>
    <dgm:cxn modelId="{6E3E62B5-F75B-764E-8137-2D17D9763995}" type="presParOf" srcId="{C6981B76-5D15-474B-9830-7FE86F5D3B84}" destId="{354AC51F-A80E-E74E-8617-476EF2ABBD9B}" srcOrd="0" destOrd="0" presId="urn:microsoft.com/office/officeart/2005/8/layout/vList3"/>
    <dgm:cxn modelId="{5D4F99C4-5B5E-7D4A-B703-48A390B0E217}" type="presParOf" srcId="{C6981B76-5D15-474B-9830-7FE86F5D3B84}" destId="{E71E98A5-2D9F-A042-8968-B6AB4CC6DEEB}" srcOrd="1" destOrd="0" presId="urn:microsoft.com/office/officeart/2005/8/layout/vList3"/>
    <dgm:cxn modelId="{8720BBEB-87E2-B64A-851A-1C6E0CF90346}" type="presParOf" srcId="{63DD2276-B097-7049-A062-52485D240DB5}" destId="{8924092E-00A3-6A4D-A040-4864FFF07FBD}" srcOrd="3" destOrd="0" presId="urn:microsoft.com/office/officeart/2005/8/layout/vList3"/>
    <dgm:cxn modelId="{0EDC8715-E0BB-874D-A8C3-8E0FB42D593F}" type="presParOf" srcId="{63DD2276-B097-7049-A062-52485D240DB5}" destId="{6278BC5E-46B6-6B4E-980B-A31F864CB875}" srcOrd="4" destOrd="0" presId="urn:microsoft.com/office/officeart/2005/8/layout/vList3"/>
    <dgm:cxn modelId="{B6852D02-2107-5647-B6B6-B65FD57882B6}" type="presParOf" srcId="{6278BC5E-46B6-6B4E-980B-A31F864CB875}" destId="{1F6D2E88-DA5F-D242-B4AB-5BFA3996A41D}" srcOrd="0" destOrd="0" presId="urn:microsoft.com/office/officeart/2005/8/layout/vList3"/>
    <dgm:cxn modelId="{592BF6CF-6995-7F41-AC55-FB43DA504D85}" type="presParOf" srcId="{6278BC5E-46B6-6B4E-980B-A31F864CB875}" destId="{BA8D9677-B68D-8544-A7BB-D4B31AE6229D}" srcOrd="1" destOrd="0" presId="urn:microsoft.com/office/officeart/2005/8/layout/vList3"/>
    <dgm:cxn modelId="{0E557CA0-2111-814D-9059-30868E8DA172}" type="presParOf" srcId="{63DD2276-B097-7049-A062-52485D240DB5}" destId="{B2B6C90A-8D14-C94A-A022-32ECBE462139}" srcOrd="5" destOrd="0" presId="urn:microsoft.com/office/officeart/2005/8/layout/vList3"/>
    <dgm:cxn modelId="{6F207EAC-3AD7-154A-8C22-43AD604F5C43}" type="presParOf" srcId="{63DD2276-B097-7049-A062-52485D240DB5}" destId="{08BE92E3-B75E-C642-86CD-560342499E88}" srcOrd="6" destOrd="0" presId="urn:microsoft.com/office/officeart/2005/8/layout/vList3"/>
    <dgm:cxn modelId="{15A3326F-A8D2-7D44-BE62-0E3019320E4E}" type="presParOf" srcId="{08BE92E3-B75E-C642-86CD-560342499E88}" destId="{7D00AF37-4FC9-0E4E-9138-6F8F1099C206}" srcOrd="0" destOrd="0" presId="urn:microsoft.com/office/officeart/2005/8/layout/vList3"/>
    <dgm:cxn modelId="{1348E0E6-5F3D-674F-B05F-9479AE244EE2}" type="presParOf" srcId="{08BE92E3-B75E-C642-86CD-560342499E88}" destId="{610F77EC-7F0A-3A42-B221-76E235194D8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4EA4A0-3143-4279-9616-8BB5566EFE1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2D8C1FC-58FE-4301-98CD-7495B0338B26}">
      <dgm:prSet custT="1"/>
      <dgm:spPr/>
      <dgm:t>
        <a:bodyPr/>
        <a:lstStyle/>
        <a:p>
          <a:endParaRPr lang="en-GB" sz="1600" b="1" dirty="0">
            <a:latin typeface="Calibri" panose="020F0502020204030204" pitchFamily="34" charset="0"/>
            <a:ea typeface="Calibri" panose="020F0502020204030204" pitchFamily="34" charset="0"/>
          </a:endParaRPr>
        </a:p>
        <a:p>
          <a:r>
            <a:rPr lang="fr-FR" sz="1600" b="1" noProof="0" dirty="0">
              <a:latin typeface="Calibri" panose="020F0502020204030204" pitchFamily="34" charset="0"/>
              <a:ea typeface="Calibri" panose="020F0502020204030204" pitchFamily="34" charset="0"/>
            </a:rPr>
            <a:t>Leçon 5 :</a:t>
          </a:r>
        </a:p>
        <a:p>
          <a:r>
            <a:rPr lang="fr-FR" sz="1600" noProof="0" dirty="0">
              <a:latin typeface="Calibri" panose="020F0502020204030204" pitchFamily="34" charset="0"/>
              <a:ea typeface="Calibri" panose="020F0502020204030204" pitchFamily="34" charset="0"/>
            </a:rPr>
            <a:t> La promotion de l’utilisation des données probantes issues de l’analyse budgétaire est essentielle pour le plaidoyer fondé sur des données probantes</a:t>
          </a:r>
          <a:r>
            <a:rPr lang="en-GB" sz="1600" dirty="0"/>
            <a:t>
</a:t>
          </a:r>
          <a:endParaRPr lang="en-US" sz="1600" dirty="0"/>
        </a:p>
      </dgm:t>
    </dgm:pt>
    <dgm:pt modelId="{B830A101-06D2-4330-AEDF-F80593A1AD15}" type="parTrans" cxnId="{CAD8DEA5-D77D-41D6-8224-20DB47C61417}">
      <dgm:prSet/>
      <dgm:spPr/>
      <dgm:t>
        <a:bodyPr/>
        <a:lstStyle/>
        <a:p>
          <a:endParaRPr lang="en-US" sz="1600"/>
        </a:p>
      </dgm:t>
    </dgm:pt>
    <dgm:pt modelId="{108FB93C-1DB2-48C1-9C15-7DBFC87AE4CA}" type="sibTrans" cxnId="{CAD8DEA5-D77D-41D6-8224-20DB47C61417}">
      <dgm:prSet/>
      <dgm:spPr/>
      <dgm:t>
        <a:bodyPr/>
        <a:lstStyle/>
        <a:p>
          <a:endParaRPr lang="en-US" sz="1600"/>
        </a:p>
      </dgm:t>
    </dgm:pt>
    <dgm:pt modelId="{ABBAD251-6CDC-40F1-A9BC-5334FDA412F8}">
      <dgm:prSet custT="1"/>
      <dgm:spPr/>
      <dgm:t>
        <a:bodyPr/>
        <a:lstStyle/>
        <a:p>
          <a:r>
            <a:rPr lang="fr-FR" sz="1600" b="1" noProof="0" dirty="0">
              <a:latin typeface="Calibri" panose="020F0502020204030204" pitchFamily="34" charset="0"/>
              <a:ea typeface="Calibri" panose="020F0502020204030204" pitchFamily="34" charset="0"/>
            </a:rPr>
            <a:t>Leçon 6: </a:t>
          </a:r>
        </a:p>
        <a:p>
          <a:r>
            <a:rPr lang="fr-FR" sz="1600" noProof="0" dirty="0">
              <a:latin typeface="Calibri" panose="020F0502020204030204" pitchFamily="34" charset="0"/>
              <a:ea typeface="Calibri" panose="020F0502020204030204" pitchFamily="34" charset="0"/>
            </a:rPr>
            <a:t>La nécessité de repenser le plaidoyer budgétaire pour mettre fin au mariage des enfants et promouvoir l’éducation des filles dans le contexte de crise de l’AOC doit être abordée </a:t>
          </a:r>
          <a:endParaRPr lang="fr-FR" sz="1600" noProof="0" dirty="0"/>
        </a:p>
      </dgm:t>
    </dgm:pt>
    <dgm:pt modelId="{28368741-4D6D-4759-87A3-83668A2890D2}" type="parTrans" cxnId="{96EF72D1-0C15-4AF0-8B4C-61A4C8564F79}">
      <dgm:prSet/>
      <dgm:spPr/>
      <dgm:t>
        <a:bodyPr/>
        <a:lstStyle/>
        <a:p>
          <a:endParaRPr lang="en-US" sz="1600"/>
        </a:p>
      </dgm:t>
    </dgm:pt>
    <dgm:pt modelId="{A2746ADD-5775-4891-872A-6CE2682983D4}" type="sibTrans" cxnId="{96EF72D1-0C15-4AF0-8B4C-61A4C8564F79}">
      <dgm:prSet/>
      <dgm:spPr/>
      <dgm:t>
        <a:bodyPr/>
        <a:lstStyle/>
        <a:p>
          <a:endParaRPr lang="en-US" sz="1600"/>
        </a:p>
      </dgm:t>
    </dgm:pt>
    <dgm:pt modelId="{44B50A0D-7C73-DB4D-8AE5-A3BA4A5EA96F}">
      <dgm:prSet custT="1"/>
      <dgm:spPr/>
      <dgm:t>
        <a:bodyPr/>
        <a:lstStyle/>
        <a:p>
          <a:r>
            <a:rPr lang="fr-FR" sz="1600" b="1" noProof="0" dirty="0"/>
            <a:t>Leçon 1:</a:t>
          </a:r>
        </a:p>
        <a:p>
          <a:r>
            <a:rPr lang="fr-FR" sz="1600" noProof="0" dirty="0">
              <a:latin typeface="Calibri" panose="020F0502020204030204" pitchFamily="34" charset="0"/>
              <a:ea typeface="Calibri" panose="020F0502020204030204" pitchFamily="34" charset="0"/>
            </a:rPr>
            <a:t>Positionner le gouvernement comme leader légitime pour mettre fin au mariage des enfants et promouvoir l’éducation des filles grâce au plaidoyer budgétaire</a:t>
          </a:r>
          <a:endParaRPr lang="fr-FR" sz="1600" noProof="0" dirty="0"/>
        </a:p>
      </dgm:t>
    </dgm:pt>
    <dgm:pt modelId="{4C05080A-1C4F-FE47-9ECE-E259B45474B3}" type="parTrans" cxnId="{01D89010-D9B0-374C-9255-BE00E2099193}">
      <dgm:prSet/>
      <dgm:spPr/>
      <dgm:t>
        <a:bodyPr/>
        <a:lstStyle/>
        <a:p>
          <a:endParaRPr lang="en-GB" sz="1600"/>
        </a:p>
      </dgm:t>
    </dgm:pt>
    <dgm:pt modelId="{9C3BC500-1FDF-7F46-B741-AAF164D6D97B}" type="sibTrans" cxnId="{01D89010-D9B0-374C-9255-BE00E2099193}">
      <dgm:prSet/>
      <dgm:spPr/>
      <dgm:t>
        <a:bodyPr/>
        <a:lstStyle/>
        <a:p>
          <a:endParaRPr lang="en-GB" sz="1600"/>
        </a:p>
      </dgm:t>
    </dgm:pt>
    <dgm:pt modelId="{9B9120EF-497C-BF45-84F5-6125E83E8C0D}">
      <dgm:prSet custT="1"/>
      <dgm:spPr/>
      <dgm:t>
        <a:bodyPr/>
        <a:lstStyle/>
        <a:p>
          <a:r>
            <a:rPr lang="fr-FR" sz="1600" b="1" noProof="0" dirty="0">
              <a:latin typeface="Calibri" panose="020F0502020204030204" pitchFamily="34" charset="0"/>
              <a:ea typeface="Calibri" panose="020F0502020204030204" pitchFamily="34" charset="0"/>
            </a:rPr>
            <a:t>Leçon 3 : </a:t>
          </a:r>
        </a:p>
        <a:p>
          <a:r>
            <a:rPr lang="fr-FR" sz="1600" noProof="0" dirty="0">
              <a:latin typeface="Calibri" panose="020F0502020204030204" pitchFamily="34" charset="0"/>
              <a:ea typeface="Calibri" panose="020F0502020204030204" pitchFamily="34" charset="0"/>
            </a:rPr>
            <a:t>Favoriser la participation communautaire au plaidoyer budgétaire favorise l’appropriation et la durabilité des solutions</a:t>
          </a:r>
          <a:endParaRPr lang="fr-FR" sz="1600" noProof="0" dirty="0"/>
        </a:p>
      </dgm:t>
    </dgm:pt>
    <dgm:pt modelId="{95C3985C-AA1C-4242-90AA-539CFC0861B1}" type="parTrans" cxnId="{7AABC51F-0A6B-684B-924B-BA718955904D}">
      <dgm:prSet/>
      <dgm:spPr/>
      <dgm:t>
        <a:bodyPr/>
        <a:lstStyle/>
        <a:p>
          <a:endParaRPr lang="en-GB" sz="1600"/>
        </a:p>
      </dgm:t>
    </dgm:pt>
    <dgm:pt modelId="{A63724CB-3EFB-1B46-8408-C9CA0E4A9537}" type="sibTrans" cxnId="{7AABC51F-0A6B-684B-924B-BA718955904D}">
      <dgm:prSet/>
      <dgm:spPr/>
      <dgm:t>
        <a:bodyPr/>
        <a:lstStyle/>
        <a:p>
          <a:endParaRPr lang="en-GB" sz="1600"/>
        </a:p>
      </dgm:t>
    </dgm:pt>
    <dgm:pt modelId="{B35FA127-03A7-FA4D-AA44-D42CE67901C9}">
      <dgm:prSet custT="1"/>
      <dgm:spPr/>
      <dgm:t>
        <a:bodyPr/>
        <a:lstStyle/>
        <a:p>
          <a:r>
            <a:rPr lang="fr-FR" sz="1600" b="1" noProof="0" dirty="0">
              <a:latin typeface="Calibri" panose="020F0502020204030204" pitchFamily="34" charset="0"/>
              <a:ea typeface="Calibri" panose="020F0502020204030204" pitchFamily="34" charset="0"/>
            </a:rPr>
            <a:t>Leçon 4: </a:t>
          </a:r>
        </a:p>
        <a:p>
          <a:r>
            <a:rPr lang="fr-FR" sz="1600" noProof="0" dirty="0">
              <a:latin typeface="Calibri" panose="020F0502020204030204" pitchFamily="34" charset="0"/>
              <a:ea typeface="Calibri" panose="020F0502020204030204" pitchFamily="34" charset="0"/>
            </a:rPr>
            <a:t>Faire progresser la budgétisation décentralisée pour l’élimination du mariage des enfants et la promotion de l’éducation des filles est fondamental </a:t>
          </a:r>
          <a:endParaRPr lang="fr-FR" sz="1600" noProof="0" dirty="0"/>
        </a:p>
      </dgm:t>
    </dgm:pt>
    <dgm:pt modelId="{42335A5D-DC09-F24C-842D-DD4D6B625BA1}" type="parTrans" cxnId="{A7DA7E84-1C36-2946-AD46-E35CA714F84A}">
      <dgm:prSet/>
      <dgm:spPr/>
      <dgm:t>
        <a:bodyPr/>
        <a:lstStyle/>
        <a:p>
          <a:endParaRPr lang="en-GB" sz="1600"/>
        </a:p>
      </dgm:t>
    </dgm:pt>
    <dgm:pt modelId="{05E69406-B20E-B14B-86F7-B3FCF6D14EB9}" type="sibTrans" cxnId="{A7DA7E84-1C36-2946-AD46-E35CA714F84A}">
      <dgm:prSet/>
      <dgm:spPr/>
      <dgm:t>
        <a:bodyPr/>
        <a:lstStyle/>
        <a:p>
          <a:endParaRPr lang="en-GB" sz="1600"/>
        </a:p>
      </dgm:t>
    </dgm:pt>
    <dgm:pt modelId="{3649611C-6843-944E-AE78-D092E44DF97E}">
      <dgm:prSet custT="1"/>
      <dgm:spPr/>
      <dgm:t>
        <a:bodyPr/>
        <a:lstStyle/>
        <a:p>
          <a:r>
            <a:rPr lang="fr-FR" sz="1600" b="1" dirty="0">
              <a:latin typeface="Calibri" panose="020F0502020204030204" pitchFamily="34" charset="0"/>
              <a:ea typeface="Calibri" panose="020F0502020204030204" pitchFamily="34" charset="0"/>
            </a:rPr>
            <a:t>Leçon 2: </a:t>
          </a:r>
        </a:p>
        <a:p>
          <a:r>
            <a:rPr lang="fr-FR" sz="1600" dirty="0">
              <a:latin typeface="Calibri" panose="020F0502020204030204" pitchFamily="34" charset="0"/>
              <a:ea typeface="Calibri" panose="020F0502020204030204" pitchFamily="34" charset="0"/>
            </a:rPr>
            <a:t>Accroître la visibilité et rehausser le profil politique du mariage des enfants et de l’éducation des filles </a:t>
          </a:r>
          <a:r>
            <a:rPr lang="fr-FR" sz="1600" noProof="0" dirty="0">
              <a:latin typeface="Calibri" panose="020F0502020204030204" pitchFamily="34" charset="0"/>
              <a:ea typeface="Calibri" panose="020F0502020204030204" pitchFamily="34" charset="0"/>
            </a:rPr>
            <a:t>nécessitent</a:t>
          </a:r>
          <a:r>
            <a:rPr lang="fr-FR" sz="1600" dirty="0">
              <a:latin typeface="Calibri" panose="020F0502020204030204" pitchFamily="34" charset="0"/>
              <a:ea typeface="Calibri" panose="020F0502020204030204" pitchFamily="34" charset="0"/>
            </a:rPr>
            <a:t> de tirer parti de l’expertise et du renforcement des capacités des OSC</a:t>
          </a:r>
          <a:endParaRPr lang="fr-FR" sz="1600" dirty="0"/>
        </a:p>
      </dgm:t>
    </dgm:pt>
    <dgm:pt modelId="{7BD58110-BF55-0E4E-96B2-3ACCA38359C5}" type="parTrans" cxnId="{B9B99987-2898-DD48-BE9E-C94B287559C6}">
      <dgm:prSet/>
      <dgm:spPr/>
      <dgm:t>
        <a:bodyPr/>
        <a:lstStyle/>
        <a:p>
          <a:endParaRPr lang="en-GB" sz="1600"/>
        </a:p>
      </dgm:t>
    </dgm:pt>
    <dgm:pt modelId="{F653C695-C3FA-704D-8380-0D798B4CDD14}" type="sibTrans" cxnId="{B9B99987-2898-DD48-BE9E-C94B287559C6}">
      <dgm:prSet/>
      <dgm:spPr/>
      <dgm:t>
        <a:bodyPr/>
        <a:lstStyle/>
        <a:p>
          <a:endParaRPr lang="en-GB" sz="1600"/>
        </a:p>
      </dgm:t>
    </dgm:pt>
    <dgm:pt modelId="{86F3C00F-7628-444B-B3CC-72FCD647457D}" type="pres">
      <dgm:prSet presAssocID="{D84EA4A0-3143-4279-9616-8BB5566EFE18}" presName="diagram" presStyleCnt="0">
        <dgm:presLayoutVars>
          <dgm:dir/>
          <dgm:resizeHandles val="exact"/>
        </dgm:presLayoutVars>
      </dgm:prSet>
      <dgm:spPr/>
    </dgm:pt>
    <dgm:pt modelId="{C7DABD54-D4AB-B845-BE01-3B250D48961D}" type="pres">
      <dgm:prSet presAssocID="{44B50A0D-7C73-DB4D-8AE5-A3BA4A5EA96F}" presName="node" presStyleLbl="node1" presStyleIdx="0" presStyleCnt="6" custScaleY="115486">
        <dgm:presLayoutVars>
          <dgm:bulletEnabled val="1"/>
        </dgm:presLayoutVars>
      </dgm:prSet>
      <dgm:spPr/>
    </dgm:pt>
    <dgm:pt modelId="{22C26C1B-3250-FC44-9219-B5AFD9FFBC1A}" type="pres">
      <dgm:prSet presAssocID="{9C3BC500-1FDF-7F46-B741-AAF164D6D97B}" presName="sibTrans" presStyleCnt="0"/>
      <dgm:spPr/>
    </dgm:pt>
    <dgm:pt modelId="{E0714B8C-36D1-8D4F-9B63-E8826EF8F642}" type="pres">
      <dgm:prSet presAssocID="{3649611C-6843-944E-AE78-D092E44DF97E}" presName="node" presStyleLbl="node1" presStyleIdx="1" presStyleCnt="6" custScaleY="115486">
        <dgm:presLayoutVars>
          <dgm:bulletEnabled val="1"/>
        </dgm:presLayoutVars>
      </dgm:prSet>
      <dgm:spPr/>
    </dgm:pt>
    <dgm:pt modelId="{5BF06CD9-26FD-8D42-A6A1-492725BF927E}" type="pres">
      <dgm:prSet presAssocID="{F653C695-C3FA-704D-8380-0D798B4CDD14}" presName="sibTrans" presStyleCnt="0"/>
      <dgm:spPr/>
    </dgm:pt>
    <dgm:pt modelId="{742E9B20-5ABE-FE4E-B630-7741EEBBCC66}" type="pres">
      <dgm:prSet presAssocID="{9B9120EF-497C-BF45-84F5-6125E83E8C0D}" presName="node" presStyleLbl="node1" presStyleIdx="2" presStyleCnt="6" custScaleY="111286">
        <dgm:presLayoutVars>
          <dgm:bulletEnabled val="1"/>
        </dgm:presLayoutVars>
      </dgm:prSet>
      <dgm:spPr/>
    </dgm:pt>
    <dgm:pt modelId="{0990E242-B1BB-D643-88FB-17AEB759451B}" type="pres">
      <dgm:prSet presAssocID="{A63724CB-3EFB-1B46-8408-C9CA0E4A9537}" presName="sibTrans" presStyleCnt="0"/>
      <dgm:spPr/>
    </dgm:pt>
    <dgm:pt modelId="{8529B20D-23D5-474B-A5FF-B2327E63BFED}" type="pres">
      <dgm:prSet presAssocID="{B35FA127-03A7-FA4D-AA44-D42CE67901C9}" presName="node" presStyleLbl="node1" presStyleIdx="3" presStyleCnt="6" custScaleY="115486">
        <dgm:presLayoutVars>
          <dgm:bulletEnabled val="1"/>
        </dgm:presLayoutVars>
      </dgm:prSet>
      <dgm:spPr/>
    </dgm:pt>
    <dgm:pt modelId="{0E30BCC5-C866-664B-8D67-195A92E04E0B}" type="pres">
      <dgm:prSet presAssocID="{05E69406-B20E-B14B-86F7-B3FCF6D14EB9}" presName="sibTrans" presStyleCnt="0"/>
      <dgm:spPr/>
    </dgm:pt>
    <dgm:pt modelId="{0F73CB5F-08F1-3740-A6D2-A6CD57E17C68}" type="pres">
      <dgm:prSet presAssocID="{32D8C1FC-58FE-4301-98CD-7495B0338B26}" presName="node" presStyleLbl="node1" presStyleIdx="4" presStyleCnt="6" custScaleY="115486">
        <dgm:presLayoutVars>
          <dgm:bulletEnabled val="1"/>
        </dgm:presLayoutVars>
      </dgm:prSet>
      <dgm:spPr/>
    </dgm:pt>
    <dgm:pt modelId="{F446DCD6-8DF0-A941-9E48-3BBC33140336}" type="pres">
      <dgm:prSet presAssocID="{108FB93C-1DB2-48C1-9C15-7DBFC87AE4CA}" presName="sibTrans" presStyleCnt="0"/>
      <dgm:spPr/>
    </dgm:pt>
    <dgm:pt modelId="{EE9FE5BF-DDA7-6448-8049-1A2FCF0D33E3}" type="pres">
      <dgm:prSet presAssocID="{ABBAD251-6CDC-40F1-A9BC-5334FDA412F8}" presName="node" presStyleLbl="node1" presStyleIdx="5" presStyleCnt="6" custScaleY="115486">
        <dgm:presLayoutVars>
          <dgm:bulletEnabled val="1"/>
        </dgm:presLayoutVars>
      </dgm:prSet>
      <dgm:spPr/>
    </dgm:pt>
  </dgm:ptLst>
  <dgm:cxnLst>
    <dgm:cxn modelId="{01D89010-D9B0-374C-9255-BE00E2099193}" srcId="{D84EA4A0-3143-4279-9616-8BB5566EFE18}" destId="{44B50A0D-7C73-DB4D-8AE5-A3BA4A5EA96F}" srcOrd="0" destOrd="0" parTransId="{4C05080A-1C4F-FE47-9ECE-E259B45474B3}" sibTransId="{9C3BC500-1FDF-7F46-B741-AAF164D6D97B}"/>
    <dgm:cxn modelId="{7AABC51F-0A6B-684B-924B-BA718955904D}" srcId="{D84EA4A0-3143-4279-9616-8BB5566EFE18}" destId="{9B9120EF-497C-BF45-84F5-6125E83E8C0D}" srcOrd="2" destOrd="0" parTransId="{95C3985C-AA1C-4242-90AA-539CFC0861B1}" sibTransId="{A63724CB-3EFB-1B46-8408-C9CA0E4A9537}"/>
    <dgm:cxn modelId="{4B1D2625-E8B7-F847-8F58-DDB709CAAD33}" type="presOf" srcId="{D84EA4A0-3143-4279-9616-8BB5566EFE18}" destId="{86F3C00F-7628-444B-B3CC-72FCD647457D}" srcOrd="0" destOrd="0" presId="urn:microsoft.com/office/officeart/2005/8/layout/default"/>
    <dgm:cxn modelId="{8277EE33-0F43-844C-93C0-EC7964EFE9E8}" type="presOf" srcId="{32D8C1FC-58FE-4301-98CD-7495B0338B26}" destId="{0F73CB5F-08F1-3740-A6D2-A6CD57E17C68}" srcOrd="0" destOrd="0" presId="urn:microsoft.com/office/officeart/2005/8/layout/default"/>
    <dgm:cxn modelId="{A864583B-9344-CA4A-BA19-DC096B5DD037}" type="presOf" srcId="{3649611C-6843-944E-AE78-D092E44DF97E}" destId="{E0714B8C-36D1-8D4F-9B63-E8826EF8F642}" srcOrd="0" destOrd="0" presId="urn:microsoft.com/office/officeart/2005/8/layout/default"/>
    <dgm:cxn modelId="{44B96A65-5364-3F4F-830E-B52F50AB5F70}" type="presOf" srcId="{B35FA127-03A7-FA4D-AA44-D42CE67901C9}" destId="{8529B20D-23D5-474B-A5FF-B2327E63BFED}" srcOrd="0" destOrd="0" presId="urn:microsoft.com/office/officeart/2005/8/layout/default"/>
    <dgm:cxn modelId="{1F94F47A-22B3-8647-A5A8-847FF7A19377}" type="presOf" srcId="{9B9120EF-497C-BF45-84F5-6125E83E8C0D}" destId="{742E9B20-5ABE-FE4E-B630-7741EEBBCC66}" srcOrd="0" destOrd="0" presId="urn:microsoft.com/office/officeart/2005/8/layout/default"/>
    <dgm:cxn modelId="{A7DA7E84-1C36-2946-AD46-E35CA714F84A}" srcId="{D84EA4A0-3143-4279-9616-8BB5566EFE18}" destId="{B35FA127-03A7-FA4D-AA44-D42CE67901C9}" srcOrd="3" destOrd="0" parTransId="{42335A5D-DC09-F24C-842D-DD4D6B625BA1}" sibTransId="{05E69406-B20E-B14B-86F7-B3FCF6D14EB9}"/>
    <dgm:cxn modelId="{B9B99987-2898-DD48-BE9E-C94B287559C6}" srcId="{D84EA4A0-3143-4279-9616-8BB5566EFE18}" destId="{3649611C-6843-944E-AE78-D092E44DF97E}" srcOrd="1" destOrd="0" parTransId="{7BD58110-BF55-0E4E-96B2-3ACCA38359C5}" sibTransId="{F653C695-C3FA-704D-8380-0D798B4CDD14}"/>
    <dgm:cxn modelId="{CAD8DEA5-D77D-41D6-8224-20DB47C61417}" srcId="{D84EA4A0-3143-4279-9616-8BB5566EFE18}" destId="{32D8C1FC-58FE-4301-98CD-7495B0338B26}" srcOrd="4" destOrd="0" parTransId="{B830A101-06D2-4330-AEDF-F80593A1AD15}" sibTransId="{108FB93C-1DB2-48C1-9C15-7DBFC87AE4CA}"/>
    <dgm:cxn modelId="{303588BD-EDED-4741-8180-D517C9572597}" type="presOf" srcId="{44B50A0D-7C73-DB4D-8AE5-A3BA4A5EA96F}" destId="{C7DABD54-D4AB-B845-BE01-3B250D48961D}" srcOrd="0" destOrd="0" presId="urn:microsoft.com/office/officeart/2005/8/layout/default"/>
    <dgm:cxn modelId="{96EF72D1-0C15-4AF0-8B4C-61A4C8564F79}" srcId="{D84EA4A0-3143-4279-9616-8BB5566EFE18}" destId="{ABBAD251-6CDC-40F1-A9BC-5334FDA412F8}" srcOrd="5" destOrd="0" parTransId="{28368741-4D6D-4759-87A3-83668A2890D2}" sibTransId="{A2746ADD-5775-4891-872A-6CE2682983D4}"/>
    <dgm:cxn modelId="{4F5D4FE7-0A1C-5A4A-8D4B-6D2D917C70BB}" type="presOf" srcId="{ABBAD251-6CDC-40F1-A9BC-5334FDA412F8}" destId="{EE9FE5BF-DDA7-6448-8049-1A2FCF0D33E3}" srcOrd="0" destOrd="0" presId="urn:microsoft.com/office/officeart/2005/8/layout/default"/>
    <dgm:cxn modelId="{041B8CB2-32C1-0643-917D-2FC0A63528ED}" type="presParOf" srcId="{86F3C00F-7628-444B-B3CC-72FCD647457D}" destId="{C7DABD54-D4AB-B845-BE01-3B250D48961D}" srcOrd="0" destOrd="0" presId="urn:microsoft.com/office/officeart/2005/8/layout/default"/>
    <dgm:cxn modelId="{6641FD04-8ECB-5941-AA5A-231643DD3317}" type="presParOf" srcId="{86F3C00F-7628-444B-B3CC-72FCD647457D}" destId="{22C26C1B-3250-FC44-9219-B5AFD9FFBC1A}" srcOrd="1" destOrd="0" presId="urn:microsoft.com/office/officeart/2005/8/layout/default"/>
    <dgm:cxn modelId="{5947314D-EC2F-7646-9C7C-C948223A4BAA}" type="presParOf" srcId="{86F3C00F-7628-444B-B3CC-72FCD647457D}" destId="{E0714B8C-36D1-8D4F-9B63-E8826EF8F642}" srcOrd="2" destOrd="0" presId="urn:microsoft.com/office/officeart/2005/8/layout/default"/>
    <dgm:cxn modelId="{8677DBC6-C336-2647-A89A-CA067B3A03F6}" type="presParOf" srcId="{86F3C00F-7628-444B-B3CC-72FCD647457D}" destId="{5BF06CD9-26FD-8D42-A6A1-492725BF927E}" srcOrd="3" destOrd="0" presId="urn:microsoft.com/office/officeart/2005/8/layout/default"/>
    <dgm:cxn modelId="{62ED7E9A-21D1-6B46-87D8-5660867F53D5}" type="presParOf" srcId="{86F3C00F-7628-444B-B3CC-72FCD647457D}" destId="{742E9B20-5ABE-FE4E-B630-7741EEBBCC66}" srcOrd="4" destOrd="0" presId="urn:microsoft.com/office/officeart/2005/8/layout/default"/>
    <dgm:cxn modelId="{0D5BCCD0-D970-BE43-A194-B512968C122F}" type="presParOf" srcId="{86F3C00F-7628-444B-B3CC-72FCD647457D}" destId="{0990E242-B1BB-D643-88FB-17AEB759451B}" srcOrd="5" destOrd="0" presId="urn:microsoft.com/office/officeart/2005/8/layout/default"/>
    <dgm:cxn modelId="{41B66ED9-2267-D24D-8B58-AB6B36DAAC53}" type="presParOf" srcId="{86F3C00F-7628-444B-B3CC-72FCD647457D}" destId="{8529B20D-23D5-474B-A5FF-B2327E63BFED}" srcOrd="6" destOrd="0" presId="urn:microsoft.com/office/officeart/2005/8/layout/default"/>
    <dgm:cxn modelId="{9BB644CD-DCF0-ED46-ABD1-BEBFAAEF35A8}" type="presParOf" srcId="{86F3C00F-7628-444B-B3CC-72FCD647457D}" destId="{0E30BCC5-C866-664B-8D67-195A92E04E0B}" srcOrd="7" destOrd="0" presId="urn:microsoft.com/office/officeart/2005/8/layout/default"/>
    <dgm:cxn modelId="{28CC2A65-8631-5B48-B3EB-BC0241EC4FF7}" type="presParOf" srcId="{86F3C00F-7628-444B-B3CC-72FCD647457D}" destId="{0F73CB5F-08F1-3740-A6D2-A6CD57E17C68}" srcOrd="8" destOrd="0" presId="urn:microsoft.com/office/officeart/2005/8/layout/default"/>
    <dgm:cxn modelId="{4D7EC3FB-DBA8-7F4B-B9F2-B373DCA776BE}" type="presParOf" srcId="{86F3C00F-7628-444B-B3CC-72FCD647457D}" destId="{F446DCD6-8DF0-A941-9E48-3BBC33140336}" srcOrd="9" destOrd="0" presId="urn:microsoft.com/office/officeart/2005/8/layout/default"/>
    <dgm:cxn modelId="{B4650323-790B-6748-8727-C66A4CD122B4}" type="presParOf" srcId="{86F3C00F-7628-444B-B3CC-72FCD647457D}" destId="{EE9FE5BF-DDA7-6448-8049-1A2FCF0D33E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00AA26-B52B-48BE-B2E9-07423EFCA1B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EA2BCFA-1D0A-4A3A-8A55-66FF6BB0F98B}">
      <dgm:prSet/>
      <dgm:spPr/>
      <dgm:t>
        <a:bodyPr/>
        <a:lstStyle/>
        <a:p>
          <a:pPr>
            <a:buFont typeface="Wingdings" pitchFamily="2" charset="2"/>
            <a:buChar char="Ø"/>
          </a:pPr>
          <a:r>
            <a:rPr lang="fr-FR" dirty="0">
              <a:solidFill>
                <a:srgbClr val="000000"/>
              </a:solidFill>
              <a:latin typeface="Adelle Rg" panose="02000503060000020004" pitchFamily="50" charset="0"/>
              <a:ea typeface="+mn-ea"/>
              <a:cs typeface="Calibri" panose="020F0502020204030204" pitchFamily="34" charset="0"/>
            </a:rPr>
            <a:t>La majorité des OSC subventionnées ont privilégié la production d’outils pour le renforcement de capacité en analyse budgétaire, afin de mieux accompagner le gouvernement à allouer les ressources nationales de manière plus équitable aux droits de l’enfant et aux questions de genre. </a:t>
          </a:r>
          <a:endParaRPr lang="fr-FR" dirty="0">
            <a:effectLst/>
            <a:latin typeface="Adelle Rg" panose="02000503060000020004" pitchFamily="50" charset="0"/>
            <a:ea typeface="Calibri" panose="020F0502020204030204" pitchFamily="34" charset="0"/>
            <a:cs typeface="Calibri" panose="020F0502020204030204" pitchFamily="34" charset="0"/>
          </a:endParaRPr>
        </a:p>
      </dgm:t>
    </dgm:pt>
    <dgm:pt modelId="{7CD82F15-0038-470F-B669-AC6D9C7CA513}" type="parTrans" cxnId="{AE296227-98F4-4223-9B6D-C4EA517F08CE}">
      <dgm:prSet/>
      <dgm:spPr/>
      <dgm:t>
        <a:bodyPr/>
        <a:lstStyle/>
        <a:p>
          <a:endParaRPr lang="en-US">
            <a:latin typeface="Calibri" panose="020F0502020204030204" pitchFamily="34" charset="0"/>
            <a:cs typeface="Calibri" panose="020F0502020204030204" pitchFamily="34" charset="0"/>
          </a:endParaRPr>
        </a:p>
      </dgm:t>
    </dgm:pt>
    <dgm:pt modelId="{A5A5880E-1400-44D8-A377-140BE20450E7}" type="sibTrans" cxnId="{AE296227-98F4-4223-9B6D-C4EA517F08CE}">
      <dgm:prSet/>
      <dgm:spPr/>
      <dgm:t>
        <a:bodyPr/>
        <a:lstStyle/>
        <a:p>
          <a:endParaRPr lang="en-US">
            <a:latin typeface="Calibri" panose="020F0502020204030204" pitchFamily="34" charset="0"/>
            <a:cs typeface="Calibri" panose="020F0502020204030204" pitchFamily="34" charset="0"/>
          </a:endParaRPr>
        </a:p>
      </dgm:t>
    </dgm:pt>
    <dgm:pt modelId="{8D517260-F8F0-4AEE-A0AA-08ED8E3E9780}">
      <dgm:prSet/>
      <dgm:spPr/>
      <dgm:t>
        <a:bodyPr/>
        <a:lstStyle/>
        <a:p>
          <a:pPr>
            <a:buFont typeface="Wingdings" pitchFamily="2" charset="2"/>
            <a:buChar char="v"/>
          </a:pPr>
          <a:r>
            <a:rPr lang="fr-FR" dirty="0">
              <a:solidFill>
                <a:srgbClr val="000000"/>
              </a:solidFill>
              <a:latin typeface="+mn-lt"/>
              <a:ea typeface="+mn-ea"/>
              <a:cs typeface="Calibri" panose="020F0502020204030204" pitchFamily="34" charset="0"/>
            </a:rPr>
            <a:t>Au Niger, l’ONG JAAD a organisé une journée de plaidoyer parlementaire et gouvernemental réunissant 30 femmes et 10 hommes parlementaires pour (1) examiner tous les documents de politique publique qui intègrent les actions FME et (2) fournir un renforcement des capacités d’introduction sur le plaidoyer budgétaire pour mettre fin au mariage des enfants. </a:t>
          </a:r>
          <a:endParaRPr lang="en-US" dirty="0">
            <a:latin typeface="+mn-lt"/>
            <a:cs typeface="Calibri" panose="020F0502020204030204" pitchFamily="34" charset="0"/>
          </a:endParaRPr>
        </a:p>
      </dgm:t>
    </dgm:pt>
    <dgm:pt modelId="{021A9804-2B2D-46DB-89D5-53CF81FBA883}" type="parTrans" cxnId="{0B2B53EE-EC27-4B4F-ABBB-23BB29C62426}">
      <dgm:prSet/>
      <dgm:spPr/>
      <dgm:t>
        <a:bodyPr/>
        <a:lstStyle/>
        <a:p>
          <a:endParaRPr lang="en-US">
            <a:latin typeface="Calibri" panose="020F0502020204030204" pitchFamily="34" charset="0"/>
            <a:cs typeface="Calibri" panose="020F0502020204030204" pitchFamily="34" charset="0"/>
          </a:endParaRPr>
        </a:p>
      </dgm:t>
    </dgm:pt>
    <dgm:pt modelId="{DF136C5E-3974-445F-9F18-FF6A9F79A7F7}" type="sibTrans" cxnId="{0B2B53EE-EC27-4B4F-ABBB-23BB29C62426}">
      <dgm:prSet/>
      <dgm:spPr/>
      <dgm:t>
        <a:bodyPr/>
        <a:lstStyle/>
        <a:p>
          <a:endParaRPr lang="en-US">
            <a:latin typeface="Calibri" panose="020F0502020204030204" pitchFamily="34" charset="0"/>
            <a:cs typeface="Calibri" panose="020F0502020204030204" pitchFamily="34" charset="0"/>
          </a:endParaRPr>
        </a:p>
      </dgm:t>
    </dgm:pt>
    <dgm:pt modelId="{E43C051F-5842-47F3-A17E-9046ED286D97}">
      <dgm:prSet/>
      <dgm:spPr/>
      <dgm:t>
        <a:bodyPr/>
        <a:lstStyle/>
        <a:p>
          <a:r>
            <a:rPr lang="fr-FR" dirty="0">
              <a:solidFill>
                <a:srgbClr val="000000"/>
              </a:solidFill>
              <a:latin typeface="Adelle Rg" panose="02000503060000020004" pitchFamily="50" charset="0"/>
              <a:ea typeface="+mn-ea"/>
              <a:cs typeface="Calibri" panose="020F0502020204030204" pitchFamily="34" charset="0"/>
            </a:rPr>
            <a:t>Au Burkina Faso, l’AJDS a organisé un atelier spécifique pour analyser le PDC et le PAI afin d’identifier les lacunes et les opportunités d’intégrer des lignes budgétaires sensibles à l’élimination du mariage des enfants à Sourou.  En outre, le projet pilote de plaidoyer budgétaire a permis à l’AJDS de sensibiliser le public aux mécanismes de plainte et de signalement de l’AJDS.</a:t>
          </a:r>
          <a:endParaRPr lang="en-US" dirty="0">
            <a:latin typeface="Adelle Rg" panose="02000503060000020004" pitchFamily="50" charset="0"/>
            <a:cs typeface="Calibri" panose="020F0502020204030204" pitchFamily="34" charset="0"/>
          </a:endParaRPr>
        </a:p>
      </dgm:t>
    </dgm:pt>
    <dgm:pt modelId="{F3534ED4-A626-4B35-8313-5B0358BC0F3C}" type="parTrans" cxnId="{8F3C439B-09E5-4D9B-9FCA-784D12DE0F72}">
      <dgm:prSet/>
      <dgm:spPr/>
      <dgm:t>
        <a:bodyPr/>
        <a:lstStyle/>
        <a:p>
          <a:endParaRPr lang="en-US">
            <a:latin typeface="Calibri" panose="020F0502020204030204" pitchFamily="34" charset="0"/>
            <a:cs typeface="Calibri" panose="020F0502020204030204" pitchFamily="34" charset="0"/>
          </a:endParaRPr>
        </a:p>
      </dgm:t>
    </dgm:pt>
    <dgm:pt modelId="{333B6674-0D46-4EE1-894A-4B78930CF1F0}" type="sibTrans" cxnId="{8F3C439B-09E5-4D9B-9FCA-784D12DE0F72}">
      <dgm:prSet/>
      <dgm:spPr/>
      <dgm:t>
        <a:bodyPr/>
        <a:lstStyle/>
        <a:p>
          <a:endParaRPr lang="en-US">
            <a:latin typeface="Calibri" panose="020F0502020204030204" pitchFamily="34" charset="0"/>
            <a:cs typeface="Calibri" panose="020F0502020204030204" pitchFamily="34" charset="0"/>
          </a:endParaRPr>
        </a:p>
      </dgm:t>
    </dgm:pt>
    <dgm:pt modelId="{97C54B91-565C-CE4D-9FF9-836991712673}" type="pres">
      <dgm:prSet presAssocID="{6300AA26-B52B-48BE-B2E9-07423EFCA1B0}" presName="vert0" presStyleCnt="0">
        <dgm:presLayoutVars>
          <dgm:dir/>
          <dgm:animOne val="branch"/>
          <dgm:animLvl val="lvl"/>
        </dgm:presLayoutVars>
      </dgm:prSet>
      <dgm:spPr/>
    </dgm:pt>
    <dgm:pt modelId="{930A748A-D194-674C-8AA3-C75D9F083C7A}" type="pres">
      <dgm:prSet presAssocID="{4EA2BCFA-1D0A-4A3A-8A55-66FF6BB0F98B}" presName="thickLine" presStyleLbl="alignNode1" presStyleIdx="0" presStyleCnt="3"/>
      <dgm:spPr/>
    </dgm:pt>
    <dgm:pt modelId="{A103C16B-E351-734D-8180-6074772E77E9}" type="pres">
      <dgm:prSet presAssocID="{4EA2BCFA-1D0A-4A3A-8A55-66FF6BB0F98B}" presName="horz1" presStyleCnt="0"/>
      <dgm:spPr/>
    </dgm:pt>
    <dgm:pt modelId="{8684C78C-2EF7-4748-8753-3A1665197AC3}" type="pres">
      <dgm:prSet presAssocID="{4EA2BCFA-1D0A-4A3A-8A55-66FF6BB0F98B}" presName="tx1" presStyleLbl="revTx" presStyleIdx="0" presStyleCnt="3"/>
      <dgm:spPr/>
    </dgm:pt>
    <dgm:pt modelId="{8BA6A51D-E12C-124B-B961-095506843951}" type="pres">
      <dgm:prSet presAssocID="{4EA2BCFA-1D0A-4A3A-8A55-66FF6BB0F98B}" presName="vert1" presStyleCnt="0"/>
      <dgm:spPr/>
    </dgm:pt>
    <dgm:pt modelId="{A831CCA2-C2F7-FE43-B93A-974D57574D0C}" type="pres">
      <dgm:prSet presAssocID="{8D517260-F8F0-4AEE-A0AA-08ED8E3E9780}" presName="thickLine" presStyleLbl="alignNode1" presStyleIdx="1" presStyleCnt="3"/>
      <dgm:spPr/>
    </dgm:pt>
    <dgm:pt modelId="{C5F7BD98-1431-704E-8C59-AC2CABE731BE}" type="pres">
      <dgm:prSet presAssocID="{8D517260-F8F0-4AEE-A0AA-08ED8E3E9780}" presName="horz1" presStyleCnt="0"/>
      <dgm:spPr/>
    </dgm:pt>
    <dgm:pt modelId="{5A2B37E9-193C-E74E-BACD-8C47C879F860}" type="pres">
      <dgm:prSet presAssocID="{8D517260-F8F0-4AEE-A0AA-08ED8E3E9780}" presName="tx1" presStyleLbl="revTx" presStyleIdx="1" presStyleCnt="3"/>
      <dgm:spPr/>
    </dgm:pt>
    <dgm:pt modelId="{D1220A94-3C27-7940-993B-A37D93243D5F}" type="pres">
      <dgm:prSet presAssocID="{8D517260-F8F0-4AEE-A0AA-08ED8E3E9780}" presName="vert1" presStyleCnt="0"/>
      <dgm:spPr/>
    </dgm:pt>
    <dgm:pt modelId="{BACBA8B4-F599-894D-B967-5834C4C1548C}" type="pres">
      <dgm:prSet presAssocID="{E43C051F-5842-47F3-A17E-9046ED286D97}" presName="thickLine" presStyleLbl="alignNode1" presStyleIdx="2" presStyleCnt="3"/>
      <dgm:spPr/>
    </dgm:pt>
    <dgm:pt modelId="{12F852A8-53ED-954A-8559-993BBDA30B55}" type="pres">
      <dgm:prSet presAssocID="{E43C051F-5842-47F3-A17E-9046ED286D97}" presName="horz1" presStyleCnt="0"/>
      <dgm:spPr/>
    </dgm:pt>
    <dgm:pt modelId="{2849E3E6-DD09-A140-BC4E-996C64C90420}" type="pres">
      <dgm:prSet presAssocID="{E43C051F-5842-47F3-A17E-9046ED286D97}" presName="tx1" presStyleLbl="revTx" presStyleIdx="2" presStyleCnt="3"/>
      <dgm:spPr/>
    </dgm:pt>
    <dgm:pt modelId="{4156577D-731B-5743-9E04-A2844E96B242}" type="pres">
      <dgm:prSet presAssocID="{E43C051F-5842-47F3-A17E-9046ED286D97}" presName="vert1" presStyleCnt="0"/>
      <dgm:spPr/>
    </dgm:pt>
  </dgm:ptLst>
  <dgm:cxnLst>
    <dgm:cxn modelId="{AE296227-98F4-4223-9B6D-C4EA517F08CE}" srcId="{6300AA26-B52B-48BE-B2E9-07423EFCA1B0}" destId="{4EA2BCFA-1D0A-4A3A-8A55-66FF6BB0F98B}" srcOrd="0" destOrd="0" parTransId="{7CD82F15-0038-470F-B669-AC6D9C7CA513}" sibTransId="{A5A5880E-1400-44D8-A377-140BE20450E7}"/>
    <dgm:cxn modelId="{81546737-2E50-6442-A4BE-3748514D1441}" type="presOf" srcId="{6300AA26-B52B-48BE-B2E9-07423EFCA1B0}" destId="{97C54B91-565C-CE4D-9FF9-836991712673}" srcOrd="0" destOrd="0" presId="urn:microsoft.com/office/officeart/2008/layout/LinedList"/>
    <dgm:cxn modelId="{4689F159-93FA-0149-ABE1-E7DF7E0C323D}" type="presOf" srcId="{4EA2BCFA-1D0A-4A3A-8A55-66FF6BB0F98B}" destId="{8684C78C-2EF7-4748-8753-3A1665197AC3}" srcOrd="0" destOrd="0" presId="urn:microsoft.com/office/officeart/2008/layout/LinedList"/>
    <dgm:cxn modelId="{85BADA75-9BD9-FD45-AAB5-388B2C986C46}" type="presOf" srcId="{8D517260-F8F0-4AEE-A0AA-08ED8E3E9780}" destId="{5A2B37E9-193C-E74E-BACD-8C47C879F860}" srcOrd="0" destOrd="0" presId="urn:microsoft.com/office/officeart/2008/layout/LinedList"/>
    <dgm:cxn modelId="{8F3C439B-09E5-4D9B-9FCA-784D12DE0F72}" srcId="{6300AA26-B52B-48BE-B2E9-07423EFCA1B0}" destId="{E43C051F-5842-47F3-A17E-9046ED286D97}" srcOrd="2" destOrd="0" parTransId="{F3534ED4-A626-4B35-8313-5B0358BC0F3C}" sibTransId="{333B6674-0D46-4EE1-894A-4B78930CF1F0}"/>
    <dgm:cxn modelId="{462275B0-2384-1D41-A2A5-4761C7A1783A}" type="presOf" srcId="{E43C051F-5842-47F3-A17E-9046ED286D97}" destId="{2849E3E6-DD09-A140-BC4E-996C64C90420}" srcOrd="0" destOrd="0" presId="urn:microsoft.com/office/officeart/2008/layout/LinedList"/>
    <dgm:cxn modelId="{0B2B53EE-EC27-4B4F-ABBB-23BB29C62426}" srcId="{6300AA26-B52B-48BE-B2E9-07423EFCA1B0}" destId="{8D517260-F8F0-4AEE-A0AA-08ED8E3E9780}" srcOrd="1" destOrd="0" parTransId="{021A9804-2B2D-46DB-89D5-53CF81FBA883}" sibTransId="{DF136C5E-3974-445F-9F18-FF6A9F79A7F7}"/>
    <dgm:cxn modelId="{39CCB313-F0CD-2C45-B881-1C79251330CB}" type="presParOf" srcId="{97C54B91-565C-CE4D-9FF9-836991712673}" destId="{930A748A-D194-674C-8AA3-C75D9F083C7A}" srcOrd="0" destOrd="0" presId="urn:microsoft.com/office/officeart/2008/layout/LinedList"/>
    <dgm:cxn modelId="{1C819AD7-714D-8B4C-86B3-7509CD8158E0}" type="presParOf" srcId="{97C54B91-565C-CE4D-9FF9-836991712673}" destId="{A103C16B-E351-734D-8180-6074772E77E9}" srcOrd="1" destOrd="0" presId="urn:microsoft.com/office/officeart/2008/layout/LinedList"/>
    <dgm:cxn modelId="{B88D07B6-8663-2A40-8E28-AC3415FB3F95}" type="presParOf" srcId="{A103C16B-E351-734D-8180-6074772E77E9}" destId="{8684C78C-2EF7-4748-8753-3A1665197AC3}" srcOrd="0" destOrd="0" presId="urn:microsoft.com/office/officeart/2008/layout/LinedList"/>
    <dgm:cxn modelId="{95742A8F-F605-2E4C-A901-0E95E5BAD205}" type="presParOf" srcId="{A103C16B-E351-734D-8180-6074772E77E9}" destId="{8BA6A51D-E12C-124B-B961-095506843951}" srcOrd="1" destOrd="0" presId="urn:microsoft.com/office/officeart/2008/layout/LinedList"/>
    <dgm:cxn modelId="{E8E33F1A-EA09-2846-A01E-37BBFE707D75}" type="presParOf" srcId="{97C54B91-565C-CE4D-9FF9-836991712673}" destId="{A831CCA2-C2F7-FE43-B93A-974D57574D0C}" srcOrd="2" destOrd="0" presId="urn:microsoft.com/office/officeart/2008/layout/LinedList"/>
    <dgm:cxn modelId="{78A4B51C-AC21-344E-A4DC-ACF4BB4F546C}" type="presParOf" srcId="{97C54B91-565C-CE4D-9FF9-836991712673}" destId="{C5F7BD98-1431-704E-8C59-AC2CABE731BE}" srcOrd="3" destOrd="0" presId="urn:microsoft.com/office/officeart/2008/layout/LinedList"/>
    <dgm:cxn modelId="{51C7E6A7-CC76-E94C-A0D8-77CCF3AC723D}" type="presParOf" srcId="{C5F7BD98-1431-704E-8C59-AC2CABE731BE}" destId="{5A2B37E9-193C-E74E-BACD-8C47C879F860}" srcOrd="0" destOrd="0" presId="urn:microsoft.com/office/officeart/2008/layout/LinedList"/>
    <dgm:cxn modelId="{1BEC8720-52DE-C241-BE29-83A27C96210B}" type="presParOf" srcId="{C5F7BD98-1431-704E-8C59-AC2CABE731BE}" destId="{D1220A94-3C27-7940-993B-A37D93243D5F}" srcOrd="1" destOrd="0" presId="urn:microsoft.com/office/officeart/2008/layout/LinedList"/>
    <dgm:cxn modelId="{94BC9E21-CDD1-0941-8911-5B4E82ABE670}" type="presParOf" srcId="{97C54B91-565C-CE4D-9FF9-836991712673}" destId="{BACBA8B4-F599-894D-B967-5834C4C1548C}" srcOrd="4" destOrd="0" presId="urn:microsoft.com/office/officeart/2008/layout/LinedList"/>
    <dgm:cxn modelId="{DCA4F3DB-A3C0-4542-8CD3-3BE190665B03}" type="presParOf" srcId="{97C54B91-565C-CE4D-9FF9-836991712673}" destId="{12F852A8-53ED-954A-8559-993BBDA30B55}" srcOrd="5" destOrd="0" presId="urn:microsoft.com/office/officeart/2008/layout/LinedList"/>
    <dgm:cxn modelId="{91FD70DB-57AF-2E41-A4A8-096316CBFF3D}" type="presParOf" srcId="{12F852A8-53ED-954A-8559-993BBDA30B55}" destId="{2849E3E6-DD09-A140-BC4E-996C64C90420}" srcOrd="0" destOrd="0" presId="urn:microsoft.com/office/officeart/2008/layout/LinedList"/>
    <dgm:cxn modelId="{1C793FB5-6356-484D-BA09-A550078C976B}" type="presParOf" srcId="{12F852A8-53ED-954A-8559-993BBDA30B55}" destId="{4156577D-731B-5743-9E04-A2844E96B24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00AA26-B52B-48BE-B2E9-07423EFCA1B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EA2BCFA-1D0A-4A3A-8A55-66FF6BB0F98B}">
      <dgm:prSet/>
      <dgm:spPr/>
      <dgm:t>
        <a:bodyPr/>
        <a:lstStyle/>
        <a:p>
          <a:pPr>
            <a:buFont typeface="+mj-lt"/>
            <a:buAutoNum type="arabicPeriod"/>
          </a:pPr>
          <a:r>
            <a:rPr lang="fr-FR" dirty="0">
              <a:solidFill>
                <a:srgbClr val="000000"/>
              </a:solidFill>
              <a:latin typeface="+mn-lt"/>
              <a:ea typeface="Calibri" panose="020F0502020204030204" pitchFamily="34" charset="0"/>
              <a:cs typeface="Calibri" panose="020F0502020204030204" pitchFamily="34" charset="0"/>
            </a:rPr>
            <a:t>1. S</a:t>
          </a:r>
          <a:r>
            <a:rPr lang="fr-FR" dirty="0">
              <a:solidFill>
                <a:srgbClr val="000000"/>
              </a:solidFill>
              <a:effectLst/>
              <a:latin typeface="+mn-lt"/>
              <a:ea typeface="Calibri" panose="020F0502020204030204" pitchFamily="34" charset="0"/>
              <a:cs typeface="Calibri" panose="020F0502020204030204" pitchFamily="34" charset="0"/>
            </a:rPr>
            <a:t>outenant la mobilisation durable des ressources nationales pour mettre fin au mariage des enfants et promouvoir l’éducation des filles. </a:t>
          </a:r>
        </a:p>
      </dgm:t>
    </dgm:pt>
    <dgm:pt modelId="{7CD82F15-0038-470F-B669-AC6D9C7CA513}" type="parTrans" cxnId="{AE296227-98F4-4223-9B6D-C4EA517F08CE}">
      <dgm:prSet/>
      <dgm:spPr/>
      <dgm:t>
        <a:bodyPr/>
        <a:lstStyle/>
        <a:p>
          <a:endParaRPr lang="en-US">
            <a:latin typeface="Calibri" panose="020F0502020204030204" pitchFamily="34" charset="0"/>
            <a:cs typeface="Calibri" panose="020F0502020204030204" pitchFamily="34" charset="0"/>
          </a:endParaRPr>
        </a:p>
      </dgm:t>
    </dgm:pt>
    <dgm:pt modelId="{A5A5880E-1400-44D8-A377-140BE20450E7}" type="sibTrans" cxnId="{AE296227-98F4-4223-9B6D-C4EA517F08CE}">
      <dgm:prSet/>
      <dgm:spPr/>
      <dgm:t>
        <a:bodyPr/>
        <a:lstStyle/>
        <a:p>
          <a:endParaRPr lang="en-US">
            <a:latin typeface="Calibri" panose="020F0502020204030204" pitchFamily="34" charset="0"/>
            <a:cs typeface="Calibri" panose="020F0502020204030204" pitchFamily="34" charset="0"/>
          </a:endParaRPr>
        </a:p>
      </dgm:t>
    </dgm:pt>
    <dgm:pt modelId="{8D517260-F8F0-4AEE-A0AA-08ED8E3E9780}">
      <dgm:prSet/>
      <dgm:spPr/>
      <dgm:t>
        <a:bodyPr/>
        <a:lstStyle/>
        <a:p>
          <a:r>
            <a:rPr lang="fr-FR" dirty="0">
              <a:solidFill>
                <a:srgbClr val="000000"/>
              </a:solidFill>
              <a:latin typeface="+mn-lt"/>
              <a:ea typeface="Calibri" panose="020F0502020204030204" pitchFamily="34" charset="0"/>
              <a:cs typeface="Calibri" panose="020F0502020204030204" pitchFamily="34" charset="0"/>
            </a:rPr>
            <a:t>2. D</a:t>
          </a:r>
          <a:r>
            <a:rPr lang="fr-FR" dirty="0">
              <a:solidFill>
                <a:srgbClr val="000000"/>
              </a:solidFill>
              <a:effectLst/>
              <a:latin typeface="+mn-lt"/>
              <a:ea typeface="Calibri" panose="020F0502020204030204" pitchFamily="34" charset="0"/>
              <a:cs typeface="Calibri" panose="020F0502020204030204" pitchFamily="34" charset="0"/>
            </a:rPr>
            <a:t>émocratisant l’accès au contrôle citoyen sur l’action publique et le budget. </a:t>
          </a:r>
          <a:endParaRPr lang="en-US" dirty="0">
            <a:latin typeface="+mn-lt"/>
            <a:cs typeface="Calibri" panose="020F0502020204030204" pitchFamily="34" charset="0"/>
          </a:endParaRPr>
        </a:p>
      </dgm:t>
    </dgm:pt>
    <dgm:pt modelId="{021A9804-2B2D-46DB-89D5-53CF81FBA883}" type="parTrans" cxnId="{0B2B53EE-EC27-4B4F-ABBB-23BB29C62426}">
      <dgm:prSet/>
      <dgm:spPr/>
      <dgm:t>
        <a:bodyPr/>
        <a:lstStyle/>
        <a:p>
          <a:endParaRPr lang="en-US">
            <a:latin typeface="Calibri" panose="020F0502020204030204" pitchFamily="34" charset="0"/>
            <a:cs typeface="Calibri" panose="020F0502020204030204" pitchFamily="34" charset="0"/>
          </a:endParaRPr>
        </a:p>
      </dgm:t>
    </dgm:pt>
    <dgm:pt modelId="{DF136C5E-3974-445F-9F18-FF6A9F79A7F7}" type="sibTrans" cxnId="{0B2B53EE-EC27-4B4F-ABBB-23BB29C62426}">
      <dgm:prSet/>
      <dgm:spPr/>
      <dgm:t>
        <a:bodyPr/>
        <a:lstStyle/>
        <a:p>
          <a:endParaRPr lang="en-US">
            <a:latin typeface="Calibri" panose="020F0502020204030204" pitchFamily="34" charset="0"/>
            <a:cs typeface="Calibri" panose="020F0502020204030204" pitchFamily="34" charset="0"/>
          </a:endParaRPr>
        </a:p>
      </dgm:t>
    </dgm:pt>
    <dgm:pt modelId="{E43C051F-5842-47F3-A17E-9046ED286D97}">
      <dgm:prSet/>
      <dgm:spPr/>
      <dgm:t>
        <a:bodyPr/>
        <a:lstStyle/>
        <a:p>
          <a:r>
            <a:rPr lang="fr-FR" dirty="0">
              <a:solidFill>
                <a:srgbClr val="000000"/>
              </a:solidFill>
              <a:latin typeface="Adelle Rg" panose="02000503060000020004" pitchFamily="50" charset="0"/>
              <a:ea typeface="Calibri" panose="020F0502020204030204" pitchFamily="34" charset="0"/>
              <a:cs typeface="Calibri" panose="020F0502020204030204" pitchFamily="34" charset="0"/>
            </a:rPr>
            <a:t>3. S</a:t>
          </a:r>
          <a:r>
            <a:rPr lang="fr-FR" dirty="0">
              <a:solidFill>
                <a:srgbClr val="000000"/>
              </a:solidFill>
              <a:effectLst/>
              <a:latin typeface="Adelle Rg" panose="02000503060000020004" pitchFamily="50" charset="0"/>
              <a:ea typeface="Calibri" panose="020F0502020204030204" pitchFamily="34" charset="0"/>
              <a:cs typeface="Calibri" panose="020F0502020204030204" pitchFamily="34" charset="0"/>
            </a:rPr>
            <a:t>ensibiliser immédiatement le public au contre-pouvoir des citoyens pour exiger que le gouvernement rende des comptes pour agir et investir en faveur de l’ECM et de la promotion de l’éducation des filles.</a:t>
          </a:r>
          <a:endParaRPr lang="en-US" dirty="0">
            <a:latin typeface="Adelle Rg" panose="02000503060000020004" pitchFamily="50" charset="0"/>
            <a:cs typeface="Calibri" panose="020F0502020204030204" pitchFamily="34" charset="0"/>
          </a:endParaRPr>
        </a:p>
      </dgm:t>
    </dgm:pt>
    <dgm:pt modelId="{F3534ED4-A626-4B35-8313-5B0358BC0F3C}" type="parTrans" cxnId="{8F3C439B-09E5-4D9B-9FCA-784D12DE0F72}">
      <dgm:prSet/>
      <dgm:spPr/>
      <dgm:t>
        <a:bodyPr/>
        <a:lstStyle/>
        <a:p>
          <a:endParaRPr lang="en-US">
            <a:latin typeface="Calibri" panose="020F0502020204030204" pitchFamily="34" charset="0"/>
            <a:cs typeface="Calibri" panose="020F0502020204030204" pitchFamily="34" charset="0"/>
          </a:endParaRPr>
        </a:p>
      </dgm:t>
    </dgm:pt>
    <dgm:pt modelId="{333B6674-0D46-4EE1-894A-4B78930CF1F0}" type="sibTrans" cxnId="{8F3C439B-09E5-4D9B-9FCA-784D12DE0F72}">
      <dgm:prSet/>
      <dgm:spPr/>
      <dgm:t>
        <a:bodyPr/>
        <a:lstStyle/>
        <a:p>
          <a:endParaRPr lang="en-US">
            <a:latin typeface="Calibri" panose="020F0502020204030204" pitchFamily="34" charset="0"/>
            <a:cs typeface="Calibri" panose="020F0502020204030204" pitchFamily="34" charset="0"/>
          </a:endParaRPr>
        </a:p>
      </dgm:t>
    </dgm:pt>
    <dgm:pt modelId="{D6F9C319-2311-BA4C-88D5-CCB9A394EE35}" type="pres">
      <dgm:prSet presAssocID="{6300AA26-B52B-48BE-B2E9-07423EFCA1B0}" presName="linear" presStyleCnt="0">
        <dgm:presLayoutVars>
          <dgm:animLvl val="lvl"/>
          <dgm:resizeHandles val="exact"/>
        </dgm:presLayoutVars>
      </dgm:prSet>
      <dgm:spPr/>
    </dgm:pt>
    <dgm:pt modelId="{893A94BA-325E-0C42-8012-2EDAD928869F}" type="pres">
      <dgm:prSet presAssocID="{4EA2BCFA-1D0A-4A3A-8A55-66FF6BB0F98B}" presName="parentText" presStyleLbl="node1" presStyleIdx="0" presStyleCnt="3" custLinFactNeighborX="3035" custLinFactNeighborY="41857">
        <dgm:presLayoutVars>
          <dgm:chMax val="0"/>
          <dgm:bulletEnabled val="1"/>
        </dgm:presLayoutVars>
      </dgm:prSet>
      <dgm:spPr/>
    </dgm:pt>
    <dgm:pt modelId="{AFF3177C-ABCC-EE4B-959B-51E34833BEEA}" type="pres">
      <dgm:prSet presAssocID="{A5A5880E-1400-44D8-A377-140BE20450E7}" presName="spacer" presStyleCnt="0"/>
      <dgm:spPr/>
    </dgm:pt>
    <dgm:pt modelId="{0A4A3E8E-E6DD-CA4D-8F93-65E4977169E7}" type="pres">
      <dgm:prSet presAssocID="{8D517260-F8F0-4AEE-A0AA-08ED8E3E9780}" presName="parentText" presStyleLbl="node1" presStyleIdx="1" presStyleCnt="3">
        <dgm:presLayoutVars>
          <dgm:chMax val="0"/>
          <dgm:bulletEnabled val="1"/>
        </dgm:presLayoutVars>
      </dgm:prSet>
      <dgm:spPr/>
    </dgm:pt>
    <dgm:pt modelId="{3599D2A3-698B-B24A-875F-DF31E43224D6}" type="pres">
      <dgm:prSet presAssocID="{DF136C5E-3974-445F-9F18-FF6A9F79A7F7}" presName="spacer" presStyleCnt="0"/>
      <dgm:spPr/>
    </dgm:pt>
    <dgm:pt modelId="{612F8DC5-5627-FE44-8570-DF63C7DA6B75}" type="pres">
      <dgm:prSet presAssocID="{E43C051F-5842-47F3-A17E-9046ED286D97}" presName="parentText" presStyleLbl="node1" presStyleIdx="2" presStyleCnt="3">
        <dgm:presLayoutVars>
          <dgm:chMax val="0"/>
          <dgm:bulletEnabled val="1"/>
        </dgm:presLayoutVars>
      </dgm:prSet>
      <dgm:spPr/>
    </dgm:pt>
  </dgm:ptLst>
  <dgm:cxnLst>
    <dgm:cxn modelId="{AE296227-98F4-4223-9B6D-C4EA517F08CE}" srcId="{6300AA26-B52B-48BE-B2E9-07423EFCA1B0}" destId="{4EA2BCFA-1D0A-4A3A-8A55-66FF6BB0F98B}" srcOrd="0" destOrd="0" parTransId="{7CD82F15-0038-470F-B669-AC6D9C7CA513}" sibTransId="{A5A5880E-1400-44D8-A377-140BE20450E7}"/>
    <dgm:cxn modelId="{12DF0768-4B9F-1148-84E6-3FBC914E884C}" type="presOf" srcId="{8D517260-F8F0-4AEE-A0AA-08ED8E3E9780}" destId="{0A4A3E8E-E6DD-CA4D-8F93-65E4977169E7}" srcOrd="0" destOrd="0" presId="urn:microsoft.com/office/officeart/2005/8/layout/vList2"/>
    <dgm:cxn modelId="{8F3C439B-09E5-4D9B-9FCA-784D12DE0F72}" srcId="{6300AA26-B52B-48BE-B2E9-07423EFCA1B0}" destId="{E43C051F-5842-47F3-A17E-9046ED286D97}" srcOrd="2" destOrd="0" parTransId="{F3534ED4-A626-4B35-8313-5B0358BC0F3C}" sibTransId="{333B6674-0D46-4EE1-894A-4B78930CF1F0}"/>
    <dgm:cxn modelId="{5879B5BA-FBB2-F84B-B45E-E6745CA90FC7}" type="presOf" srcId="{6300AA26-B52B-48BE-B2E9-07423EFCA1B0}" destId="{D6F9C319-2311-BA4C-88D5-CCB9A394EE35}" srcOrd="0" destOrd="0" presId="urn:microsoft.com/office/officeart/2005/8/layout/vList2"/>
    <dgm:cxn modelId="{CFAB96E9-6544-794F-8C60-4637A778E7A1}" type="presOf" srcId="{4EA2BCFA-1D0A-4A3A-8A55-66FF6BB0F98B}" destId="{893A94BA-325E-0C42-8012-2EDAD928869F}" srcOrd="0" destOrd="0" presId="urn:microsoft.com/office/officeart/2005/8/layout/vList2"/>
    <dgm:cxn modelId="{0B2B53EE-EC27-4B4F-ABBB-23BB29C62426}" srcId="{6300AA26-B52B-48BE-B2E9-07423EFCA1B0}" destId="{8D517260-F8F0-4AEE-A0AA-08ED8E3E9780}" srcOrd="1" destOrd="0" parTransId="{021A9804-2B2D-46DB-89D5-53CF81FBA883}" sibTransId="{DF136C5E-3974-445F-9F18-FF6A9F79A7F7}"/>
    <dgm:cxn modelId="{A56D04FA-5D8B-904D-ACEF-B13DE20F0C94}" type="presOf" srcId="{E43C051F-5842-47F3-A17E-9046ED286D97}" destId="{612F8DC5-5627-FE44-8570-DF63C7DA6B75}" srcOrd="0" destOrd="0" presId="urn:microsoft.com/office/officeart/2005/8/layout/vList2"/>
    <dgm:cxn modelId="{74880B20-A35A-454E-B328-F942616198DD}" type="presParOf" srcId="{D6F9C319-2311-BA4C-88D5-CCB9A394EE35}" destId="{893A94BA-325E-0C42-8012-2EDAD928869F}" srcOrd="0" destOrd="0" presId="urn:microsoft.com/office/officeart/2005/8/layout/vList2"/>
    <dgm:cxn modelId="{6FB1718F-FE22-104B-AEB5-B2BDD6C852C9}" type="presParOf" srcId="{D6F9C319-2311-BA4C-88D5-CCB9A394EE35}" destId="{AFF3177C-ABCC-EE4B-959B-51E34833BEEA}" srcOrd="1" destOrd="0" presId="urn:microsoft.com/office/officeart/2005/8/layout/vList2"/>
    <dgm:cxn modelId="{1CF927C8-824C-EB4A-8E73-D1A7844B99AC}" type="presParOf" srcId="{D6F9C319-2311-BA4C-88D5-CCB9A394EE35}" destId="{0A4A3E8E-E6DD-CA4D-8F93-65E4977169E7}" srcOrd="2" destOrd="0" presId="urn:microsoft.com/office/officeart/2005/8/layout/vList2"/>
    <dgm:cxn modelId="{71FADF86-2FE7-8248-8AA8-7723E94ABD3A}" type="presParOf" srcId="{D6F9C319-2311-BA4C-88D5-CCB9A394EE35}" destId="{3599D2A3-698B-B24A-875F-DF31E43224D6}" srcOrd="3" destOrd="0" presId="urn:microsoft.com/office/officeart/2005/8/layout/vList2"/>
    <dgm:cxn modelId="{901C4704-D653-3743-A4B6-3077923A5413}" type="presParOf" srcId="{D6F9C319-2311-BA4C-88D5-CCB9A394EE35}" destId="{612F8DC5-5627-FE44-8570-DF63C7DA6B7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00AA26-B52B-48BE-B2E9-07423EFCA1B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EA2BCFA-1D0A-4A3A-8A55-66FF6BB0F98B}">
      <dgm:prSet/>
      <dgm:spPr/>
      <dgm:t>
        <a:bodyPr/>
        <a:lstStyle/>
        <a:p>
          <a:pPr>
            <a:buFont typeface="+mj-lt"/>
            <a:buAutoNum type="arabicPeriod"/>
          </a:pPr>
          <a:r>
            <a:rPr lang="fr-FR" dirty="0"/>
            <a:t>Impact des crises humanitaires prolongées. Dans toute la région, la lutte des OSC pour mettre fin au mariage des enfants et promouvoir l’éducation des filles a été sérieusement entravée par les bouleversements politiques, les conflits armés violents, les catastrophes naturelles et la pandémie de Covid-19.</a:t>
          </a:r>
          <a:endParaRPr lang="fr-FR"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dgm:t>
    </dgm:pt>
    <dgm:pt modelId="{7CD82F15-0038-470F-B669-AC6D9C7CA513}" type="parTrans" cxnId="{AE296227-98F4-4223-9B6D-C4EA517F08CE}">
      <dgm:prSet/>
      <dgm:spPr/>
      <dgm:t>
        <a:bodyPr/>
        <a:lstStyle/>
        <a:p>
          <a:endParaRPr lang="en-US">
            <a:latin typeface="Calibri" panose="020F0502020204030204" pitchFamily="34" charset="0"/>
            <a:cs typeface="Calibri" panose="020F0502020204030204" pitchFamily="34" charset="0"/>
          </a:endParaRPr>
        </a:p>
      </dgm:t>
    </dgm:pt>
    <dgm:pt modelId="{A5A5880E-1400-44D8-A377-140BE20450E7}" type="sibTrans" cxnId="{AE296227-98F4-4223-9B6D-C4EA517F08CE}">
      <dgm:prSet/>
      <dgm:spPr/>
      <dgm:t>
        <a:bodyPr/>
        <a:lstStyle/>
        <a:p>
          <a:endParaRPr lang="en-US">
            <a:latin typeface="Calibri" panose="020F0502020204030204" pitchFamily="34" charset="0"/>
            <a:cs typeface="Calibri" panose="020F0502020204030204" pitchFamily="34" charset="0"/>
          </a:endParaRPr>
        </a:p>
      </dgm:t>
    </dgm:pt>
    <dgm:pt modelId="{8D517260-F8F0-4AEE-A0AA-08ED8E3E9780}">
      <dgm:prSet/>
      <dgm:spPr/>
      <dgm:t>
        <a:bodyPr/>
        <a:lstStyle/>
        <a:p>
          <a:r>
            <a:rPr lang="fr-FR" dirty="0">
              <a:solidFill>
                <a:srgbClr val="000000"/>
              </a:solidFill>
              <a:latin typeface="+mn-lt"/>
              <a:ea typeface="Calibri" panose="020F0502020204030204" pitchFamily="34" charset="0"/>
              <a:cs typeface="Calibri" panose="020F0502020204030204" pitchFamily="34" charset="0"/>
            </a:rPr>
            <a:t>Complexité du plaidoyer budgétaire en contexte de crise: priorisation des dépenses sécuritaires, aggravant les coupes budgétaires pour les secteurs sociaux de base (éducation, protection…) + opacité des informations budgétaires et instabilité des gouvernement (roulement des ministères)</a:t>
          </a:r>
          <a:endParaRPr lang="en-US" dirty="0">
            <a:latin typeface="+mn-lt"/>
            <a:cs typeface="Calibri" panose="020F0502020204030204" pitchFamily="34" charset="0"/>
          </a:endParaRPr>
        </a:p>
      </dgm:t>
    </dgm:pt>
    <dgm:pt modelId="{021A9804-2B2D-46DB-89D5-53CF81FBA883}" type="parTrans" cxnId="{0B2B53EE-EC27-4B4F-ABBB-23BB29C62426}">
      <dgm:prSet/>
      <dgm:spPr/>
      <dgm:t>
        <a:bodyPr/>
        <a:lstStyle/>
        <a:p>
          <a:endParaRPr lang="en-US">
            <a:latin typeface="Calibri" panose="020F0502020204030204" pitchFamily="34" charset="0"/>
            <a:cs typeface="Calibri" panose="020F0502020204030204" pitchFamily="34" charset="0"/>
          </a:endParaRPr>
        </a:p>
      </dgm:t>
    </dgm:pt>
    <dgm:pt modelId="{DF136C5E-3974-445F-9F18-FF6A9F79A7F7}" type="sibTrans" cxnId="{0B2B53EE-EC27-4B4F-ABBB-23BB29C62426}">
      <dgm:prSet/>
      <dgm:spPr/>
      <dgm:t>
        <a:bodyPr/>
        <a:lstStyle/>
        <a:p>
          <a:endParaRPr lang="en-US">
            <a:latin typeface="Calibri" panose="020F0502020204030204" pitchFamily="34" charset="0"/>
            <a:cs typeface="Calibri" panose="020F0502020204030204" pitchFamily="34" charset="0"/>
          </a:endParaRPr>
        </a:p>
      </dgm:t>
    </dgm:pt>
    <dgm:pt modelId="{D6F9C319-2311-BA4C-88D5-CCB9A394EE35}" type="pres">
      <dgm:prSet presAssocID="{6300AA26-B52B-48BE-B2E9-07423EFCA1B0}" presName="linear" presStyleCnt="0">
        <dgm:presLayoutVars>
          <dgm:animLvl val="lvl"/>
          <dgm:resizeHandles val="exact"/>
        </dgm:presLayoutVars>
      </dgm:prSet>
      <dgm:spPr/>
    </dgm:pt>
    <dgm:pt modelId="{893A94BA-325E-0C42-8012-2EDAD928869F}" type="pres">
      <dgm:prSet presAssocID="{4EA2BCFA-1D0A-4A3A-8A55-66FF6BB0F98B}" presName="parentText" presStyleLbl="node1" presStyleIdx="0" presStyleCnt="2" custLinFactNeighborX="3035" custLinFactNeighborY="41857">
        <dgm:presLayoutVars>
          <dgm:chMax val="0"/>
          <dgm:bulletEnabled val="1"/>
        </dgm:presLayoutVars>
      </dgm:prSet>
      <dgm:spPr/>
    </dgm:pt>
    <dgm:pt modelId="{AFF3177C-ABCC-EE4B-959B-51E34833BEEA}" type="pres">
      <dgm:prSet presAssocID="{A5A5880E-1400-44D8-A377-140BE20450E7}" presName="spacer" presStyleCnt="0"/>
      <dgm:spPr/>
    </dgm:pt>
    <dgm:pt modelId="{0A4A3E8E-E6DD-CA4D-8F93-65E4977169E7}" type="pres">
      <dgm:prSet presAssocID="{8D517260-F8F0-4AEE-A0AA-08ED8E3E9780}" presName="parentText" presStyleLbl="node1" presStyleIdx="1" presStyleCnt="2">
        <dgm:presLayoutVars>
          <dgm:chMax val="0"/>
          <dgm:bulletEnabled val="1"/>
        </dgm:presLayoutVars>
      </dgm:prSet>
      <dgm:spPr/>
    </dgm:pt>
  </dgm:ptLst>
  <dgm:cxnLst>
    <dgm:cxn modelId="{AE296227-98F4-4223-9B6D-C4EA517F08CE}" srcId="{6300AA26-B52B-48BE-B2E9-07423EFCA1B0}" destId="{4EA2BCFA-1D0A-4A3A-8A55-66FF6BB0F98B}" srcOrd="0" destOrd="0" parTransId="{7CD82F15-0038-470F-B669-AC6D9C7CA513}" sibTransId="{A5A5880E-1400-44D8-A377-140BE20450E7}"/>
    <dgm:cxn modelId="{12DF0768-4B9F-1148-84E6-3FBC914E884C}" type="presOf" srcId="{8D517260-F8F0-4AEE-A0AA-08ED8E3E9780}" destId="{0A4A3E8E-E6DD-CA4D-8F93-65E4977169E7}" srcOrd="0" destOrd="0" presId="urn:microsoft.com/office/officeart/2005/8/layout/vList2"/>
    <dgm:cxn modelId="{5879B5BA-FBB2-F84B-B45E-E6745CA90FC7}" type="presOf" srcId="{6300AA26-B52B-48BE-B2E9-07423EFCA1B0}" destId="{D6F9C319-2311-BA4C-88D5-CCB9A394EE35}" srcOrd="0" destOrd="0" presId="urn:microsoft.com/office/officeart/2005/8/layout/vList2"/>
    <dgm:cxn modelId="{CFAB96E9-6544-794F-8C60-4637A778E7A1}" type="presOf" srcId="{4EA2BCFA-1D0A-4A3A-8A55-66FF6BB0F98B}" destId="{893A94BA-325E-0C42-8012-2EDAD928869F}" srcOrd="0" destOrd="0" presId="urn:microsoft.com/office/officeart/2005/8/layout/vList2"/>
    <dgm:cxn modelId="{0B2B53EE-EC27-4B4F-ABBB-23BB29C62426}" srcId="{6300AA26-B52B-48BE-B2E9-07423EFCA1B0}" destId="{8D517260-F8F0-4AEE-A0AA-08ED8E3E9780}" srcOrd="1" destOrd="0" parTransId="{021A9804-2B2D-46DB-89D5-53CF81FBA883}" sibTransId="{DF136C5E-3974-445F-9F18-FF6A9F79A7F7}"/>
    <dgm:cxn modelId="{74880B20-A35A-454E-B328-F942616198DD}" type="presParOf" srcId="{D6F9C319-2311-BA4C-88D5-CCB9A394EE35}" destId="{893A94BA-325E-0C42-8012-2EDAD928869F}" srcOrd="0" destOrd="0" presId="urn:microsoft.com/office/officeart/2005/8/layout/vList2"/>
    <dgm:cxn modelId="{6FB1718F-FE22-104B-AEB5-B2BDD6C852C9}" type="presParOf" srcId="{D6F9C319-2311-BA4C-88D5-CCB9A394EE35}" destId="{AFF3177C-ABCC-EE4B-959B-51E34833BEEA}" srcOrd="1" destOrd="0" presId="urn:microsoft.com/office/officeart/2005/8/layout/vList2"/>
    <dgm:cxn modelId="{1CF927C8-824C-EB4A-8E73-D1A7844B99AC}" type="presParOf" srcId="{D6F9C319-2311-BA4C-88D5-CCB9A394EE35}" destId="{0A4A3E8E-E6DD-CA4D-8F93-65E4977169E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45A99E-485A-4EA0-ABDA-3E47FB364F9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DDB2DDF-6180-4FD2-8ABC-A4044DD75B4A}">
      <dgm:prSet/>
      <dgm:spPr/>
      <dgm:t>
        <a:bodyPr/>
        <a:lstStyle/>
        <a:p>
          <a:r>
            <a:rPr lang="fr-FR" dirty="0"/>
            <a:t>Le coordinateur de l’AJDS au Burkina Faso soutient que l’un des principaux enseignements tirés des projets pilotes de plaidoyer budgétaire est le suivant : « </a:t>
          </a:r>
          <a:r>
            <a:rPr lang="fr-FR" i="1" dirty="0"/>
            <a:t>pour réussir dans le plaidoyer, il est nécessaire d’impliquer tous les acteurs gravitant autour du thème du plaidoyer. Ainsi, dans le cadre de notre projet de plaidoyer budgétaire, les acteurs de la santé, de l’éducation et de la protection sociale, les acteurs de la mairie, les chefs coutumiers et religieux, les OSC dirigées par des femmes et des jeunes ont été impliqués. </a:t>
          </a:r>
          <a:r>
            <a:rPr lang="fr-FR" dirty="0"/>
            <a:t> Il ajoute que toutes ces parties prenantes ont joué un rôle déterminant dans la collecte de données pertinentes sur leur expérience et sur la manière dont le plaidoyer pourrait mieux les servir.</a:t>
          </a:r>
          <a:endParaRPr lang="en-US" dirty="0"/>
        </a:p>
      </dgm:t>
    </dgm:pt>
    <dgm:pt modelId="{C6CBAD7C-327A-4044-9D30-2E82241A5B12}" type="parTrans" cxnId="{47A32A5D-D0E6-45A9-A364-99ACEB958A7F}">
      <dgm:prSet/>
      <dgm:spPr/>
      <dgm:t>
        <a:bodyPr/>
        <a:lstStyle/>
        <a:p>
          <a:endParaRPr lang="en-US"/>
        </a:p>
      </dgm:t>
    </dgm:pt>
    <dgm:pt modelId="{051CFF1E-C6DD-4C1A-92F6-2E345CD0ABEE}" type="sibTrans" cxnId="{47A32A5D-D0E6-45A9-A364-99ACEB958A7F}">
      <dgm:prSet/>
      <dgm:spPr/>
      <dgm:t>
        <a:bodyPr/>
        <a:lstStyle/>
        <a:p>
          <a:endParaRPr lang="en-US"/>
        </a:p>
      </dgm:t>
    </dgm:pt>
    <dgm:pt modelId="{D60146DE-72B7-CC4A-A25E-C4F68933FDC9}" type="pres">
      <dgm:prSet presAssocID="{A045A99E-485A-4EA0-ABDA-3E47FB364F90}" presName="hierChild1" presStyleCnt="0">
        <dgm:presLayoutVars>
          <dgm:chPref val="1"/>
          <dgm:dir/>
          <dgm:animOne val="branch"/>
          <dgm:animLvl val="lvl"/>
          <dgm:resizeHandles/>
        </dgm:presLayoutVars>
      </dgm:prSet>
      <dgm:spPr/>
    </dgm:pt>
    <dgm:pt modelId="{CD2FCBAF-C2C6-9443-8C61-43DD6AF11E84}" type="pres">
      <dgm:prSet presAssocID="{6DDB2DDF-6180-4FD2-8ABC-A4044DD75B4A}" presName="hierRoot1" presStyleCnt="0"/>
      <dgm:spPr/>
    </dgm:pt>
    <dgm:pt modelId="{802F2504-2814-2D47-8BB0-B5BA87A2A414}" type="pres">
      <dgm:prSet presAssocID="{6DDB2DDF-6180-4FD2-8ABC-A4044DD75B4A}" presName="composite" presStyleCnt="0"/>
      <dgm:spPr/>
    </dgm:pt>
    <dgm:pt modelId="{EEDF9B41-4843-0A4C-814F-82B5E3D509F3}" type="pres">
      <dgm:prSet presAssocID="{6DDB2DDF-6180-4FD2-8ABC-A4044DD75B4A}" presName="background" presStyleLbl="node0" presStyleIdx="0" presStyleCnt="1"/>
      <dgm:spPr/>
    </dgm:pt>
    <dgm:pt modelId="{9F23197D-8094-2545-A0C8-E7D4BA1D8306}" type="pres">
      <dgm:prSet presAssocID="{6DDB2DDF-6180-4FD2-8ABC-A4044DD75B4A}" presName="text" presStyleLbl="fgAcc0" presStyleIdx="0" presStyleCnt="1" custLinFactNeighborX="-82" custLinFactNeighborY="-615">
        <dgm:presLayoutVars>
          <dgm:chPref val="3"/>
        </dgm:presLayoutVars>
      </dgm:prSet>
      <dgm:spPr/>
    </dgm:pt>
    <dgm:pt modelId="{9CE3049E-9B78-1244-8372-E75A184EFAA8}" type="pres">
      <dgm:prSet presAssocID="{6DDB2DDF-6180-4FD2-8ABC-A4044DD75B4A}" presName="hierChild2" presStyleCnt="0"/>
      <dgm:spPr/>
    </dgm:pt>
  </dgm:ptLst>
  <dgm:cxnLst>
    <dgm:cxn modelId="{47A32A5D-D0E6-45A9-A364-99ACEB958A7F}" srcId="{A045A99E-485A-4EA0-ABDA-3E47FB364F90}" destId="{6DDB2DDF-6180-4FD2-8ABC-A4044DD75B4A}" srcOrd="0" destOrd="0" parTransId="{C6CBAD7C-327A-4044-9D30-2E82241A5B12}" sibTransId="{051CFF1E-C6DD-4C1A-92F6-2E345CD0ABEE}"/>
    <dgm:cxn modelId="{6F670DB0-3515-0E45-8464-00D0AC392B4B}" type="presOf" srcId="{A045A99E-485A-4EA0-ABDA-3E47FB364F90}" destId="{D60146DE-72B7-CC4A-A25E-C4F68933FDC9}" srcOrd="0" destOrd="0" presId="urn:microsoft.com/office/officeart/2005/8/layout/hierarchy1"/>
    <dgm:cxn modelId="{88AD7EDE-ADDE-1B42-803C-F4C9DF2F23BD}" type="presOf" srcId="{6DDB2DDF-6180-4FD2-8ABC-A4044DD75B4A}" destId="{9F23197D-8094-2545-A0C8-E7D4BA1D8306}" srcOrd="0" destOrd="0" presId="urn:microsoft.com/office/officeart/2005/8/layout/hierarchy1"/>
    <dgm:cxn modelId="{01CB903B-B34F-5946-ACB1-765EEEF44D24}" type="presParOf" srcId="{D60146DE-72B7-CC4A-A25E-C4F68933FDC9}" destId="{CD2FCBAF-C2C6-9443-8C61-43DD6AF11E84}" srcOrd="0" destOrd="0" presId="urn:microsoft.com/office/officeart/2005/8/layout/hierarchy1"/>
    <dgm:cxn modelId="{1A4B9C7F-1CF3-A844-B2EB-6805E5824D1A}" type="presParOf" srcId="{CD2FCBAF-C2C6-9443-8C61-43DD6AF11E84}" destId="{802F2504-2814-2D47-8BB0-B5BA87A2A414}" srcOrd="0" destOrd="0" presId="urn:microsoft.com/office/officeart/2005/8/layout/hierarchy1"/>
    <dgm:cxn modelId="{41FACD0D-834D-1E4F-A5B9-CAE41C7DA0FE}" type="presParOf" srcId="{802F2504-2814-2D47-8BB0-B5BA87A2A414}" destId="{EEDF9B41-4843-0A4C-814F-82B5E3D509F3}" srcOrd="0" destOrd="0" presId="urn:microsoft.com/office/officeart/2005/8/layout/hierarchy1"/>
    <dgm:cxn modelId="{3C616AA8-AA45-3D42-83BC-F371B7183832}" type="presParOf" srcId="{802F2504-2814-2D47-8BB0-B5BA87A2A414}" destId="{9F23197D-8094-2545-A0C8-E7D4BA1D8306}" srcOrd="1" destOrd="0" presId="urn:microsoft.com/office/officeart/2005/8/layout/hierarchy1"/>
    <dgm:cxn modelId="{C10F6D04-9227-0E4F-9922-C2451CF5F9BC}" type="presParOf" srcId="{CD2FCBAF-C2C6-9443-8C61-43DD6AF11E84}" destId="{9CE3049E-9B78-1244-8372-E75A184EFAA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33749-9465-2042-8DEF-B68B847B4829}">
      <dsp:nvSpPr>
        <dsp:cNvPr id="0" name=""/>
        <dsp:cNvSpPr/>
      </dsp:nvSpPr>
      <dsp:spPr>
        <a:xfrm rot="10800000">
          <a:off x="709166" y="69394"/>
          <a:ext cx="8434804" cy="1145723"/>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5232" tIns="60960" rIns="113792" bIns="60960" numCol="1" spcCol="1270" anchor="ctr" anchorCtr="0">
          <a:noAutofit/>
        </a:bodyPr>
        <a:lstStyle/>
        <a:p>
          <a:pPr marL="0" lvl="0" indent="0" algn="ctr" defTabSz="711200">
            <a:lnSpc>
              <a:spcPct val="90000"/>
            </a:lnSpc>
            <a:spcBef>
              <a:spcPct val="0"/>
            </a:spcBef>
            <a:spcAft>
              <a:spcPct val="35000"/>
            </a:spcAft>
            <a:buNone/>
          </a:pPr>
          <a:r>
            <a:rPr lang="fr-FR" sz="1600" kern="1200" noProof="0" dirty="0"/>
            <a:t>Le plaidoyer budgétaire en faveur de la mobilisation domestique de ressources a émergé comme l’une des approches les plus préconisées pour que les OSC puissent encourager la redevabilité et l’appropriation des gouvernements dans l’élaboration, le financement et la mise en œuvre des politiques </a:t>
          </a:r>
        </a:p>
      </dsp:txBody>
      <dsp:txXfrm rot="10800000">
        <a:off x="995597" y="69394"/>
        <a:ext cx="8148373" cy="1145723"/>
      </dsp:txXfrm>
    </dsp:sp>
    <dsp:sp modelId="{E08958CB-90AC-C643-85E9-941266D0DB37}">
      <dsp:nvSpPr>
        <dsp:cNvPr id="0" name=""/>
        <dsp:cNvSpPr/>
      </dsp:nvSpPr>
      <dsp:spPr>
        <a:xfrm>
          <a:off x="201148" y="219071"/>
          <a:ext cx="871528" cy="852830"/>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71E98A5-2D9F-A042-8968-B6AB4CC6DEEB}">
      <dsp:nvSpPr>
        <dsp:cNvPr id="0" name=""/>
        <dsp:cNvSpPr/>
      </dsp:nvSpPr>
      <dsp:spPr>
        <a:xfrm rot="10800000">
          <a:off x="709166" y="1517242"/>
          <a:ext cx="8434804" cy="1145723"/>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5232" tIns="60960" rIns="113792" bIns="60960" numCol="1" spcCol="1270" anchor="ctr" anchorCtr="0">
          <a:noAutofit/>
        </a:bodyPr>
        <a:lstStyle/>
        <a:p>
          <a:pPr marL="0" lvl="0" indent="0" algn="ctr" defTabSz="711200">
            <a:lnSpc>
              <a:spcPct val="90000"/>
            </a:lnSpc>
            <a:spcBef>
              <a:spcPct val="0"/>
            </a:spcBef>
            <a:spcAft>
              <a:spcPct val="35000"/>
            </a:spcAft>
            <a:buNone/>
          </a:pPr>
          <a:r>
            <a:rPr lang="fr-FR" sz="1600" kern="1200" noProof="0" dirty="0"/>
            <a:t>Dans le cadre du projet EOL, </a:t>
          </a:r>
          <a:r>
            <a:rPr lang="fr-FR" sz="1600" i="1" kern="1200" noProof="0" dirty="0"/>
            <a:t>Girls Not Brides</a:t>
          </a:r>
          <a:r>
            <a:rPr lang="fr-FR" sz="1600" kern="1200" noProof="0" dirty="0"/>
            <a:t> a sélectionné et financé 8 OSC/coalitions à travers l’AOC pour les soutenir dans la mise en œuvre de projets de plaidoyer budgétaires</a:t>
          </a:r>
        </a:p>
      </dsp:txBody>
      <dsp:txXfrm rot="10800000">
        <a:off x="995597" y="1517242"/>
        <a:ext cx="8148373" cy="1145723"/>
      </dsp:txXfrm>
    </dsp:sp>
    <dsp:sp modelId="{354AC51F-A80E-E74E-8617-476EF2ABBD9B}">
      <dsp:nvSpPr>
        <dsp:cNvPr id="0" name=""/>
        <dsp:cNvSpPr/>
      </dsp:nvSpPr>
      <dsp:spPr>
        <a:xfrm>
          <a:off x="201148" y="1663688"/>
          <a:ext cx="871528" cy="852830"/>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A8D9677-B68D-8544-A7BB-D4B31AE6229D}">
      <dsp:nvSpPr>
        <dsp:cNvPr id="0" name=""/>
        <dsp:cNvSpPr/>
      </dsp:nvSpPr>
      <dsp:spPr>
        <a:xfrm rot="10800000">
          <a:off x="709195" y="2913360"/>
          <a:ext cx="8434804" cy="1145723"/>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5232" tIns="57150" rIns="106680" bIns="57150" numCol="1" spcCol="1270" anchor="ctr" anchorCtr="0">
          <a:noAutofit/>
        </a:bodyPr>
        <a:lstStyle/>
        <a:p>
          <a:pPr marL="0" lvl="0" indent="0" algn="ctr" defTabSz="666750">
            <a:lnSpc>
              <a:spcPct val="90000"/>
            </a:lnSpc>
            <a:spcBef>
              <a:spcPct val="0"/>
            </a:spcBef>
            <a:spcAft>
              <a:spcPct val="35000"/>
            </a:spcAft>
            <a:buNone/>
          </a:pPr>
          <a:r>
            <a:rPr lang="fr-FR" sz="1500" kern="1200" noProof="0" dirty="0"/>
            <a:t>Les OSC/coalitions sont issues du Burkina Faso, Côte d’Ivoire, République Démocratique du Congo, Mali, Niger et Togo. Afin de garantir une certaine diversité, a sélection s’est basée sur le type de plaidoyer, le ciblage, la localisation et leur profile – avec une priorité pour les organisations dirigées par des Jeunes et/ou des femmes. </a:t>
          </a:r>
        </a:p>
      </dsp:txBody>
      <dsp:txXfrm rot="10800000">
        <a:off x="995626" y="2913360"/>
        <a:ext cx="8148373" cy="1145723"/>
      </dsp:txXfrm>
    </dsp:sp>
    <dsp:sp modelId="{1F6D2E88-DA5F-D242-B4AB-5BFA3996A41D}">
      <dsp:nvSpPr>
        <dsp:cNvPr id="0" name=""/>
        <dsp:cNvSpPr/>
      </dsp:nvSpPr>
      <dsp:spPr>
        <a:xfrm>
          <a:off x="201148" y="3063049"/>
          <a:ext cx="871528" cy="852830"/>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10F77EC-7F0A-3A42-B221-76E235194D85}">
      <dsp:nvSpPr>
        <dsp:cNvPr id="0" name=""/>
        <dsp:cNvSpPr/>
      </dsp:nvSpPr>
      <dsp:spPr>
        <a:xfrm rot="10800000">
          <a:off x="709195" y="4465960"/>
          <a:ext cx="8434804" cy="1145723"/>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5232" tIns="53340" rIns="99568" bIns="53340" numCol="1" spcCol="1270" anchor="ctr" anchorCtr="0">
          <a:noAutofit/>
        </a:bodyPr>
        <a:lstStyle/>
        <a:p>
          <a:pPr marL="0" lvl="0" indent="0" algn="ctr" defTabSz="622300">
            <a:lnSpc>
              <a:spcPct val="90000"/>
            </a:lnSpc>
            <a:spcBef>
              <a:spcPct val="0"/>
            </a:spcBef>
            <a:spcAft>
              <a:spcPct val="35000"/>
            </a:spcAft>
            <a:buNone/>
          </a:pPr>
          <a:r>
            <a:rPr lang="fr-FR" sz="1400" i="1" kern="1200" noProof="0" dirty="0"/>
            <a:t>Girls Not Brides </a:t>
          </a:r>
          <a:r>
            <a:rPr lang="fr-FR" sz="1400" kern="1200" noProof="0" dirty="0"/>
            <a:t>a limité son intervention dans l’élaboration et la mise en œuvre des projets et a privilégié un appui technique consistant à un renforcement de capacité continu personnalisé ainsi que des sessions sur (1) l’introduction à l’analyse budgétaire (2) l’exploration d’une étude de cas sur l’analyse/plaidoyer budgétaire et (3) formation sur la méthodologie à l’analyse budgétaire</a:t>
          </a:r>
        </a:p>
      </dsp:txBody>
      <dsp:txXfrm rot="10800000">
        <a:off x="995626" y="4465960"/>
        <a:ext cx="8148373" cy="1145723"/>
      </dsp:txXfrm>
    </dsp:sp>
    <dsp:sp modelId="{7D00AF37-4FC9-0E4E-9138-6F8F1099C206}">
      <dsp:nvSpPr>
        <dsp:cNvPr id="0" name=""/>
        <dsp:cNvSpPr/>
      </dsp:nvSpPr>
      <dsp:spPr>
        <a:xfrm>
          <a:off x="216100" y="4634148"/>
          <a:ext cx="871528" cy="890238"/>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ABD54-D4AB-B845-BE01-3B250D48961D}">
      <dsp:nvSpPr>
        <dsp:cNvPr id="0" name=""/>
        <dsp:cNvSpPr/>
      </dsp:nvSpPr>
      <dsp:spPr>
        <a:xfrm>
          <a:off x="0" y="597542"/>
          <a:ext cx="2857499" cy="19800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noProof="0" dirty="0"/>
            <a:t>Leçon 1:</a:t>
          </a:r>
        </a:p>
        <a:p>
          <a:pPr marL="0" lvl="0" indent="0" algn="ctr" defTabSz="711200">
            <a:lnSpc>
              <a:spcPct val="90000"/>
            </a:lnSpc>
            <a:spcBef>
              <a:spcPct val="0"/>
            </a:spcBef>
            <a:spcAft>
              <a:spcPct val="35000"/>
            </a:spcAft>
            <a:buNone/>
          </a:pPr>
          <a:r>
            <a:rPr lang="fr-FR" sz="1600" kern="1200" noProof="0" dirty="0">
              <a:latin typeface="Calibri" panose="020F0502020204030204" pitchFamily="34" charset="0"/>
              <a:ea typeface="Calibri" panose="020F0502020204030204" pitchFamily="34" charset="0"/>
            </a:rPr>
            <a:t>Positionner le gouvernement comme leader légitime pour mettre fin au mariage des enfants et promouvoir l’éducation des filles grâce au plaidoyer budgétaire</a:t>
          </a:r>
          <a:endParaRPr lang="fr-FR" sz="1600" kern="1200" noProof="0" dirty="0"/>
        </a:p>
      </dsp:txBody>
      <dsp:txXfrm>
        <a:off x="0" y="597542"/>
        <a:ext cx="2857499" cy="1980007"/>
      </dsp:txXfrm>
    </dsp:sp>
    <dsp:sp modelId="{E0714B8C-36D1-8D4F-9B63-E8826EF8F642}">
      <dsp:nvSpPr>
        <dsp:cNvPr id="0" name=""/>
        <dsp:cNvSpPr/>
      </dsp:nvSpPr>
      <dsp:spPr>
        <a:xfrm>
          <a:off x="3143250" y="597542"/>
          <a:ext cx="2857499" cy="1980007"/>
        </a:xfrm>
        <a:prstGeom prst="rect">
          <a:avLst/>
        </a:prstGeom>
        <a:solidFill>
          <a:schemeClr val="accent2">
            <a:hueOff val="-394640"/>
            <a:satOff val="-4567"/>
            <a:lumOff val="-6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Calibri" panose="020F0502020204030204" pitchFamily="34" charset="0"/>
              <a:ea typeface="Calibri" panose="020F0502020204030204" pitchFamily="34" charset="0"/>
            </a:rPr>
            <a:t>Leçon 2: </a:t>
          </a:r>
        </a:p>
        <a:p>
          <a:pPr marL="0" lvl="0" indent="0" algn="ctr" defTabSz="711200">
            <a:lnSpc>
              <a:spcPct val="90000"/>
            </a:lnSpc>
            <a:spcBef>
              <a:spcPct val="0"/>
            </a:spcBef>
            <a:spcAft>
              <a:spcPct val="35000"/>
            </a:spcAft>
            <a:buNone/>
          </a:pPr>
          <a:r>
            <a:rPr lang="fr-FR" sz="1600" kern="1200" dirty="0">
              <a:latin typeface="Calibri" panose="020F0502020204030204" pitchFamily="34" charset="0"/>
              <a:ea typeface="Calibri" panose="020F0502020204030204" pitchFamily="34" charset="0"/>
            </a:rPr>
            <a:t>Accroître la visibilité et rehausser le profil politique du mariage des enfants et de l’éducation des filles </a:t>
          </a:r>
          <a:r>
            <a:rPr lang="fr-FR" sz="1600" kern="1200" noProof="0" dirty="0">
              <a:latin typeface="Calibri" panose="020F0502020204030204" pitchFamily="34" charset="0"/>
              <a:ea typeface="Calibri" panose="020F0502020204030204" pitchFamily="34" charset="0"/>
            </a:rPr>
            <a:t>nécessitent</a:t>
          </a:r>
          <a:r>
            <a:rPr lang="fr-FR" sz="1600" kern="1200" dirty="0">
              <a:latin typeface="Calibri" panose="020F0502020204030204" pitchFamily="34" charset="0"/>
              <a:ea typeface="Calibri" panose="020F0502020204030204" pitchFamily="34" charset="0"/>
            </a:rPr>
            <a:t> de tirer parti de l’expertise et du renforcement des capacités des OSC</a:t>
          </a:r>
          <a:endParaRPr lang="fr-FR" sz="1600" kern="1200" dirty="0"/>
        </a:p>
      </dsp:txBody>
      <dsp:txXfrm>
        <a:off x="3143250" y="597542"/>
        <a:ext cx="2857499" cy="1980007"/>
      </dsp:txXfrm>
    </dsp:sp>
    <dsp:sp modelId="{742E9B20-5ABE-FE4E-B630-7741EEBBCC66}">
      <dsp:nvSpPr>
        <dsp:cNvPr id="0" name=""/>
        <dsp:cNvSpPr/>
      </dsp:nvSpPr>
      <dsp:spPr>
        <a:xfrm>
          <a:off x="6286500" y="633546"/>
          <a:ext cx="2857499" cy="1907998"/>
        </a:xfrm>
        <a:prstGeom prst="rect">
          <a:avLst/>
        </a:prstGeom>
        <a:solidFill>
          <a:schemeClr val="accent2">
            <a:hueOff val="-789280"/>
            <a:satOff val="-9134"/>
            <a:lumOff val="-1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noProof="0" dirty="0">
              <a:latin typeface="Calibri" panose="020F0502020204030204" pitchFamily="34" charset="0"/>
              <a:ea typeface="Calibri" panose="020F0502020204030204" pitchFamily="34" charset="0"/>
            </a:rPr>
            <a:t>Leçon 3 : </a:t>
          </a:r>
        </a:p>
        <a:p>
          <a:pPr marL="0" lvl="0" indent="0" algn="ctr" defTabSz="711200">
            <a:lnSpc>
              <a:spcPct val="90000"/>
            </a:lnSpc>
            <a:spcBef>
              <a:spcPct val="0"/>
            </a:spcBef>
            <a:spcAft>
              <a:spcPct val="35000"/>
            </a:spcAft>
            <a:buNone/>
          </a:pPr>
          <a:r>
            <a:rPr lang="fr-FR" sz="1600" kern="1200" noProof="0" dirty="0">
              <a:latin typeface="Calibri" panose="020F0502020204030204" pitchFamily="34" charset="0"/>
              <a:ea typeface="Calibri" panose="020F0502020204030204" pitchFamily="34" charset="0"/>
            </a:rPr>
            <a:t>Favoriser la participation communautaire au plaidoyer budgétaire favorise l’appropriation et la durabilité des solutions</a:t>
          </a:r>
          <a:endParaRPr lang="fr-FR" sz="1600" kern="1200" noProof="0" dirty="0"/>
        </a:p>
      </dsp:txBody>
      <dsp:txXfrm>
        <a:off x="6286500" y="633546"/>
        <a:ext cx="2857499" cy="1907998"/>
      </dsp:txXfrm>
    </dsp:sp>
    <dsp:sp modelId="{8529B20D-23D5-474B-A5FF-B2327E63BFED}">
      <dsp:nvSpPr>
        <dsp:cNvPr id="0" name=""/>
        <dsp:cNvSpPr/>
      </dsp:nvSpPr>
      <dsp:spPr>
        <a:xfrm>
          <a:off x="0" y="2863299"/>
          <a:ext cx="2857499" cy="1980007"/>
        </a:xfrm>
        <a:prstGeom prst="rect">
          <a:avLst/>
        </a:prstGeom>
        <a:solidFill>
          <a:schemeClr val="accent2">
            <a:hueOff val="-1183920"/>
            <a:satOff val="-13701"/>
            <a:lumOff val="-1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noProof="0" dirty="0">
              <a:latin typeface="Calibri" panose="020F0502020204030204" pitchFamily="34" charset="0"/>
              <a:ea typeface="Calibri" panose="020F0502020204030204" pitchFamily="34" charset="0"/>
            </a:rPr>
            <a:t>Leçon 4: </a:t>
          </a:r>
        </a:p>
        <a:p>
          <a:pPr marL="0" lvl="0" indent="0" algn="ctr" defTabSz="711200">
            <a:lnSpc>
              <a:spcPct val="90000"/>
            </a:lnSpc>
            <a:spcBef>
              <a:spcPct val="0"/>
            </a:spcBef>
            <a:spcAft>
              <a:spcPct val="35000"/>
            </a:spcAft>
            <a:buNone/>
          </a:pPr>
          <a:r>
            <a:rPr lang="fr-FR" sz="1600" kern="1200" noProof="0" dirty="0">
              <a:latin typeface="Calibri" panose="020F0502020204030204" pitchFamily="34" charset="0"/>
              <a:ea typeface="Calibri" panose="020F0502020204030204" pitchFamily="34" charset="0"/>
            </a:rPr>
            <a:t>Faire progresser la budgétisation décentralisée pour l’élimination du mariage des enfants et la promotion de l’éducation des filles est fondamental </a:t>
          </a:r>
          <a:endParaRPr lang="fr-FR" sz="1600" kern="1200" noProof="0" dirty="0"/>
        </a:p>
      </dsp:txBody>
      <dsp:txXfrm>
        <a:off x="0" y="2863299"/>
        <a:ext cx="2857499" cy="1980007"/>
      </dsp:txXfrm>
    </dsp:sp>
    <dsp:sp modelId="{0F73CB5F-08F1-3740-A6D2-A6CD57E17C68}">
      <dsp:nvSpPr>
        <dsp:cNvPr id="0" name=""/>
        <dsp:cNvSpPr/>
      </dsp:nvSpPr>
      <dsp:spPr>
        <a:xfrm>
          <a:off x="3143250" y="2863299"/>
          <a:ext cx="2857499" cy="1980007"/>
        </a:xfrm>
        <a:prstGeom prst="rect">
          <a:avLst/>
        </a:prstGeom>
        <a:solidFill>
          <a:schemeClr val="accent2">
            <a:hueOff val="-1578560"/>
            <a:satOff val="-18268"/>
            <a:lumOff val="-2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GB" sz="1600" b="1" kern="1200" dirty="0">
            <a:latin typeface="Calibri" panose="020F0502020204030204" pitchFamily="34" charset="0"/>
            <a:ea typeface="Calibri" panose="020F0502020204030204" pitchFamily="34" charset="0"/>
          </a:endParaRPr>
        </a:p>
        <a:p>
          <a:pPr marL="0" lvl="0" indent="0" algn="ctr" defTabSz="711200">
            <a:lnSpc>
              <a:spcPct val="90000"/>
            </a:lnSpc>
            <a:spcBef>
              <a:spcPct val="0"/>
            </a:spcBef>
            <a:spcAft>
              <a:spcPct val="35000"/>
            </a:spcAft>
            <a:buNone/>
          </a:pPr>
          <a:r>
            <a:rPr lang="fr-FR" sz="1600" b="1" kern="1200" noProof="0" dirty="0">
              <a:latin typeface="Calibri" panose="020F0502020204030204" pitchFamily="34" charset="0"/>
              <a:ea typeface="Calibri" panose="020F0502020204030204" pitchFamily="34" charset="0"/>
            </a:rPr>
            <a:t>Leçon 5 :</a:t>
          </a:r>
        </a:p>
        <a:p>
          <a:pPr marL="0" lvl="0" indent="0" algn="ctr" defTabSz="711200">
            <a:lnSpc>
              <a:spcPct val="90000"/>
            </a:lnSpc>
            <a:spcBef>
              <a:spcPct val="0"/>
            </a:spcBef>
            <a:spcAft>
              <a:spcPct val="35000"/>
            </a:spcAft>
            <a:buNone/>
          </a:pPr>
          <a:r>
            <a:rPr lang="fr-FR" sz="1600" kern="1200" noProof="0" dirty="0">
              <a:latin typeface="Calibri" panose="020F0502020204030204" pitchFamily="34" charset="0"/>
              <a:ea typeface="Calibri" panose="020F0502020204030204" pitchFamily="34" charset="0"/>
            </a:rPr>
            <a:t> La promotion de l’utilisation des données probantes issues de l’analyse budgétaire est essentielle pour le plaidoyer fondé sur des données probantes</a:t>
          </a:r>
          <a:r>
            <a:rPr lang="en-GB" sz="1600" kern="1200" dirty="0"/>
            <a:t>
</a:t>
          </a:r>
          <a:endParaRPr lang="en-US" sz="1600" kern="1200" dirty="0"/>
        </a:p>
      </dsp:txBody>
      <dsp:txXfrm>
        <a:off x="3143250" y="2863299"/>
        <a:ext cx="2857499" cy="1980007"/>
      </dsp:txXfrm>
    </dsp:sp>
    <dsp:sp modelId="{EE9FE5BF-DDA7-6448-8049-1A2FCF0D33E3}">
      <dsp:nvSpPr>
        <dsp:cNvPr id="0" name=""/>
        <dsp:cNvSpPr/>
      </dsp:nvSpPr>
      <dsp:spPr>
        <a:xfrm>
          <a:off x="6286500" y="2863299"/>
          <a:ext cx="2857499" cy="1980007"/>
        </a:xfrm>
        <a:prstGeom prst="rect">
          <a:avLst/>
        </a:prstGeom>
        <a:solidFill>
          <a:schemeClr val="accent2">
            <a:hueOff val="-1973200"/>
            <a:satOff val="-22835"/>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noProof="0" dirty="0">
              <a:latin typeface="Calibri" panose="020F0502020204030204" pitchFamily="34" charset="0"/>
              <a:ea typeface="Calibri" panose="020F0502020204030204" pitchFamily="34" charset="0"/>
            </a:rPr>
            <a:t>Leçon 6: </a:t>
          </a:r>
        </a:p>
        <a:p>
          <a:pPr marL="0" lvl="0" indent="0" algn="ctr" defTabSz="711200">
            <a:lnSpc>
              <a:spcPct val="90000"/>
            </a:lnSpc>
            <a:spcBef>
              <a:spcPct val="0"/>
            </a:spcBef>
            <a:spcAft>
              <a:spcPct val="35000"/>
            </a:spcAft>
            <a:buNone/>
          </a:pPr>
          <a:r>
            <a:rPr lang="fr-FR" sz="1600" kern="1200" noProof="0" dirty="0">
              <a:latin typeface="Calibri" panose="020F0502020204030204" pitchFamily="34" charset="0"/>
              <a:ea typeface="Calibri" panose="020F0502020204030204" pitchFamily="34" charset="0"/>
            </a:rPr>
            <a:t>La nécessité de repenser le plaidoyer budgétaire pour mettre fin au mariage des enfants et promouvoir l’éducation des filles dans le contexte de crise de l’AOC doit être abordée </a:t>
          </a:r>
          <a:endParaRPr lang="fr-FR" sz="1600" kern="1200" noProof="0" dirty="0"/>
        </a:p>
      </dsp:txBody>
      <dsp:txXfrm>
        <a:off x="6286500" y="2863299"/>
        <a:ext cx="2857499" cy="1980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A748A-D194-674C-8AA3-C75D9F083C7A}">
      <dsp:nvSpPr>
        <dsp:cNvPr id="0" name=""/>
        <dsp:cNvSpPr/>
      </dsp:nvSpPr>
      <dsp:spPr>
        <a:xfrm>
          <a:off x="0" y="2896"/>
          <a:ext cx="569639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84C78C-2EF7-4748-8753-3A1665197AC3}">
      <dsp:nvSpPr>
        <dsp:cNvPr id="0" name=""/>
        <dsp:cNvSpPr/>
      </dsp:nvSpPr>
      <dsp:spPr>
        <a:xfrm>
          <a:off x="0" y="2896"/>
          <a:ext cx="5696393" cy="1975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Wingdings" pitchFamily="2" charset="2"/>
            <a:buNone/>
          </a:pPr>
          <a:r>
            <a:rPr lang="fr-FR" sz="1800" kern="1200" dirty="0">
              <a:solidFill>
                <a:srgbClr val="000000"/>
              </a:solidFill>
              <a:latin typeface="Adelle Rg" panose="02000503060000020004" pitchFamily="50" charset="0"/>
              <a:ea typeface="+mn-ea"/>
              <a:cs typeface="Calibri" panose="020F0502020204030204" pitchFamily="34" charset="0"/>
            </a:rPr>
            <a:t>La majorité des OSC subventionnées ont privilégié la production d’outils pour le renforcement de capacité en analyse budgétaire, afin de mieux accompagner le gouvernement à allouer les ressources nationales de manière plus équitable aux droits de l’enfant et aux questions de genre. </a:t>
          </a:r>
          <a:endParaRPr lang="fr-FR" sz="1800" kern="1200" dirty="0">
            <a:effectLst/>
            <a:latin typeface="Adelle Rg" panose="02000503060000020004" pitchFamily="50" charset="0"/>
            <a:ea typeface="Calibri" panose="020F0502020204030204" pitchFamily="34" charset="0"/>
            <a:cs typeface="Calibri" panose="020F0502020204030204" pitchFamily="34" charset="0"/>
          </a:endParaRPr>
        </a:p>
      </dsp:txBody>
      <dsp:txXfrm>
        <a:off x="0" y="2896"/>
        <a:ext cx="5696393" cy="1975739"/>
      </dsp:txXfrm>
    </dsp:sp>
    <dsp:sp modelId="{A831CCA2-C2F7-FE43-B93A-974D57574D0C}">
      <dsp:nvSpPr>
        <dsp:cNvPr id="0" name=""/>
        <dsp:cNvSpPr/>
      </dsp:nvSpPr>
      <dsp:spPr>
        <a:xfrm>
          <a:off x="0" y="1978635"/>
          <a:ext cx="5696393" cy="0"/>
        </a:xfrm>
        <a:prstGeom prst="line">
          <a:avLst/>
        </a:prstGeom>
        <a:solidFill>
          <a:schemeClr val="accent2">
            <a:hueOff val="-986600"/>
            <a:satOff val="-11418"/>
            <a:lumOff val="-1569"/>
            <a:alphaOff val="0"/>
          </a:schemeClr>
        </a:solidFill>
        <a:ln w="25400" cap="flat" cmpd="sng" algn="ctr">
          <a:solidFill>
            <a:schemeClr val="accent2">
              <a:hueOff val="-986600"/>
              <a:satOff val="-1141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2B37E9-193C-E74E-BACD-8C47C879F860}">
      <dsp:nvSpPr>
        <dsp:cNvPr id="0" name=""/>
        <dsp:cNvSpPr/>
      </dsp:nvSpPr>
      <dsp:spPr>
        <a:xfrm>
          <a:off x="0" y="1978635"/>
          <a:ext cx="5696393" cy="1975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Wingdings" pitchFamily="2" charset="2"/>
            <a:buNone/>
          </a:pPr>
          <a:r>
            <a:rPr lang="fr-FR" sz="1800" kern="1200" dirty="0">
              <a:solidFill>
                <a:srgbClr val="000000"/>
              </a:solidFill>
              <a:latin typeface="+mn-lt"/>
              <a:ea typeface="+mn-ea"/>
              <a:cs typeface="Calibri" panose="020F0502020204030204" pitchFamily="34" charset="0"/>
            </a:rPr>
            <a:t>Au Niger, l’ONG JAAD a organisé une journée de plaidoyer parlementaire et gouvernemental réunissant 30 femmes et 10 hommes parlementaires pour (1) examiner tous les documents de politique publique qui intègrent les actions FME et (2) fournir un renforcement des capacités d’introduction sur le plaidoyer budgétaire pour mettre fin au mariage des enfants. </a:t>
          </a:r>
          <a:endParaRPr lang="en-US" sz="1800" kern="1200" dirty="0">
            <a:latin typeface="+mn-lt"/>
            <a:cs typeface="Calibri" panose="020F0502020204030204" pitchFamily="34" charset="0"/>
          </a:endParaRPr>
        </a:p>
      </dsp:txBody>
      <dsp:txXfrm>
        <a:off x="0" y="1978635"/>
        <a:ext cx="5696393" cy="1975739"/>
      </dsp:txXfrm>
    </dsp:sp>
    <dsp:sp modelId="{BACBA8B4-F599-894D-B967-5834C4C1548C}">
      <dsp:nvSpPr>
        <dsp:cNvPr id="0" name=""/>
        <dsp:cNvSpPr/>
      </dsp:nvSpPr>
      <dsp:spPr>
        <a:xfrm>
          <a:off x="0" y="3954375"/>
          <a:ext cx="5696393" cy="0"/>
        </a:xfrm>
        <a:prstGeom prst="line">
          <a:avLst/>
        </a:prstGeom>
        <a:solidFill>
          <a:schemeClr val="accent2">
            <a:hueOff val="-1973200"/>
            <a:satOff val="-22835"/>
            <a:lumOff val="-3137"/>
            <a:alphaOff val="0"/>
          </a:schemeClr>
        </a:solidFill>
        <a:ln w="25400" cap="flat" cmpd="sng" algn="ctr">
          <a:solidFill>
            <a:schemeClr val="accent2">
              <a:hueOff val="-1973200"/>
              <a:satOff val="-22835"/>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49E3E6-DD09-A140-BC4E-996C64C90420}">
      <dsp:nvSpPr>
        <dsp:cNvPr id="0" name=""/>
        <dsp:cNvSpPr/>
      </dsp:nvSpPr>
      <dsp:spPr>
        <a:xfrm>
          <a:off x="0" y="3954375"/>
          <a:ext cx="5696393" cy="1975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solidFill>
                <a:srgbClr val="000000"/>
              </a:solidFill>
              <a:latin typeface="Adelle Rg" panose="02000503060000020004" pitchFamily="50" charset="0"/>
              <a:ea typeface="+mn-ea"/>
              <a:cs typeface="Calibri" panose="020F0502020204030204" pitchFamily="34" charset="0"/>
            </a:rPr>
            <a:t>Au Burkina Faso, l’AJDS a organisé un atelier spécifique pour analyser le PDC et le PAI afin d’identifier les lacunes et les opportunités d’intégrer des lignes budgétaires sensibles à l’élimination du mariage des enfants à Sourou.  En outre, le projet pilote de plaidoyer budgétaire a permis à l’AJDS de sensibiliser le public aux mécanismes de plainte et de signalement de l’AJDS.</a:t>
          </a:r>
          <a:endParaRPr lang="en-US" sz="1800" kern="1200" dirty="0">
            <a:latin typeface="Adelle Rg" panose="02000503060000020004" pitchFamily="50" charset="0"/>
            <a:cs typeface="Calibri" panose="020F0502020204030204" pitchFamily="34" charset="0"/>
          </a:endParaRPr>
        </a:p>
      </dsp:txBody>
      <dsp:txXfrm>
        <a:off x="0" y="3954375"/>
        <a:ext cx="5696393" cy="1975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A94BA-325E-0C42-8012-2EDAD928869F}">
      <dsp:nvSpPr>
        <dsp:cNvPr id="0" name=""/>
        <dsp:cNvSpPr/>
      </dsp:nvSpPr>
      <dsp:spPr>
        <a:xfrm>
          <a:off x="0" y="67649"/>
          <a:ext cx="4454623" cy="13747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mj-lt"/>
            <a:buNone/>
          </a:pPr>
          <a:r>
            <a:rPr lang="fr-FR" sz="1600" kern="1200" dirty="0">
              <a:solidFill>
                <a:srgbClr val="000000"/>
              </a:solidFill>
              <a:latin typeface="+mn-lt"/>
              <a:ea typeface="Calibri" panose="020F0502020204030204" pitchFamily="34" charset="0"/>
              <a:cs typeface="Calibri" panose="020F0502020204030204" pitchFamily="34" charset="0"/>
            </a:rPr>
            <a:t>1. S</a:t>
          </a:r>
          <a:r>
            <a:rPr lang="fr-FR" sz="1600" kern="1200" dirty="0">
              <a:solidFill>
                <a:srgbClr val="000000"/>
              </a:solidFill>
              <a:effectLst/>
              <a:latin typeface="+mn-lt"/>
              <a:ea typeface="Calibri" panose="020F0502020204030204" pitchFamily="34" charset="0"/>
              <a:cs typeface="Calibri" panose="020F0502020204030204" pitchFamily="34" charset="0"/>
            </a:rPr>
            <a:t>outenant la mobilisation durable des ressources nationales pour mettre fin au mariage des enfants et promouvoir l’éducation des filles. </a:t>
          </a:r>
        </a:p>
      </dsp:txBody>
      <dsp:txXfrm>
        <a:off x="67110" y="134759"/>
        <a:ext cx="4320403" cy="1240530"/>
      </dsp:txXfrm>
    </dsp:sp>
    <dsp:sp modelId="{0A4A3E8E-E6DD-CA4D-8F93-65E4977169E7}">
      <dsp:nvSpPr>
        <dsp:cNvPr id="0" name=""/>
        <dsp:cNvSpPr/>
      </dsp:nvSpPr>
      <dsp:spPr>
        <a:xfrm>
          <a:off x="0" y="1469191"/>
          <a:ext cx="4454623" cy="13747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solidFill>
                <a:srgbClr val="000000"/>
              </a:solidFill>
              <a:latin typeface="+mn-lt"/>
              <a:ea typeface="Calibri" panose="020F0502020204030204" pitchFamily="34" charset="0"/>
              <a:cs typeface="Calibri" panose="020F0502020204030204" pitchFamily="34" charset="0"/>
            </a:rPr>
            <a:t>2. D</a:t>
          </a:r>
          <a:r>
            <a:rPr lang="fr-FR" sz="1600" kern="1200" dirty="0">
              <a:solidFill>
                <a:srgbClr val="000000"/>
              </a:solidFill>
              <a:effectLst/>
              <a:latin typeface="+mn-lt"/>
              <a:ea typeface="Calibri" panose="020F0502020204030204" pitchFamily="34" charset="0"/>
              <a:cs typeface="Calibri" panose="020F0502020204030204" pitchFamily="34" charset="0"/>
            </a:rPr>
            <a:t>émocratisant l’accès au contrôle citoyen sur l’action publique et le budget. </a:t>
          </a:r>
          <a:endParaRPr lang="en-US" sz="1600" kern="1200" dirty="0">
            <a:latin typeface="+mn-lt"/>
            <a:cs typeface="Calibri" panose="020F0502020204030204" pitchFamily="34" charset="0"/>
          </a:endParaRPr>
        </a:p>
      </dsp:txBody>
      <dsp:txXfrm>
        <a:off x="67110" y="1536301"/>
        <a:ext cx="4320403" cy="1240530"/>
      </dsp:txXfrm>
    </dsp:sp>
    <dsp:sp modelId="{612F8DC5-5627-FE44-8570-DF63C7DA6B75}">
      <dsp:nvSpPr>
        <dsp:cNvPr id="0" name=""/>
        <dsp:cNvSpPr/>
      </dsp:nvSpPr>
      <dsp:spPr>
        <a:xfrm>
          <a:off x="0" y="2890021"/>
          <a:ext cx="4454623" cy="137475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solidFill>
                <a:srgbClr val="000000"/>
              </a:solidFill>
              <a:latin typeface="Adelle Rg" panose="02000503060000020004" pitchFamily="50" charset="0"/>
              <a:ea typeface="Calibri" panose="020F0502020204030204" pitchFamily="34" charset="0"/>
              <a:cs typeface="Calibri" panose="020F0502020204030204" pitchFamily="34" charset="0"/>
            </a:rPr>
            <a:t>3. S</a:t>
          </a:r>
          <a:r>
            <a:rPr lang="fr-FR" sz="1600" kern="1200" dirty="0">
              <a:solidFill>
                <a:srgbClr val="000000"/>
              </a:solidFill>
              <a:effectLst/>
              <a:latin typeface="Adelle Rg" panose="02000503060000020004" pitchFamily="50" charset="0"/>
              <a:ea typeface="Calibri" panose="020F0502020204030204" pitchFamily="34" charset="0"/>
              <a:cs typeface="Calibri" panose="020F0502020204030204" pitchFamily="34" charset="0"/>
            </a:rPr>
            <a:t>ensibiliser immédiatement le public au contre-pouvoir des citoyens pour exiger que le gouvernement rende des comptes pour agir et investir en faveur de l’ECM et de la promotion de l’éducation des filles.</a:t>
          </a:r>
          <a:endParaRPr lang="en-US" sz="1600" kern="1200" dirty="0">
            <a:latin typeface="Adelle Rg" panose="02000503060000020004" pitchFamily="50" charset="0"/>
            <a:cs typeface="Calibri" panose="020F0502020204030204" pitchFamily="34" charset="0"/>
          </a:endParaRPr>
        </a:p>
      </dsp:txBody>
      <dsp:txXfrm>
        <a:off x="67110" y="2957131"/>
        <a:ext cx="4320403" cy="12405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A94BA-325E-0C42-8012-2EDAD928869F}">
      <dsp:nvSpPr>
        <dsp:cNvPr id="0" name=""/>
        <dsp:cNvSpPr/>
      </dsp:nvSpPr>
      <dsp:spPr>
        <a:xfrm>
          <a:off x="0" y="112743"/>
          <a:ext cx="4273803" cy="22674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mj-lt"/>
            <a:buNone/>
          </a:pPr>
          <a:r>
            <a:rPr lang="fr-FR" sz="1700" kern="1200" dirty="0"/>
            <a:t>Impact des crises humanitaires prolongées. Dans toute la région, la lutte des OSC pour mettre fin au mariage des enfants et promouvoir l’éducation des filles a été sérieusement entravée par les bouleversements politiques, les conflits armés violents, les catastrophes naturelles et la pandémie de Covid-19.</a:t>
          </a:r>
          <a:endParaRPr lang="fr-FR" sz="17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dsp:txBody>
      <dsp:txXfrm>
        <a:off x="110688" y="223431"/>
        <a:ext cx="4052427" cy="2046084"/>
      </dsp:txXfrm>
    </dsp:sp>
    <dsp:sp modelId="{0A4A3E8E-E6DD-CA4D-8F93-65E4977169E7}">
      <dsp:nvSpPr>
        <dsp:cNvPr id="0" name=""/>
        <dsp:cNvSpPr/>
      </dsp:nvSpPr>
      <dsp:spPr>
        <a:xfrm>
          <a:off x="0" y="2408670"/>
          <a:ext cx="4273803" cy="22674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kern="1200" dirty="0">
              <a:solidFill>
                <a:srgbClr val="000000"/>
              </a:solidFill>
              <a:latin typeface="+mn-lt"/>
              <a:ea typeface="Calibri" panose="020F0502020204030204" pitchFamily="34" charset="0"/>
              <a:cs typeface="Calibri" panose="020F0502020204030204" pitchFamily="34" charset="0"/>
            </a:rPr>
            <a:t>Complexité du plaidoyer budgétaire en contexte de crise: priorisation des dépenses sécuritaires, aggravant les coupes budgétaires pour les secteurs sociaux de base (éducation, protection…) + opacité des informations budgétaires et instabilité des gouvernement (roulement des ministères)</a:t>
          </a:r>
          <a:endParaRPr lang="en-US" sz="1700" kern="1200" dirty="0">
            <a:latin typeface="+mn-lt"/>
            <a:cs typeface="Calibri" panose="020F0502020204030204" pitchFamily="34" charset="0"/>
          </a:endParaRPr>
        </a:p>
      </dsp:txBody>
      <dsp:txXfrm>
        <a:off x="110688" y="2519358"/>
        <a:ext cx="4052427" cy="20460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F9B41-4843-0A4C-814F-82B5E3D509F3}">
      <dsp:nvSpPr>
        <dsp:cNvPr id="0" name=""/>
        <dsp:cNvSpPr/>
      </dsp:nvSpPr>
      <dsp:spPr>
        <a:xfrm>
          <a:off x="1482113" y="-18440"/>
          <a:ext cx="5454933" cy="34638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23197D-8094-2545-A0C8-E7D4BA1D8306}">
      <dsp:nvSpPr>
        <dsp:cNvPr id="0" name=""/>
        <dsp:cNvSpPr/>
      </dsp:nvSpPr>
      <dsp:spPr>
        <a:xfrm>
          <a:off x="2088217" y="557358"/>
          <a:ext cx="5454933" cy="3463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Le coordinateur de l’AJDS au Burkina Faso soutient que l’un des principaux enseignements tirés des projets pilotes de plaidoyer budgétaire est le suivant : « </a:t>
          </a:r>
          <a:r>
            <a:rPr lang="fr-FR" sz="1700" i="1" kern="1200" dirty="0"/>
            <a:t>pour réussir dans le plaidoyer, il est nécessaire d’impliquer tous les acteurs gravitant autour du thème du plaidoyer. Ainsi, dans le cadre de notre projet de plaidoyer budgétaire, les acteurs de la santé, de l’éducation et de la protection sociale, les acteurs de la mairie, les chefs coutumiers et religieux, les OSC dirigées par des femmes et des jeunes ont été impliqués. </a:t>
          </a:r>
          <a:r>
            <a:rPr lang="fr-FR" sz="1700" kern="1200" dirty="0"/>
            <a:t> Il ajoute que toutes ces parties prenantes ont joué un rôle déterminant dans la collecte de données pertinentes sur leur expérience et sur la manière dont le plaidoyer pourrait mieux les servir.</a:t>
          </a:r>
          <a:endParaRPr lang="en-US" sz="1700" kern="1200" dirty="0"/>
        </a:p>
      </dsp:txBody>
      <dsp:txXfrm>
        <a:off x="2189671" y="658812"/>
        <a:ext cx="5252025" cy="326097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9C711-DBFC-5240-B760-0E9D910D8B19}" type="datetimeFigureOut">
              <a:rPr lang="en-FR" smtClean="0"/>
              <a:t>30/07/2023</a:t>
            </a:fld>
            <a:endParaRPr lang="en-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3656C-B015-634E-A845-A766668045FD}" type="slidenum">
              <a:rPr lang="en-FR" smtClean="0"/>
              <a:t>‹#›</a:t>
            </a:fld>
            <a:endParaRPr lang="en-FR"/>
          </a:p>
        </p:txBody>
      </p:sp>
    </p:spTree>
    <p:extLst>
      <p:ext uri="{BB962C8B-B14F-4D97-AF65-F5344CB8AC3E}">
        <p14:creationId xmlns:p14="http://schemas.microsoft.com/office/powerpoint/2010/main" val="401924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48"/>
              </a:spcBef>
              <a:buFont typeface="Arial" panose="020B0604020202020204" pitchFamily="34" charset="0"/>
              <a:buChar char="•"/>
            </a:pPr>
            <a:r>
              <a:rPr lang="en-GB" sz="1200" kern="1200" dirty="0">
                <a:solidFill>
                  <a:schemeClr val="tx1"/>
                </a:solidFill>
                <a:effectLst/>
                <a:latin typeface="+mn-lt"/>
                <a:ea typeface="+mn-ea"/>
                <a:cs typeface="+mn-cs"/>
              </a:rPr>
              <a:t>Our Education Out Loud-funded project focuses on Francophone West and Central Africa, a region where around 39% of girls are married before the age of 18 and where gender inequality in education is the highest in the world. </a:t>
            </a:r>
            <a:r>
              <a:rPr lang="en-US" dirty="0"/>
              <a:t>The security crisis in the Sahel, and now Covid, have further reduced girls’ chances to continue their education. </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project supports shared learning and joint advocacy on child marriage and girls’ education and works at 3 levels:</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National (and local) in Burkina Faso and Niger</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Regional across FWCA</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International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E6036-E15C-4ED2-BEB2-927DAD53A9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04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 r="49672"/>
          <a:stretch/>
        </p:blipFill>
        <p:spPr>
          <a:xfrm>
            <a:off x="0" y="1676400"/>
            <a:ext cx="9144000" cy="3989070"/>
          </a:xfrm>
          <a:prstGeom prst="rect">
            <a:avLst/>
          </a:prstGeom>
        </p:spPr>
      </p:pic>
      <p:sp>
        <p:nvSpPr>
          <p:cNvPr id="2" name="Title 1"/>
          <p:cNvSpPr>
            <a:spLocks noGrp="1"/>
          </p:cNvSpPr>
          <p:nvPr>
            <p:ph type="ctrTitle"/>
          </p:nvPr>
        </p:nvSpPr>
        <p:spPr>
          <a:xfrm>
            <a:off x="457200" y="1752601"/>
            <a:ext cx="8229600" cy="2514599"/>
          </a:xfrm>
        </p:spPr>
        <p:txBody>
          <a:bodyPr>
            <a:noAutofit/>
          </a:bodyPr>
          <a:lstStyle>
            <a:lvl1pPr>
              <a:defRPr sz="7200" cap="all" baseline="0">
                <a:solidFill>
                  <a:schemeClr val="bg1"/>
                </a:solidFill>
              </a:defRPr>
            </a:lvl1pPr>
          </a:lstStyle>
          <a:p>
            <a:r>
              <a:rPr lang="en-GB"/>
              <a:t>Click to edit Master title style</a:t>
            </a:r>
            <a:endParaRPr lang="en-GB" dirty="0"/>
          </a:p>
        </p:txBody>
      </p:sp>
      <p:sp>
        <p:nvSpPr>
          <p:cNvPr id="3" name="Subtitle 2"/>
          <p:cNvSpPr>
            <a:spLocks noGrp="1"/>
          </p:cNvSpPr>
          <p:nvPr>
            <p:ph type="subTitle" idx="1"/>
          </p:nvPr>
        </p:nvSpPr>
        <p:spPr>
          <a:xfrm>
            <a:off x="457200" y="4267200"/>
            <a:ext cx="8229600" cy="1066800"/>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lvl1pPr algn="ctr">
              <a:defRPr sz="1800">
                <a:solidFill>
                  <a:schemeClr val="tx1">
                    <a:lumMod val="50000"/>
                  </a:schemeClr>
                </a:solidFill>
                <a:latin typeface="+mj-lt"/>
              </a:defRPr>
            </a:lvl1pPr>
          </a:lstStyle>
          <a:p>
            <a:fld id="{44CDA988-E53B-4089-86E7-AD5042731DD3}" type="datetimeFigureOut">
              <a:rPr lang="en-GB" smtClean="0"/>
              <a:pPr/>
              <a:t>30/07/2023</a:t>
            </a:fld>
            <a:endParaRPr lang="en-GB"/>
          </a:p>
        </p:txBody>
      </p:sp>
      <p:sp>
        <p:nvSpPr>
          <p:cNvPr id="5" name="Footer Placeholder 4"/>
          <p:cNvSpPr>
            <a:spLocks noGrp="1"/>
          </p:cNvSpPr>
          <p:nvPr>
            <p:ph type="ftr" sz="quarter" idx="11"/>
          </p:nvPr>
        </p:nvSpPr>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33400"/>
            <a:ext cx="4572000" cy="501015"/>
          </a:xfrm>
          <a:prstGeom prst="rect">
            <a:avLst/>
          </a:prstGeom>
        </p:spPr>
      </p:pic>
    </p:spTree>
    <p:extLst>
      <p:ext uri="{BB962C8B-B14F-4D97-AF65-F5344CB8AC3E}">
        <p14:creationId xmlns:p14="http://schemas.microsoft.com/office/powerpoint/2010/main" val="252389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Header + Img - L">
    <p:bg>
      <p:bgPr>
        <a:solidFill>
          <a:srgbClr val="FFFFFF"/>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3" name="Title 1"/>
          <p:cNvSpPr>
            <a:spLocks noGrp="1"/>
          </p:cNvSpPr>
          <p:nvPr>
            <p:ph type="title" hasCustomPrompt="1"/>
          </p:nvPr>
        </p:nvSpPr>
        <p:spPr>
          <a:xfrm>
            <a:off x="457200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52842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t>30/07/2023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48015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30/07/2023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35790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7" r="17019" b="9677"/>
          <a:stretch/>
        </p:blipFill>
        <p:spPr>
          <a:xfrm>
            <a:off x="-18143" y="4724400"/>
            <a:ext cx="9162143" cy="2133600"/>
          </a:xfrm>
          <a:prstGeom prst="rect">
            <a:avLst/>
          </a:prstGeom>
        </p:spPr>
      </p:pic>
      <p:sp>
        <p:nvSpPr>
          <p:cNvPr id="2" name="Title 1"/>
          <p:cNvSpPr>
            <a:spLocks noGrp="1"/>
          </p:cNvSpPr>
          <p:nvPr>
            <p:ph type="title"/>
          </p:nvPr>
        </p:nvSpPr>
        <p:spPr>
          <a:xfrm>
            <a:off x="457200" y="5029200"/>
            <a:ext cx="8258628" cy="566738"/>
          </a:xfrm>
        </p:spPr>
        <p:txBody>
          <a:bodyPr anchor="b">
            <a:normAutofit/>
          </a:bodyPr>
          <a:lstStyle>
            <a:lvl1pPr algn="l">
              <a:defRPr sz="2400" b="1">
                <a:solidFill>
                  <a:schemeClr val="bg1"/>
                </a:solidFill>
              </a:defRPr>
            </a:lvl1pPr>
          </a:lstStyle>
          <a:p>
            <a:r>
              <a:rPr lang="en-GB"/>
              <a:t>Click to edit Master title style</a:t>
            </a:r>
            <a:endParaRPr lang="en-GB" dirty="0"/>
          </a:p>
        </p:txBody>
      </p:sp>
      <p:sp>
        <p:nvSpPr>
          <p:cNvPr id="4" name="Text Placeholder 3"/>
          <p:cNvSpPr>
            <a:spLocks noGrp="1"/>
          </p:cNvSpPr>
          <p:nvPr>
            <p:ph type="body" sz="half" idx="2"/>
          </p:nvPr>
        </p:nvSpPr>
        <p:spPr>
          <a:xfrm>
            <a:off x="457200" y="5715000"/>
            <a:ext cx="8229600" cy="5334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30/07/2023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91324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9721" t="7575" r="13783" b="-4463"/>
          <a:stretch/>
        </p:blipFill>
        <p:spPr>
          <a:xfrm>
            <a:off x="0" y="1295400"/>
            <a:ext cx="9144001" cy="3663043"/>
          </a:xfrm>
          <a:prstGeom prst="rect">
            <a:avLst/>
          </a:prstGeom>
        </p:spPr>
      </p:pic>
      <p:sp>
        <p:nvSpPr>
          <p:cNvPr id="2" name="Title 1"/>
          <p:cNvSpPr>
            <a:spLocks noGrp="1"/>
          </p:cNvSpPr>
          <p:nvPr>
            <p:ph type="ctrTitle" hasCustomPrompt="1"/>
          </p:nvPr>
        </p:nvSpPr>
        <p:spPr>
          <a:xfrm>
            <a:off x="457200" y="1295401"/>
            <a:ext cx="8229600" cy="2133599"/>
          </a:xfrm>
        </p:spPr>
        <p:txBody>
          <a:bodyPr>
            <a:noAutofit/>
          </a:bodyPr>
          <a:lstStyle>
            <a:lvl1pPr>
              <a:defRPr sz="11500" cap="all" baseline="0">
                <a:solidFill>
                  <a:schemeClr val="tx1"/>
                </a:solidFill>
              </a:defRPr>
            </a:lvl1pPr>
          </a:lstStyle>
          <a:p>
            <a:r>
              <a:rPr lang="en-US" dirty="0"/>
              <a:t>THANK YOU</a:t>
            </a:r>
            <a:endParaRPr lang="en-GB" dirty="0"/>
          </a:p>
        </p:txBody>
      </p:sp>
      <p:sp>
        <p:nvSpPr>
          <p:cNvPr id="3" name="Subtitle 2"/>
          <p:cNvSpPr>
            <a:spLocks noGrp="1"/>
          </p:cNvSpPr>
          <p:nvPr>
            <p:ph type="subTitle" idx="1"/>
          </p:nvPr>
        </p:nvSpPr>
        <p:spPr>
          <a:xfrm>
            <a:off x="457200" y="3429000"/>
            <a:ext cx="8229600" cy="609599"/>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4" name="Date Placeholder 3"/>
          <p:cNvSpPr>
            <a:spLocks noGrp="1"/>
          </p:cNvSpPr>
          <p:nvPr>
            <p:ph type="dt" sz="half" idx="10"/>
          </p:nvPr>
        </p:nvSpPr>
        <p:spPr>
          <a:xfrm>
            <a:off x="685800" y="4958443"/>
            <a:ext cx="2133600" cy="365125"/>
          </a:xfrm>
        </p:spPr>
        <p:txBody>
          <a:bodyPr/>
          <a:lstStyle>
            <a:lvl1pPr algn="ctr">
              <a:defRPr sz="1800">
                <a:solidFill>
                  <a:schemeClr val="tx1">
                    <a:lumMod val="50000"/>
                  </a:schemeClr>
                </a:solidFill>
                <a:latin typeface="+mj-lt"/>
              </a:defRPr>
            </a:lvl1pPr>
          </a:lstStyle>
          <a:p>
            <a:fld id="{44CDA988-E53B-4089-86E7-AD5042731DD3}" type="datetimeFigureOut">
              <a:rPr lang="en-GB" smtClean="0"/>
              <a:pPr/>
              <a:t>30/07/2023</a:t>
            </a:fld>
            <a:endParaRPr lang="en-GB"/>
          </a:p>
        </p:txBody>
      </p:sp>
      <p:sp>
        <p:nvSpPr>
          <p:cNvPr id="5" name="Footer Placeholder 4"/>
          <p:cNvSpPr>
            <a:spLocks noGrp="1"/>
          </p:cNvSpPr>
          <p:nvPr>
            <p:ph type="ftr" sz="quarter" idx="11"/>
          </p:nvPr>
        </p:nvSpPr>
        <p:spPr>
          <a:xfrm>
            <a:off x="3352800" y="4958443"/>
            <a:ext cx="2895600" cy="365125"/>
          </a:xfrm>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a:xfrm>
            <a:off x="6324600" y="4958443"/>
            <a:ext cx="2133600" cy="365125"/>
          </a:xfrm>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33400"/>
            <a:ext cx="4572000" cy="501015"/>
          </a:xfrm>
          <a:prstGeom prst="rect">
            <a:avLst/>
          </a:prstGeom>
        </p:spPr>
      </p:pic>
      <p:sp>
        <p:nvSpPr>
          <p:cNvPr id="10" name="Date Placeholder 3"/>
          <p:cNvSpPr txBox="1">
            <a:spLocks/>
          </p:cNvSpPr>
          <p:nvPr userDrawn="1"/>
        </p:nvSpPr>
        <p:spPr>
          <a:xfrm>
            <a:off x="678543" y="60960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b="0" i="0" u="none" strike="noStrike" kern="1200" baseline="30000">
                <a:solidFill>
                  <a:schemeClr val="accent2"/>
                </a:solidFill>
                <a:latin typeface="FontAwesome" pitchFamily="50" charset="0"/>
                <a:ea typeface="+mn-ea"/>
                <a:cs typeface="+mn-cs"/>
              </a:rPr>
              <a:t> </a:t>
            </a:r>
            <a:r>
              <a:rPr lang="en-GB" sz="3200" b="0" i="0" u="none" strike="noStrike" kern="1200" baseline="30000">
                <a:solidFill>
                  <a:schemeClr val="tx1">
                    <a:lumMod val="50000"/>
                  </a:schemeClr>
                </a:solidFill>
                <a:latin typeface="+mj-lt"/>
                <a:ea typeface="+mn-ea"/>
                <a:cs typeface="+mn-cs"/>
              </a:rPr>
              <a:t>GirlsNotBrides</a:t>
            </a:r>
          </a:p>
        </p:txBody>
      </p:sp>
      <p:sp>
        <p:nvSpPr>
          <p:cNvPr id="11" name="Footer Placeholder 4"/>
          <p:cNvSpPr txBox="1">
            <a:spLocks/>
          </p:cNvSpPr>
          <p:nvPr userDrawn="1"/>
        </p:nvSpPr>
        <p:spPr>
          <a:xfrm>
            <a:off x="2957286" y="6110514"/>
            <a:ext cx="2224314"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 </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GirlsNotBrides</a:t>
            </a:r>
          </a:p>
        </p:txBody>
      </p:sp>
      <p:sp>
        <p:nvSpPr>
          <p:cNvPr id="12" name="Slide Number Placeholder 5"/>
          <p:cNvSpPr txBox="1">
            <a:spLocks/>
          </p:cNvSpPr>
          <p:nvPr userDrawn="1"/>
        </p:nvSpPr>
        <p:spPr>
          <a:xfrm>
            <a:off x="4953000" y="6096000"/>
            <a:ext cx="3497943"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 </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0044 (0)20 1234 5678</a:t>
            </a:r>
          </a:p>
        </p:txBody>
      </p:sp>
    </p:spTree>
    <p:extLst>
      <p:ext uri="{BB962C8B-B14F-4D97-AF65-F5344CB8AC3E}">
        <p14:creationId xmlns:p14="http://schemas.microsoft.com/office/powerpoint/2010/main" val="276835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4CDA988-E53B-4089-86E7-AD5042731DD3}" type="datetimeFigureOut">
              <a:rPr lang="en-GB" smtClean="0"/>
              <a:t>30/07/2023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408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2" t="-11848" r="12586" b="-5493"/>
          <a:stretch/>
        </p:blipFill>
        <p:spPr>
          <a:xfrm>
            <a:off x="0" y="3614056"/>
            <a:ext cx="9144000" cy="3018973"/>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ctr">
              <a:defRPr sz="4000" b="1" cap="none">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457201"/>
            <a:ext cx="7772400" cy="533399"/>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lgn="ctr">
              <a:defRPr sz="1600">
                <a:solidFill>
                  <a:schemeClr val="tx1"/>
                </a:solidFill>
                <a:latin typeface="+mj-lt"/>
              </a:defRPr>
            </a:lvl1pPr>
          </a:lstStyle>
          <a:p>
            <a:fld id="{44CDA988-E53B-4089-86E7-AD5042731DD3}" type="datetimeFigureOut">
              <a:rPr lang="en-GB" smtClean="0"/>
              <a:pPr/>
              <a:t>30/07/2023</a:t>
            </a:fld>
            <a:endParaRPr lang="en-GB"/>
          </a:p>
        </p:txBody>
      </p:sp>
      <p:sp>
        <p:nvSpPr>
          <p:cNvPr id="5" name="Footer Placeholder 4"/>
          <p:cNvSpPr>
            <a:spLocks noGrp="1"/>
          </p:cNvSpPr>
          <p:nvPr>
            <p:ph type="ftr" sz="quarter" idx="11"/>
          </p:nvPr>
        </p:nvSpPr>
        <p:spPr/>
        <p:txBody>
          <a:bodyPr/>
          <a:lstStyle>
            <a:lvl1pPr algn="ctr">
              <a:defRPr sz="1600">
                <a:solidFill>
                  <a:schemeClr val="tx1"/>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600">
                <a:solidFill>
                  <a:schemeClr val="tx1"/>
                </a:solidFill>
                <a:latin typeface="+mj-lt"/>
              </a:defRPr>
            </a:lvl1pPr>
          </a:lstStyle>
          <a:p>
            <a:fld id="{575D0CC2-870C-4870-B06C-DE04CC661C67}" type="slidenum">
              <a:rPr lang="en-GB" smtClean="0"/>
              <a:pPr/>
              <a:t>‹#›</a:t>
            </a:fld>
            <a:endParaRPr lang="en-GB"/>
          </a:p>
        </p:txBody>
      </p:sp>
    </p:spTree>
    <p:extLst>
      <p:ext uri="{BB962C8B-B14F-4D97-AF65-F5344CB8AC3E}">
        <p14:creationId xmlns:p14="http://schemas.microsoft.com/office/powerpoint/2010/main" val="283578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44CDA988-E53B-4089-86E7-AD5042731DD3}" type="datetimeFigureOut">
              <a:rPr lang="en-GB" smtClean="0"/>
              <a:t>30/07/2023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321767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44CDA988-E53B-4089-86E7-AD5042731DD3}" type="datetimeFigureOut">
              <a:rPr lang="en-GB" smtClean="0"/>
              <a:t>30/07/2023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335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821362"/>
          </a:xfrm>
        </p:spPr>
        <p:txBody>
          <a:bodyPr>
            <a:normAutofit/>
          </a:bodyPr>
          <a:lstStyle>
            <a:lvl1pPr>
              <a:defRPr sz="720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44CDA988-E53B-4089-86E7-AD5042731DD3}" type="datetimeFigureOut">
              <a:rPr lang="en-GB" smtClean="0"/>
              <a:t>30/07/2023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25936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Img - L">
    <p:bg>
      <p:bgPr>
        <a:solidFill>
          <a:srgbClr val="FFFFFF"/>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0"/>
            <a:ext cx="457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2" name="Title 1"/>
          <p:cNvSpPr>
            <a:spLocks noGrp="1"/>
          </p:cNvSpPr>
          <p:nvPr>
            <p:ph type="title" hasCustomPrompt="1"/>
          </p:nvPr>
        </p:nvSpPr>
        <p:spPr>
          <a:xfrm>
            <a:off x="0" y="0"/>
            <a:ext cx="4572000" cy="6858000"/>
          </a:xfrm>
          <a:solidFill>
            <a:srgbClr val="FFFFFF"/>
          </a:solidFill>
        </p:spPr>
        <p:txBody>
          <a:bodyPr lIns="457200" tIns="457200" rIns="457200" bIns="457200"/>
          <a:lstStyle>
            <a:lvl1pPr algn="l">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8156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457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2" name="Title 1"/>
          <p:cNvSpPr>
            <a:spLocks noGrp="1"/>
          </p:cNvSpPr>
          <p:nvPr>
            <p:ph type="title" hasCustomPrompt="1"/>
          </p:nvPr>
        </p:nvSpPr>
        <p:spPr>
          <a:xfrm>
            <a:off x="4557486" y="0"/>
            <a:ext cx="4572000" cy="6858000"/>
          </a:xfrm>
          <a:solidFill>
            <a:srgbClr val="FFFFFF"/>
          </a:solidFill>
        </p:spPr>
        <p:txBody>
          <a:bodyPr lIns="457200" tIns="457200" rIns="457200" bIns="457200"/>
          <a:lstStyle>
            <a:lvl1pPr algn="l">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6695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2" name="Title 1"/>
          <p:cNvSpPr>
            <a:spLocks noGrp="1"/>
          </p:cNvSpPr>
          <p:nvPr>
            <p:ph type="title" hasCustomPrompt="1"/>
          </p:nvPr>
        </p:nvSpPr>
        <p:spPr>
          <a:xfrm>
            <a:off x="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50215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DA988-E53B-4089-86E7-AD5042731DD3}" type="datetimeFigureOut">
              <a:rPr lang="en-GB" smtClean="0"/>
              <a:t>30/07/2023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D0CC2-870C-4870-B06C-DE04CC661C67}" type="slidenum">
              <a:rPr lang="en-GB" smtClean="0"/>
              <a:t>‹#›</a:t>
            </a:fld>
            <a:endParaRPr lang="en-GB"/>
          </a:p>
        </p:txBody>
      </p:sp>
    </p:spTree>
    <p:extLst>
      <p:ext uri="{BB962C8B-B14F-4D97-AF65-F5344CB8AC3E}">
        <p14:creationId xmlns:p14="http://schemas.microsoft.com/office/powerpoint/2010/main" val="190401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9" r:id="rId8"/>
    <p:sldLayoutId id="2147483660" r:id="rId9"/>
    <p:sldLayoutId id="2147483661" r:id="rId10"/>
    <p:sldLayoutId id="2147483655" r:id="rId11"/>
    <p:sldLayoutId id="2147483656" r:id="rId12"/>
    <p:sldLayoutId id="2147483657" r:id="rId13"/>
    <p:sldLayoutId id="2147483662" r:id="rId14"/>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1.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openxmlformats.org/officeDocument/2006/relationships/image" Target="../media/image9.png"/><Relationship Id="rId5" Type="http://schemas.openxmlformats.org/officeDocument/2006/relationships/diagramColors" Target="../diagrams/colors1.xml"/><Relationship Id="rId10" Type="http://schemas.openxmlformats.org/officeDocument/2006/relationships/image" Target="../media/image8.svg"/><Relationship Id="rId4" Type="http://schemas.openxmlformats.org/officeDocument/2006/relationships/diagramQuickStyle" Target="../diagrams/quickStyle1.xml"/><Relationship Id="rId9" Type="http://schemas.openxmlformats.org/officeDocument/2006/relationships/image" Target="../media/image7.png"/><Relationship Id="rId14" Type="http://schemas.openxmlformats.org/officeDocument/2006/relationships/image" Target="../media/image12.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280" y="1743219"/>
            <a:ext cx="8229600" cy="2514599"/>
          </a:xfrm>
        </p:spPr>
        <p:txBody>
          <a:bodyPr/>
          <a:lstStyle/>
          <a:p>
            <a:br>
              <a:rPr lang="fr-FR" sz="3200" b="1" dirty="0"/>
            </a:br>
            <a:r>
              <a:rPr lang="en-FR" sz="3200" b="1" dirty="0"/>
              <a:t>LEÇONS TIRÉES DES PROJETS PILOTES DE PLAIDOYER BUDGÉTAIRE POUR METTRE FIN AU MARIAGE DES ENFANTS ET PROMOUVOIR L’ÉDUCATION DES FILLES en afrique de l’ouest et du centre </a:t>
            </a:r>
            <a:br>
              <a:rPr lang="en-FR" sz="3200" b="1" dirty="0"/>
            </a:br>
            <a:endParaRPr lang="fr-FR" sz="32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76672"/>
            <a:ext cx="5729103" cy="576064"/>
          </a:xfrm>
          <a:prstGeom prst="rect">
            <a:avLst/>
          </a:prstGeom>
        </p:spPr>
      </p:pic>
      <p:sp>
        <p:nvSpPr>
          <p:cNvPr id="6" name="TextBox 5">
            <a:extLst>
              <a:ext uri="{FF2B5EF4-FFF2-40B4-BE49-F238E27FC236}">
                <a16:creationId xmlns:a16="http://schemas.microsoft.com/office/drawing/2014/main" id="{569DD26D-7C35-7902-D900-1542ABDDC53A}"/>
              </a:ext>
            </a:extLst>
          </p:cNvPr>
          <p:cNvSpPr txBox="1"/>
          <p:nvPr/>
        </p:nvSpPr>
        <p:spPr>
          <a:xfrm>
            <a:off x="323528" y="5877272"/>
            <a:ext cx="3744416" cy="738664"/>
          </a:xfrm>
          <a:prstGeom prst="rect">
            <a:avLst/>
          </a:prstGeom>
          <a:noFill/>
        </p:spPr>
        <p:txBody>
          <a:bodyPr wrap="square">
            <a:spAutoFit/>
          </a:bodyPr>
          <a:lstStyle/>
          <a:p>
            <a:r>
              <a:rPr lang="fr-FR" sz="1400" b="1" dirty="0">
                <a:solidFill>
                  <a:schemeClr val="bg1"/>
                </a:solidFill>
              </a:rPr>
              <a:t>Aïcha Awa Ba </a:t>
            </a:r>
          </a:p>
          <a:p>
            <a:r>
              <a:rPr lang="fr-FR" sz="1400" b="1" dirty="0">
                <a:solidFill>
                  <a:schemeClr val="bg1"/>
                </a:solidFill>
              </a:rPr>
              <a:t>Consultante régionale en recherche et plaidoyer pour le projet Éducation à Voix Haute</a:t>
            </a:r>
            <a:endParaRPr lang="en-FR" sz="1400" dirty="0">
              <a:solidFill>
                <a:schemeClr val="bg1"/>
              </a:solidFill>
            </a:endParaRPr>
          </a:p>
        </p:txBody>
      </p:sp>
      <p:sp>
        <p:nvSpPr>
          <p:cNvPr id="9" name="Subtitle 2">
            <a:extLst>
              <a:ext uri="{FF2B5EF4-FFF2-40B4-BE49-F238E27FC236}">
                <a16:creationId xmlns:a16="http://schemas.microsoft.com/office/drawing/2014/main" id="{57227FD1-E7CB-7573-C66B-54CDCC5F3278}"/>
              </a:ext>
            </a:extLst>
          </p:cNvPr>
          <p:cNvSpPr txBox="1">
            <a:spLocks/>
          </p:cNvSpPr>
          <p:nvPr/>
        </p:nvSpPr>
        <p:spPr>
          <a:xfrm>
            <a:off x="0" y="4241237"/>
            <a:ext cx="9252520" cy="1043390"/>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800" kern="1200" cap="all" baseline="0">
                <a:solidFill>
                  <a:schemeClr val="bg1"/>
                </a:solidFill>
                <a:latin typeface="+mj-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000" b="1" dirty="0"/>
              <a:t>Projet éducation à voix haute</a:t>
            </a:r>
          </a:p>
          <a:p>
            <a:r>
              <a:rPr lang="fr-FR" sz="2000" b="1" dirty="0"/>
              <a:t>Filles, </a:t>
            </a:r>
            <a:r>
              <a:rPr lang="fr-FR" sz="2000" b="1" dirty="0" err="1"/>
              <a:t>PAs</a:t>
            </a:r>
            <a:r>
              <a:rPr lang="fr-FR" sz="2000" b="1" dirty="0"/>
              <a:t> Épouses </a:t>
            </a:r>
          </a:p>
        </p:txBody>
      </p:sp>
    </p:spTree>
    <p:extLst>
      <p:ext uri="{BB962C8B-B14F-4D97-AF65-F5344CB8AC3E}">
        <p14:creationId xmlns:p14="http://schemas.microsoft.com/office/powerpoint/2010/main" val="90365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95" y="255691"/>
            <a:ext cx="9141713" cy="1295461"/>
          </a:xfrm>
        </p:spPr>
        <p:txBody>
          <a:bodyPr vert="horz" lIns="91440" tIns="45720" rIns="91440" bIns="45720" rtlCol="0" anchor="ctr">
            <a:normAutofit/>
          </a:bodyPr>
          <a:lstStyle/>
          <a:p>
            <a:pPr>
              <a:lnSpc>
                <a:spcPct val="90000"/>
              </a:lnSpc>
            </a:pPr>
            <a:r>
              <a:rPr lang="fr-FR" sz="2800" dirty="0"/>
              <a:t>Leçon 3 : </a:t>
            </a:r>
            <a:br>
              <a:rPr lang="fr-FR" sz="2800" dirty="0"/>
            </a:br>
            <a:r>
              <a:rPr lang="fr-FR" sz="2800" dirty="0"/>
              <a:t>Favoriser la participation communautaire à la mobilisation budgétaire et à l’appropriation des solutions</a:t>
            </a:r>
            <a:endParaRPr lang="fr-FR" sz="2800" kern="1200" dirty="0">
              <a:solidFill>
                <a:schemeClr val="tx1"/>
              </a:solidFill>
              <a:latin typeface="+mj-lt"/>
              <a:ea typeface="+mj-ea"/>
              <a:cs typeface="+mj-cs"/>
            </a:endParaRPr>
          </a:p>
        </p:txBody>
      </p:sp>
      <p:graphicFrame>
        <p:nvGraphicFramePr>
          <p:cNvPr id="50" name="Content Placeholder 7">
            <a:extLst>
              <a:ext uri="{FF2B5EF4-FFF2-40B4-BE49-F238E27FC236}">
                <a16:creationId xmlns:a16="http://schemas.microsoft.com/office/drawing/2014/main" id="{9C8499D6-F333-6470-3D01-45BF3A0DE931}"/>
              </a:ext>
            </a:extLst>
          </p:cNvPr>
          <p:cNvGraphicFramePr>
            <a:graphicFrameLocks noGrp="1"/>
          </p:cNvGraphicFramePr>
          <p:nvPr>
            <p:ph sz="quarter" idx="4"/>
            <p:extLst>
              <p:ext uri="{D42A27DB-BD31-4B8C-83A1-F6EECF244321}">
                <p14:modId xmlns:p14="http://schemas.microsoft.com/office/powerpoint/2010/main" val="543108796"/>
              </p:ext>
            </p:extLst>
          </p:nvPr>
        </p:nvGraphicFramePr>
        <p:xfrm>
          <a:off x="8492" y="2564903"/>
          <a:ext cx="4454623" cy="4313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331AAE7C-0D83-EA5C-AA86-015DF8194B58}"/>
              </a:ext>
            </a:extLst>
          </p:cNvPr>
          <p:cNvSpPr txBox="1"/>
          <p:nvPr/>
        </p:nvSpPr>
        <p:spPr>
          <a:xfrm>
            <a:off x="0" y="1690687"/>
            <a:ext cx="4463116" cy="1200329"/>
          </a:xfrm>
          <a:prstGeom prst="rect">
            <a:avLst/>
          </a:prstGeom>
          <a:noFill/>
        </p:spPr>
        <p:txBody>
          <a:bodyPr wrap="square" rtlCol="0">
            <a:spAutoFit/>
          </a:bodyPr>
          <a:lstStyle/>
          <a:p>
            <a:r>
              <a:rPr lang="en-US" dirty="0">
                <a:latin typeface="Adelle Rg" panose="02000503060000020004" pitchFamily="50" charset="0"/>
                <a:cs typeface="Calibri" panose="020F0502020204030204" pitchFamily="34" charset="0"/>
              </a:rPr>
              <a:t> </a:t>
            </a:r>
            <a:r>
              <a:rPr lang="fr-FR" dirty="0">
                <a:solidFill>
                  <a:srgbClr val="000000"/>
                </a:solidFill>
                <a:effectLst/>
                <a:latin typeface="Adelle Rg" panose="02000503060000020004" pitchFamily="50" charset="0"/>
                <a:ea typeface="Calibri" panose="020F0502020204030204" pitchFamily="34" charset="0"/>
                <a:cs typeface="Calibri" panose="020F0502020204030204" pitchFamily="34" charset="0"/>
              </a:rPr>
              <a:t>Les OSC ont capitalisé sur la collaboration de longue date établie avec les dirigeants communautaires en:</a:t>
            </a:r>
          </a:p>
          <a:p>
            <a:endParaRPr lang="en-FR"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490FA1E-4824-BF3C-0792-7A82560E4C35}"/>
              </a:ext>
            </a:extLst>
          </p:cNvPr>
          <p:cNvSpPr txBox="1"/>
          <p:nvPr/>
        </p:nvSpPr>
        <p:spPr>
          <a:xfrm>
            <a:off x="4519568" y="1690687"/>
            <a:ext cx="4355610" cy="5262979"/>
          </a:xfrm>
          <a:prstGeom prst="rect">
            <a:avLst/>
          </a:prstGeom>
          <a:noFill/>
        </p:spPr>
        <p:txBody>
          <a:bodyPr wrap="square" rtlCol="0">
            <a:spAutoFit/>
          </a:bodyPr>
          <a:lstStyle/>
          <a:p>
            <a:pPr algn="just"/>
            <a:r>
              <a:rPr lang="fr-FR" sz="1600" dirty="0">
                <a:solidFill>
                  <a:srgbClr val="000000"/>
                </a:solidFill>
                <a:effectLst/>
                <a:ea typeface="Calibri" panose="020F0502020204030204" pitchFamily="34" charset="0"/>
                <a:cs typeface="Calibri" panose="020F0502020204030204" pitchFamily="34" charset="0"/>
              </a:rPr>
              <a:t>Dans le cadre du plaidoyer mené par la CFME-T au Togo, les chefs traditionnels ont reconnu l’importance d’être à l’avant-garde de la mobilisation, comme illustré par le chef du canton de Kouma : « </a:t>
            </a:r>
            <a:r>
              <a:rPr lang="fr-FR" sz="1600" dirty="0">
                <a:effectLst/>
                <a:ea typeface="Calibri" panose="020F0502020204030204" pitchFamily="34" charset="0"/>
                <a:cs typeface="Calibri" panose="020F0502020204030204" pitchFamily="34" charset="0"/>
              </a:rPr>
              <a:t>… </a:t>
            </a:r>
            <a:r>
              <a:rPr lang="fr-FR" sz="1600" i="1" dirty="0">
                <a:effectLst/>
                <a:ea typeface="Calibri" panose="020F0502020204030204" pitchFamily="34" charset="0"/>
                <a:cs typeface="Calibri" panose="020F0502020204030204" pitchFamily="34" charset="0"/>
              </a:rPr>
              <a:t>j’ai souvent participé à des formations auxquelles je n’ai jamais été convaincu. Mais, celle-ci, je l’ai beaucoup aimé parce que votre approche a touché les problèmes que nous vivons. Elle répond aux réalités de notre milieu et nous engage à chercher nous-mêmes les solutions. En tant que chef canton, je dois éveiller les notables pour planifier des rencontres avec la commune sur le sujet</a:t>
            </a:r>
            <a:r>
              <a:rPr lang="fr-FR" sz="1600" dirty="0">
                <a:solidFill>
                  <a:srgbClr val="000000"/>
                </a:solidFill>
                <a:effectLst/>
                <a:ea typeface="Calibri" panose="020F0502020204030204" pitchFamily="34" charset="0"/>
                <a:cs typeface="Calibri" panose="020F0502020204030204" pitchFamily="34" charset="0"/>
              </a:rPr>
              <a:t>»</a:t>
            </a:r>
            <a:endParaRPr lang="en-FR" sz="1600" dirty="0">
              <a:ea typeface="Calibri" panose="020F0502020204030204" pitchFamily="34" charset="0"/>
              <a:cs typeface="Calibri" panose="020F0502020204030204" pitchFamily="34" charset="0"/>
            </a:endParaRPr>
          </a:p>
          <a:p>
            <a:pPr algn="just"/>
            <a:endParaRPr lang="fr-FR" sz="1600" dirty="0">
              <a:solidFill>
                <a:srgbClr val="000000"/>
              </a:solidFill>
              <a:ea typeface="Calibri" panose="020F0502020204030204" pitchFamily="34" charset="0"/>
              <a:cs typeface="Calibri" panose="020F0502020204030204" pitchFamily="34" charset="0"/>
            </a:endParaRPr>
          </a:p>
          <a:p>
            <a:pPr algn="just"/>
            <a:r>
              <a:rPr lang="fr-FR" sz="1600" dirty="0">
                <a:solidFill>
                  <a:srgbClr val="000000"/>
                </a:solidFill>
                <a:effectLst/>
                <a:ea typeface="Calibri" panose="020F0502020204030204" pitchFamily="34" charset="0"/>
                <a:cs typeface="Calibri" panose="020F0502020204030204" pitchFamily="34" charset="0"/>
              </a:rPr>
              <a:t>En Côte d’Ivoire, le plaidoyer budgétaire mené par le GFM3 a également visé à lutter contre l’insuffisance et l’informalité de la participation citoyenne dans les processus budgétaires. </a:t>
            </a:r>
          </a:p>
          <a:p>
            <a:endParaRPr lang="en-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2218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912768"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EFBE80A-9815-0301-2AC6-248DB0309735}"/>
              </a:ext>
            </a:extLst>
          </p:cNvPr>
          <p:cNvSpPr>
            <a:spLocks noGrp="1"/>
          </p:cNvSpPr>
          <p:nvPr>
            <p:ph type="title"/>
          </p:nvPr>
        </p:nvSpPr>
        <p:spPr>
          <a:xfrm>
            <a:off x="21358" y="535280"/>
            <a:ext cx="3614468" cy="2376264"/>
          </a:xfrm>
        </p:spPr>
        <p:txBody>
          <a:bodyPr vert="horz" lIns="91440" tIns="45720" rIns="91440" bIns="45720" rtlCol="0" anchor="t">
            <a:noAutofit/>
          </a:bodyPr>
          <a:lstStyle/>
          <a:p>
            <a:pPr algn="l">
              <a:lnSpc>
                <a:spcPct val="90000"/>
              </a:lnSpc>
            </a:pPr>
            <a:r>
              <a:rPr lang="fr-FR" sz="2000" b="1" kern="1200" dirty="0">
                <a:solidFill>
                  <a:srgbClr val="FFFFFF"/>
                </a:solidFill>
                <a:latin typeface="+mj-lt"/>
                <a:ea typeface="+mj-ea"/>
                <a:cs typeface="+mj-cs"/>
              </a:rPr>
              <a:t>Leçon 4: </a:t>
            </a:r>
            <a:br>
              <a:rPr lang="fr-FR" sz="2000" b="1" kern="1200" dirty="0">
                <a:solidFill>
                  <a:srgbClr val="FFFFFF"/>
                </a:solidFill>
                <a:latin typeface="+mj-lt"/>
                <a:ea typeface="+mj-ea"/>
                <a:cs typeface="+mj-cs"/>
              </a:rPr>
            </a:br>
            <a:br>
              <a:rPr lang="fr-FR" sz="2000" b="1" kern="1200" dirty="0">
                <a:solidFill>
                  <a:srgbClr val="FFFFFF"/>
                </a:solidFill>
                <a:latin typeface="+mj-lt"/>
                <a:ea typeface="+mj-ea"/>
                <a:cs typeface="+mj-cs"/>
              </a:rPr>
            </a:br>
            <a:r>
              <a:rPr lang="fr-FR" sz="2000" b="1" kern="1200" dirty="0">
                <a:solidFill>
                  <a:srgbClr val="FFFFFF"/>
                </a:solidFill>
                <a:latin typeface="+mj-lt"/>
                <a:ea typeface="+mj-ea"/>
                <a:cs typeface="+mj-cs"/>
              </a:rPr>
              <a:t>Faire progresser la budgétisation décentralisée pour l’élimination du mariage des enfants et la promotion de l’éducation des filles</a:t>
            </a:r>
            <a:endParaRPr lang="en-US" sz="2000" b="1"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18E20AE0-C2B2-2E63-2848-E85C9066CFE8}"/>
              </a:ext>
            </a:extLst>
          </p:cNvPr>
          <p:cNvSpPr>
            <a:spLocks noGrp="1"/>
          </p:cNvSpPr>
          <p:nvPr>
            <p:ph sz="half" idx="1"/>
          </p:nvPr>
        </p:nvSpPr>
        <p:spPr>
          <a:xfrm>
            <a:off x="4251018" y="2034987"/>
            <a:ext cx="4181448" cy="2321251"/>
          </a:xfrm>
        </p:spPr>
        <p:txBody>
          <a:bodyPr>
            <a:normAutofit/>
          </a:bodyPr>
          <a:lstStyle/>
          <a:p>
            <a:pPr marL="429768" lvl="1" indent="-241745" defTabSz="429768">
              <a:buFont typeface="+mj-lt"/>
              <a:buAutoNum type="arabicPeriod"/>
            </a:pPr>
            <a:endParaRPr lang="en-FR" sz="846" kern="1200">
              <a:solidFill>
                <a:schemeClr val="tx1"/>
              </a:solidFill>
              <a:latin typeface="Times New Roman" panose="02020603050405020304" pitchFamily="18" charset="0"/>
              <a:ea typeface="+mn-ea"/>
              <a:cs typeface="+mn-cs"/>
            </a:endParaRPr>
          </a:p>
          <a:p>
            <a:pPr marL="914400" lvl="1" indent="-514350">
              <a:buFont typeface="+mj-lt"/>
              <a:buAutoNum type="arabicPeriod"/>
            </a:pPr>
            <a:endParaRPr lang="en-FR" dirty="0"/>
          </a:p>
        </p:txBody>
      </p:sp>
      <p:sp>
        <p:nvSpPr>
          <p:cNvPr id="5" name="Content Placeholder 2">
            <a:extLst>
              <a:ext uri="{FF2B5EF4-FFF2-40B4-BE49-F238E27FC236}">
                <a16:creationId xmlns:a16="http://schemas.microsoft.com/office/drawing/2014/main" id="{1957331A-6D6C-D8EF-6E01-93010AA61A1C}"/>
              </a:ext>
            </a:extLst>
          </p:cNvPr>
          <p:cNvSpPr txBox="1">
            <a:spLocks/>
          </p:cNvSpPr>
          <p:nvPr/>
        </p:nvSpPr>
        <p:spPr>
          <a:xfrm>
            <a:off x="4157004" y="2103455"/>
            <a:ext cx="4347216" cy="26229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161163" indent="-161163" defTabSz="429768">
              <a:buFont typeface="Wingdings" pitchFamily="2" charset="2"/>
              <a:buChar char="Ø"/>
            </a:pPr>
            <a:endParaRPr lang="en-FR" sz="846" kern="1200">
              <a:solidFill>
                <a:schemeClr val="tx1"/>
              </a:solidFill>
              <a:latin typeface="Calibri" panose="020F0502020204030204" pitchFamily="34" charset="0"/>
              <a:ea typeface="+mn-ea"/>
              <a:cs typeface="Calibri" panose="020F0502020204030204" pitchFamily="34" charset="0"/>
            </a:endParaRPr>
          </a:p>
          <a:p>
            <a:pPr marL="914400" lvl="1" indent="-514350">
              <a:buFont typeface="+mj-lt"/>
              <a:buAutoNum type="arabicPeriod"/>
            </a:pPr>
            <a:endParaRPr lang="en-FR" sz="18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177AEAD-8643-1BF8-DC1B-5E2B96098B97}"/>
              </a:ext>
            </a:extLst>
          </p:cNvPr>
          <p:cNvSpPr txBox="1"/>
          <p:nvPr/>
        </p:nvSpPr>
        <p:spPr>
          <a:xfrm>
            <a:off x="3928842" y="517802"/>
            <a:ext cx="5024802" cy="6340197"/>
          </a:xfrm>
          <a:prstGeom prst="rect">
            <a:avLst/>
          </a:prstGeom>
          <a:noFill/>
        </p:spPr>
        <p:txBody>
          <a:bodyPr wrap="square">
            <a:spAutoFit/>
          </a:bodyPr>
          <a:lstStyle/>
          <a:p>
            <a:pPr algn="just" defTabSz="429768">
              <a:spcAft>
                <a:spcPts val="600"/>
              </a:spcAft>
            </a:pPr>
            <a:r>
              <a:rPr lang="fr-FR" sz="1600" kern="1200" dirty="0">
                <a:solidFill>
                  <a:srgbClr val="000000"/>
                </a:solidFill>
                <a:ea typeface="+mn-ea"/>
                <a:cs typeface="Calibri" panose="020F0502020204030204" pitchFamily="34" charset="0"/>
              </a:rPr>
              <a:t>Constat partagé parmi les OSC subventionnées : les plans de développement communaux n’intègrent pas l’élimination du mariage des enfants et restent très évasifs sur la promotion et la rétention des filles à l’école.</a:t>
            </a:r>
          </a:p>
          <a:p>
            <a:pPr algn="just" defTabSz="429768">
              <a:spcAft>
                <a:spcPts val="600"/>
              </a:spcAft>
            </a:pPr>
            <a:r>
              <a:rPr lang="fr-FR" sz="1600" kern="1200" dirty="0">
                <a:solidFill>
                  <a:srgbClr val="000000"/>
                </a:solidFill>
                <a:ea typeface="+mn-ea"/>
                <a:cs typeface="Calibri" panose="020F0502020204030204" pitchFamily="34" charset="0"/>
              </a:rPr>
              <a:t>Le manque de précision des documents budgétaires et politiques au niveau décentralisé a incité les OSC à plaider pour que les autorités locales réorientent les ressources vers des programmes et des activités FME et SCOFI.</a:t>
            </a:r>
          </a:p>
          <a:p>
            <a:pPr marL="134303" indent="-134303" algn="just" defTabSz="429768">
              <a:spcAft>
                <a:spcPts val="600"/>
              </a:spcAft>
              <a:buFont typeface="Arial" panose="020B0604020202020204" pitchFamily="34" charset="0"/>
              <a:buChar char="•"/>
            </a:pPr>
            <a:r>
              <a:rPr lang="fr-FR" sz="1600" kern="1200" dirty="0">
                <a:solidFill>
                  <a:srgbClr val="000000"/>
                </a:solidFill>
                <a:ea typeface="+mn-ea"/>
                <a:cs typeface="Calibri" panose="020F0502020204030204" pitchFamily="34" charset="0"/>
              </a:rPr>
              <a:t>Au Togo, la CFME-T a relevé  que deux communes cibles n’aient pas spécifiquement intégré dans leurs plans de développement communaux le mariage des, alors sous-entendu sous été la cause la lignes budgétaire « Protection sociale ». </a:t>
            </a:r>
          </a:p>
          <a:p>
            <a:pPr marL="134303" indent="-134303" algn="just" defTabSz="429768">
              <a:spcAft>
                <a:spcPts val="600"/>
              </a:spcAft>
              <a:buFont typeface="Arial" panose="020B0604020202020204" pitchFamily="34" charset="0"/>
              <a:buChar char="•"/>
            </a:pPr>
            <a:r>
              <a:rPr lang="fr-FR" sz="1600" kern="1200" dirty="0">
                <a:solidFill>
                  <a:srgbClr val="000000"/>
                </a:solidFill>
                <a:ea typeface="+mn-ea"/>
                <a:cs typeface="Calibri" panose="020F0502020204030204" pitchFamily="34" charset="0"/>
              </a:rPr>
              <a:t>La CFME-T a collaboré avec les maires de Kouma et de Lavié qui ont renforcé leurs plans communaux de développement en dépit des difficultés relatives au refus du Ministère de la Décentralisation à modifier  la nomenclature budgétaire pour y intégrer  une ligne budgétaire protégeant l’enfance ou favorable à la lutte contre le mariage des enfants.</a:t>
            </a:r>
            <a:endParaRPr lang="en-FR" sz="1600" kern="1200" dirty="0">
              <a:solidFill>
                <a:schemeClr val="tx1"/>
              </a:solidFill>
              <a:ea typeface="+mn-ea"/>
              <a:cs typeface="Calibri" panose="020F0502020204030204" pitchFamily="34" charset="0"/>
            </a:endParaRPr>
          </a:p>
          <a:p>
            <a:pPr algn="just" defTabSz="429768">
              <a:spcAft>
                <a:spcPts val="600"/>
              </a:spcAft>
            </a:pPr>
            <a:r>
              <a:rPr lang="fr-FR" kern="1200" dirty="0">
                <a:solidFill>
                  <a:srgbClr val="000000"/>
                </a:solidFill>
                <a:latin typeface="Calibri" panose="020F0502020204030204" pitchFamily="34" charset="0"/>
                <a:ea typeface="+mn-ea"/>
                <a:cs typeface="Calibri" panose="020F0502020204030204" pitchFamily="34" charset="0"/>
              </a:rPr>
              <a:t> </a:t>
            </a:r>
            <a:endParaRPr lang="en-FR"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685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6D4254-0429-B60E-1314-F79A91FF34D8}"/>
              </a:ext>
            </a:extLst>
          </p:cNvPr>
          <p:cNvSpPr>
            <a:spLocks noGrp="1"/>
          </p:cNvSpPr>
          <p:nvPr>
            <p:ph type="title"/>
          </p:nvPr>
        </p:nvSpPr>
        <p:spPr>
          <a:xfrm>
            <a:off x="1356501" y="1124744"/>
            <a:ext cx="2792200" cy="4805144"/>
          </a:xfrm>
          <a:ln w="25400" cap="sq">
            <a:solidFill>
              <a:srgbClr val="FFFFFF"/>
            </a:solidFill>
            <a:miter lim="800000"/>
          </a:ln>
        </p:spPr>
        <p:txBody>
          <a:bodyPr wrap="square">
            <a:noAutofit/>
          </a:bodyPr>
          <a:lstStyle/>
          <a:p>
            <a:pPr>
              <a:spcBef>
                <a:spcPts val="1800"/>
              </a:spcBef>
              <a:spcAft>
                <a:spcPts val="400"/>
              </a:spcAft>
            </a:pPr>
            <a:r>
              <a:rPr lang="fr-FR" sz="2400" b="1" dirty="0">
                <a:solidFill>
                  <a:schemeClr val="bg1"/>
                </a:solidFill>
                <a:effectLst/>
                <a:ea typeface="Times New Roman" panose="02020603050405020304" pitchFamily="18" charset="0"/>
                <a:cs typeface="Calibri" panose="020F0502020204030204" pitchFamily="34" charset="0"/>
              </a:rPr>
              <a:t>Leçon 5 : Promouvoir l’utilisation des données probantes issues de l’analyse budgétaire pour promouvoir un plaidoyer basé sur les preuves</a:t>
            </a:r>
            <a:endParaRPr lang="en-FR" sz="2400" dirty="0">
              <a:solidFill>
                <a:schemeClr val="bg1"/>
              </a:solidFill>
              <a:cs typeface="Calibri" panose="020F0502020204030204" pitchFamily="34" charset="0"/>
            </a:endParaRPr>
          </a:p>
        </p:txBody>
      </p:sp>
      <p:sp>
        <p:nvSpPr>
          <p:cNvPr id="13" name="Rectangle 12">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9B941E-1909-6142-A7AF-4F701EEABC37}"/>
              </a:ext>
            </a:extLst>
          </p:cNvPr>
          <p:cNvSpPr>
            <a:spLocks noGrp="1"/>
          </p:cNvSpPr>
          <p:nvPr>
            <p:ph sz="half" idx="1"/>
          </p:nvPr>
        </p:nvSpPr>
        <p:spPr>
          <a:xfrm>
            <a:off x="4716016" y="116632"/>
            <a:ext cx="4427984" cy="6480720"/>
          </a:xfrm>
        </p:spPr>
        <p:txBody>
          <a:bodyPr>
            <a:noAutofit/>
          </a:bodyPr>
          <a:lstStyle/>
          <a:p>
            <a:r>
              <a:rPr lang="fr-FR" sz="1700" dirty="0">
                <a:solidFill>
                  <a:srgbClr val="000000"/>
                </a:solidFill>
                <a:effectLst/>
                <a:ea typeface="Calibri" panose="020F0502020204030204" pitchFamily="34" charset="0"/>
                <a:cs typeface="Calibri" panose="020F0502020204030204" pitchFamily="34" charset="0"/>
              </a:rPr>
              <a:t>Impac</a:t>
            </a:r>
            <a:r>
              <a:rPr lang="fr-FR" sz="1700" dirty="0">
                <a:solidFill>
                  <a:srgbClr val="000000"/>
                </a:solidFill>
                <a:ea typeface="Calibri" panose="020F0502020204030204" pitchFamily="34" charset="0"/>
                <a:cs typeface="Calibri" panose="020F0502020204030204" pitchFamily="34" charset="0"/>
              </a:rPr>
              <a:t>t du plaidoyer budgétaire plus important lorsque il est associé à une </a:t>
            </a:r>
            <a:r>
              <a:rPr lang="fr-FR" sz="1700" b="1" dirty="0">
                <a:solidFill>
                  <a:srgbClr val="000000"/>
                </a:solidFill>
                <a:ea typeface="Calibri" panose="020F0502020204030204" pitchFamily="34" charset="0"/>
                <a:cs typeface="Calibri" panose="020F0502020204030204" pitchFamily="34" charset="0"/>
              </a:rPr>
              <a:t>analyse budgétaire </a:t>
            </a:r>
            <a:r>
              <a:rPr lang="fr-FR" sz="1700" dirty="0">
                <a:solidFill>
                  <a:srgbClr val="000000"/>
                </a:solidFill>
                <a:ea typeface="Calibri" panose="020F0502020204030204" pitchFamily="34" charset="0"/>
                <a:cs typeface="Calibri" panose="020F0502020204030204" pitchFamily="34" charset="0"/>
              </a:rPr>
              <a:t>et le </a:t>
            </a:r>
            <a:r>
              <a:rPr lang="fr-FR" sz="1700" b="1" dirty="0">
                <a:solidFill>
                  <a:srgbClr val="000000"/>
                </a:solidFill>
                <a:ea typeface="Calibri" panose="020F0502020204030204" pitchFamily="34" charset="0"/>
                <a:cs typeface="Calibri" panose="020F0502020204030204" pitchFamily="34" charset="0"/>
              </a:rPr>
              <a:t>renforcement de capacité </a:t>
            </a:r>
            <a:r>
              <a:rPr lang="fr-FR" sz="1700" b="1" dirty="0">
                <a:solidFill>
                  <a:srgbClr val="000000"/>
                </a:solidFill>
                <a:effectLst/>
                <a:ea typeface="Calibri" panose="020F0502020204030204" pitchFamily="34" charset="0"/>
                <a:cs typeface="Calibri" panose="020F0502020204030204" pitchFamily="34" charset="0"/>
              </a:rPr>
              <a:t>des acteurs clés</a:t>
            </a:r>
            <a:r>
              <a:rPr lang="fr-FR" sz="1700" dirty="0">
                <a:solidFill>
                  <a:srgbClr val="000000"/>
                </a:solidFill>
                <a:effectLst/>
                <a:ea typeface="Calibri" panose="020F0502020204030204" pitchFamily="34" charset="0"/>
                <a:cs typeface="Calibri" panose="020F0502020204030204" pitchFamily="34" charset="0"/>
              </a:rPr>
              <a:t>, en particulier des décideurs locaux. </a:t>
            </a:r>
            <a:endParaRPr lang="en-FR" sz="1700" dirty="0">
              <a:effectLst/>
              <a:ea typeface="Calibri" panose="020F0502020204030204" pitchFamily="34" charset="0"/>
              <a:cs typeface="Calibri" panose="020F0502020204030204" pitchFamily="34" charset="0"/>
            </a:endParaRPr>
          </a:p>
          <a:p>
            <a:r>
              <a:rPr lang="fr-FR" sz="1700" dirty="0">
                <a:solidFill>
                  <a:srgbClr val="000000"/>
                </a:solidFill>
                <a:effectLst/>
                <a:ea typeface="Calibri" panose="020F0502020204030204" pitchFamily="34" charset="0"/>
                <a:cs typeface="Calibri" panose="020F0502020204030204" pitchFamily="34" charset="0"/>
              </a:rPr>
              <a:t>Lacunes persistantes: </a:t>
            </a:r>
            <a:r>
              <a:rPr lang="fr-FR" sz="1700" b="1" dirty="0">
                <a:solidFill>
                  <a:srgbClr val="000000"/>
                </a:solidFill>
                <a:effectLst/>
                <a:ea typeface="Calibri" panose="020F0502020204030204" pitchFamily="34" charset="0"/>
                <a:cs typeface="Calibri" panose="020F0502020204030204" pitchFamily="34" charset="0"/>
              </a:rPr>
              <a:t>coordination</a:t>
            </a:r>
            <a:r>
              <a:rPr lang="fr-FR" sz="1700" dirty="0">
                <a:solidFill>
                  <a:srgbClr val="000000"/>
                </a:solidFill>
                <a:effectLst/>
                <a:ea typeface="Calibri" panose="020F0502020204030204" pitchFamily="34" charset="0"/>
                <a:cs typeface="Calibri" panose="020F0502020204030204" pitchFamily="34" charset="0"/>
              </a:rPr>
              <a:t> quasi inexistante entre les secteurs concernés - insuffisance de la concertation entre les </a:t>
            </a:r>
            <a:r>
              <a:rPr lang="fr-FR" sz="1700" b="1" dirty="0">
                <a:solidFill>
                  <a:srgbClr val="000000"/>
                </a:solidFill>
                <a:effectLst/>
                <a:ea typeface="Calibri" panose="020F0502020204030204" pitchFamily="34" charset="0"/>
                <a:cs typeface="Calibri" panose="020F0502020204030204" pitchFamily="34" charset="0"/>
              </a:rPr>
              <a:t>secteurs de éducation, la protection et SSR.</a:t>
            </a:r>
          </a:p>
          <a:p>
            <a:pPr marL="342900" marR="0" lvl="0" indent="-342900"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700"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La </a:t>
            </a:r>
            <a:r>
              <a:rPr kumimoji="0" lang="fr-FR" sz="17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ponctualité</a:t>
            </a:r>
            <a:r>
              <a:rPr kumimoji="0" lang="fr-FR" sz="1700"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du plaidoyer est aussi importante: </a:t>
            </a:r>
          </a:p>
          <a:p>
            <a:pPr marL="742950" marR="0" lvl="1" indent="-285750"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700"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En RDC, la FEMAC a mené son plaidoyer budgétaire après l’adoption de la loi de finances 2022. Ils ont réussi à obtenir l’engagement des élus d’intégrer une ligne budgétaire sur l’ECM et l’éducation des filles dans la loi de finances 2023, cependant, la crise sécuritaire qui affecte la région pourrait rapidement inverser les priorités budgétaires dans l’intervalle.</a:t>
            </a:r>
            <a:endParaRPr lang="en-FR" sz="1700" b="1" dirty="0">
              <a:effectLst/>
              <a:latin typeface="Calibri" panose="020F0502020204030204" pitchFamily="34" charset="0"/>
              <a:ea typeface="Calibri" panose="020F0502020204030204" pitchFamily="34" charset="0"/>
              <a:cs typeface="Calibri" panose="020F0502020204030204" pitchFamily="34" charset="0"/>
            </a:endParaRPr>
          </a:p>
          <a:p>
            <a:endParaRPr lang="en-FR"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8181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28650" y="0"/>
            <a:ext cx="7886700" cy="1464457"/>
          </a:xfrm>
        </p:spPr>
        <p:txBody>
          <a:bodyPr vert="horz" lIns="91440" tIns="45720" rIns="91440" bIns="45720" rtlCol="0" anchor="ctr">
            <a:normAutofit/>
          </a:bodyPr>
          <a:lstStyle/>
          <a:p>
            <a:pPr>
              <a:lnSpc>
                <a:spcPct val="90000"/>
              </a:lnSpc>
            </a:pPr>
            <a:r>
              <a:rPr lang="fr-FR" sz="2100" kern="1200" dirty="0">
                <a:solidFill>
                  <a:srgbClr val="FFFFFF"/>
                </a:solidFill>
                <a:latin typeface="+mj-lt"/>
                <a:ea typeface="+mj-ea"/>
                <a:cs typeface="+mj-cs"/>
              </a:rPr>
              <a:t>Leçon 6:</a:t>
            </a:r>
            <a:br>
              <a:rPr lang="fr-FR" sz="2100" kern="1200" dirty="0">
                <a:solidFill>
                  <a:srgbClr val="FFFFFF"/>
                </a:solidFill>
                <a:latin typeface="+mj-lt"/>
                <a:ea typeface="+mj-ea"/>
                <a:cs typeface="+mj-cs"/>
              </a:rPr>
            </a:br>
            <a:r>
              <a:rPr lang="fr-FR" sz="2100" kern="1200" dirty="0">
                <a:solidFill>
                  <a:srgbClr val="FFFFFF"/>
                </a:solidFill>
                <a:latin typeface="+mj-lt"/>
                <a:ea typeface="+mj-ea"/>
                <a:cs typeface="+mj-cs"/>
              </a:rPr>
              <a:t> Sur la nécessité de repenser le plaidoyer budgétaire pour mettre fin au mariage des enfants et promouvoir l’éducation des filles dans un contexte de crise</a:t>
            </a:r>
          </a:p>
        </p:txBody>
      </p:sp>
      <p:sp>
        <p:nvSpPr>
          <p:cNvPr id="57" name="Rectangle: Rounded Corners 56">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0" name="Content Placeholder 7">
            <a:extLst>
              <a:ext uri="{FF2B5EF4-FFF2-40B4-BE49-F238E27FC236}">
                <a16:creationId xmlns:a16="http://schemas.microsoft.com/office/drawing/2014/main" id="{9C8499D6-F333-6470-3D01-45BF3A0DE931}"/>
              </a:ext>
            </a:extLst>
          </p:cNvPr>
          <p:cNvGraphicFramePr>
            <a:graphicFrameLocks noGrp="1"/>
          </p:cNvGraphicFramePr>
          <p:nvPr>
            <p:ph sz="quarter" idx="4"/>
            <p:extLst>
              <p:ext uri="{D42A27DB-BD31-4B8C-83A1-F6EECF244321}">
                <p14:modId xmlns:p14="http://schemas.microsoft.com/office/powerpoint/2010/main" val="3926216908"/>
              </p:ext>
            </p:extLst>
          </p:nvPr>
        </p:nvGraphicFramePr>
        <p:xfrm>
          <a:off x="434622" y="1587970"/>
          <a:ext cx="4273803" cy="4768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490FA1E-4824-BF3C-0792-7A82560E4C35}"/>
              </a:ext>
            </a:extLst>
          </p:cNvPr>
          <p:cNvSpPr txBox="1"/>
          <p:nvPr/>
        </p:nvSpPr>
        <p:spPr>
          <a:xfrm>
            <a:off x="4708425" y="1987001"/>
            <a:ext cx="4000952" cy="3970318"/>
          </a:xfrm>
          <a:prstGeom prst="rect">
            <a:avLst/>
          </a:prstGeom>
          <a:noFill/>
        </p:spPr>
        <p:txBody>
          <a:bodyPr wrap="square" rtlCol="0">
            <a:spAutoFit/>
          </a:bodyPr>
          <a:lstStyle/>
          <a:p>
            <a:pPr algn="just"/>
            <a:r>
              <a:rPr lang="fr-FR" sz="1800" dirty="0">
                <a:solidFill>
                  <a:srgbClr val="000000"/>
                </a:solidFill>
                <a:effectLst/>
                <a:ea typeface="Calibri" panose="020F0502020204030204" pitchFamily="34" charset="0"/>
                <a:cs typeface="Calibri" panose="020F0502020204030204" pitchFamily="34" charset="0"/>
              </a:rPr>
              <a:t>6/8 OSC subventionnées sont basées dans des pays touchés par de graves crises sécuritaires ou l’instabilité politique. </a:t>
            </a:r>
            <a:r>
              <a:rPr lang="fr-FR" dirty="0">
                <a:solidFill>
                  <a:srgbClr val="000000"/>
                </a:solidFill>
                <a:ea typeface="Calibri" panose="020F0502020204030204" pitchFamily="34" charset="0"/>
                <a:cs typeface="Calibri" panose="020F0502020204030204" pitchFamily="34" charset="0"/>
              </a:rPr>
              <a:t>3</a:t>
            </a:r>
            <a:r>
              <a:rPr lang="fr-FR" sz="1800" dirty="0">
                <a:solidFill>
                  <a:srgbClr val="000000"/>
                </a:solidFill>
                <a:effectLst/>
                <a:ea typeface="Calibri" panose="020F0502020204030204" pitchFamily="34" charset="0"/>
                <a:cs typeface="Calibri" panose="020F0502020204030204" pitchFamily="34" charset="0"/>
              </a:rPr>
              <a:t> OSC ont été gravement entravées par la crise pendant la mise en œuvre et le suivi du projet. </a:t>
            </a:r>
          </a:p>
          <a:p>
            <a:pPr algn="just"/>
            <a:endParaRPr lang="fr-FR" dirty="0">
              <a:solidFill>
                <a:srgbClr val="000000"/>
              </a:solidFill>
              <a:ea typeface="Calibri" panose="020F0502020204030204" pitchFamily="34" charset="0"/>
              <a:cs typeface="Calibri" panose="020F0502020204030204" pitchFamily="34" charset="0"/>
            </a:endParaRPr>
          </a:p>
          <a:p>
            <a:pPr algn="just"/>
            <a:r>
              <a:rPr lang="fr-FR" sz="1800" dirty="0">
                <a:solidFill>
                  <a:srgbClr val="000000"/>
                </a:solidFill>
                <a:effectLst/>
                <a:ea typeface="Calibri" panose="020F0502020204030204" pitchFamily="34" charset="0"/>
                <a:cs typeface="Calibri" panose="020F0502020204030204" pitchFamily="34" charset="0"/>
              </a:rPr>
              <a:t>Nécessité de mener une évaluation des risques et élaborer des stratégies d’atténuation afin de soutenir le travail de plaidoyer budgétaire des OSC, même en temps de crise.</a:t>
            </a:r>
            <a:endParaRPr lang="en-FR" sz="18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9034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7282-B2CA-48B1-5C9B-B5CFB39AA961}"/>
              </a:ext>
            </a:extLst>
          </p:cNvPr>
          <p:cNvSpPr>
            <a:spLocks noGrp="1"/>
          </p:cNvSpPr>
          <p:nvPr>
            <p:ph type="title"/>
          </p:nvPr>
        </p:nvSpPr>
        <p:spPr>
          <a:xfrm>
            <a:off x="530225" y="44624"/>
            <a:ext cx="8229600" cy="1098376"/>
          </a:xfrm>
        </p:spPr>
        <p:txBody>
          <a:bodyPr>
            <a:normAutofit fontScale="90000"/>
          </a:bodyPr>
          <a:lstStyle/>
          <a:p>
            <a:r>
              <a:rPr lang="en-FR" dirty="0"/>
              <a:t>Limites du projet et recommandations pour une mise à échelle </a:t>
            </a:r>
          </a:p>
        </p:txBody>
      </p:sp>
      <p:sp>
        <p:nvSpPr>
          <p:cNvPr id="4" name="Content Placeholder 3">
            <a:extLst>
              <a:ext uri="{FF2B5EF4-FFF2-40B4-BE49-F238E27FC236}">
                <a16:creationId xmlns:a16="http://schemas.microsoft.com/office/drawing/2014/main" id="{15B5E162-F6FB-CF98-2CA2-3CEDAF38B130}"/>
              </a:ext>
            </a:extLst>
          </p:cNvPr>
          <p:cNvSpPr>
            <a:spLocks noGrp="1"/>
          </p:cNvSpPr>
          <p:nvPr>
            <p:ph sz="half" idx="2"/>
          </p:nvPr>
        </p:nvSpPr>
        <p:spPr>
          <a:xfrm>
            <a:off x="252537" y="1378054"/>
            <a:ext cx="4392488" cy="5363314"/>
          </a:xfrm>
        </p:spPr>
        <p:txBody>
          <a:bodyPr>
            <a:noAutofit/>
          </a:bodyPr>
          <a:lstStyle/>
          <a:p>
            <a:pPr marL="0" indent="0">
              <a:buNone/>
            </a:pPr>
            <a:r>
              <a:rPr lang="en-FR" sz="1600" b="1" dirty="0"/>
              <a:t>Limites</a:t>
            </a:r>
          </a:p>
          <a:p>
            <a:pPr marL="0" indent="0">
              <a:buNone/>
            </a:pPr>
            <a:r>
              <a:rPr lang="fr-FR" sz="1400" dirty="0">
                <a:solidFill>
                  <a:srgbClr val="000000"/>
                </a:solidFill>
                <a:ea typeface="Calibri" panose="020F0502020204030204" pitchFamily="34" charset="0"/>
                <a:cs typeface="Times New Roman" panose="02020603050405020304" pitchFamily="18" charset="0"/>
              </a:rPr>
              <a:t>C</a:t>
            </a:r>
            <a:r>
              <a:rPr lang="fr-FR" sz="1400" dirty="0">
                <a:solidFill>
                  <a:srgbClr val="000000"/>
                </a:solidFill>
                <a:effectLst/>
                <a:ea typeface="Calibri" panose="020F0502020204030204" pitchFamily="34" charset="0"/>
                <a:cs typeface="Times New Roman" panose="02020603050405020304" pitchFamily="18" charset="0"/>
              </a:rPr>
              <a:t>onflits armés et l’instabilité politique en l’Afrique de l’Ouest et du Centre ont gravement entravé les efforts des OSC dans le plaidoyer budgétaire. 3 OSC ont interrompu la mise en œuvre ou le suivi du projet en raison d’une crise politique et sécuritaire.</a:t>
            </a:r>
            <a:endParaRPr lang="en-FR" sz="1400" dirty="0">
              <a:effectLst/>
              <a:ea typeface="Calibri" panose="020F0502020204030204" pitchFamily="34" charset="0"/>
              <a:cs typeface="Times New Roman" panose="02020603050405020304" pitchFamily="18" charset="0"/>
            </a:endParaRPr>
          </a:p>
          <a:p>
            <a:r>
              <a:rPr lang="fr-FR" sz="1400" dirty="0">
                <a:solidFill>
                  <a:srgbClr val="000000"/>
                </a:solidFill>
                <a:effectLst/>
                <a:ea typeface="Calibri" panose="020F0502020204030204" pitchFamily="34" charset="0"/>
                <a:cs typeface="Times New Roman" panose="02020603050405020304" pitchFamily="18" charset="0"/>
              </a:rPr>
              <a:t>Le Burkina Faso a été dans un état de transition permanent cette année avec deux coups d’État politiques en 2022 –  la CONAMEB a dû suspendre ses activités prévues. Ils ont finalement pu mettre en œuvre leur atelier de plaidoyer budgétaire début décembre 2022.  </a:t>
            </a:r>
          </a:p>
          <a:p>
            <a:r>
              <a:rPr lang="fr-FR" sz="1400" dirty="0">
                <a:solidFill>
                  <a:srgbClr val="000000"/>
                </a:solidFill>
                <a:effectLst/>
                <a:ea typeface="Calibri" panose="020F0502020204030204" pitchFamily="34" charset="0"/>
                <a:cs typeface="Times New Roman" panose="02020603050405020304" pitchFamily="18" charset="0"/>
              </a:rPr>
              <a:t>Au Mali, les attaques terroristes qui frappent le pays depuis 2012 continuent de menacer l’activisme de la société civile. Dans la municipalité de </a:t>
            </a:r>
            <a:r>
              <a:rPr lang="fr-FR" sz="1400" dirty="0" err="1">
                <a:solidFill>
                  <a:srgbClr val="000000"/>
                </a:solidFill>
                <a:effectLst/>
                <a:ea typeface="Calibri" panose="020F0502020204030204" pitchFamily="34" charset="0"/>
                <a:cs typeface="Times New Roman" panose="02020603050405020304" pitchFamily="18" charset="0"/>
              </a:rPr>
              <a:t>Sanando</a:t>
            </a:r>
            <a:r>
              <a:rPr lang="fr-FR" sz="1400" dirty="0">
                <a:solidFill>
                  <a:srgbClr val="000000"/>
                </a:solidFill>
                <a:effectLst/>
                <a:ea typeface="Calibri" panose="020F0502020204030204" pitchFamily="34" charset="0"/>
                <a:cs typeface="Times New Roman" panose="02020603050405020304" pitchFamily="18" charset="0"/>
              </a:rPr>
              <a:t> et N’</a:t>
            </a:r>
            <a:r>
              <a:rPr lang="fr-FR" sz="1400" dirty="0" err="1">
                <a:solidFill>
                  <a:srgbClr val="000000"/>
                </a:solidFill>
                <a:effectLst/>
                <a:ea typeface="Calibri" panose="020F0502020204030204" pitchFamily="34" charset="0"/>
                <a:cs typeface="Times New Roman" panose="02020603050405020304" pitchFamily="18" charset="0"/>
              </a:rPr>
              <a:t>Guendo</a:t>
            </a:r>
            <a:r>
              <a:rPr lang="fr-FR" sz="1400" dirty="0">
                <a:solidFill>
                  <a:srgbClr val="000000"/>
                </a:solidFill>
                <a:effectLst/>
                <a:ea typeface="Calibri" panose="020F0502020204030204" pitchFamily="34" charset="0"/>
                <a:cs typeface="Times New Roman" panose="02020603050405020304" pitchFamily="18" charset="0"/>
              </a:rPr>
              <a:t>, des membres de l’OSC SIA Mali ont été enlevés et agressés.</a:t>
            </a:r>
          </a:p>
          <a:p>
            <a:r>
              <a:rPr lang="fr-FR" sz="1400" dirty="0">
                <a:solidFill>
                  <a:srgbClr val="000000"/>
                </a:solidFill>
                <a:effectLst/>
                <a:ea typeface="Calibri" panose="020F0502020204030204" pitchFamily="34" charset="0"/>
                <a:cs typeface="Times New Roman" panose="02020603050405020304" pitchFamily="18" charset="0"/>
              </a:rPr>
              <a:t> En RDC, la FEMAC a pu mener à bien son projet pilote de plaidoyer budgétaire, mais la fin de son projet a coïncidé avec une intensification des conflits armés et des massacres dans la région du Nord-Kivu. </a:t>
            </a:r>
            <a:endParaRPr lang="en-FR" sz="1400" dirty="0">
              <a:effectLst/>
              <a:ea typeface="Calibri" panose="020F0502020204030204" pitchFamily="34" charset="0"/>
              <a:cs typeface="Times New Roman" panose="02020603050405020304" pitchFamily="18" charset="0"/>
            </a:endParaRPr>
          </a:p>
          <a:p>
            <a:endParaRPr lang="en-FR" sz="1500" dirty="0"/>
          </a:p>
        </p:txBody>
      </p:sp>
      <p:sp>
        <p:nvSpPr>
          <p:cNvPr id="6" name="Content Placeholder 5">
            <a:extLst>
              <a:ext uri="{FF2B5EF4-FFF2-40B4-BE49-F238E27FC236}">
                <a16:creationId xmlns:a16="http://schemas.microsoft.com/office/drawing/2014/main" id="{078FA081-343E-CE14-8E8C-21AEACB50CA8}"/>
              </a:ext>
            </a:extLst>
          </p:cNvPr>
          <p:cNvSpPr>
            <a:spLocks noGrp="1"/>
          </p:cNvSpPr>
          <p:nvPr>
            <p:ph sz="quarter" idx="4"/>
          </p:nvPr>
        </p:nvSpPr>
        <p:spPr>
          <a:xfrm>
            <a:off x="4687083" y="1378054"/>
            <a:ext cx="4277405" cy="5479946"/>
          </a:xfrm>
        </p:spPr>
        <p:txBody>
          <a:bodyPr>
            <a:normAutofit/>
          </a:bodyPr>
          <a:lstStyle/>
          <a:p>
            <a:pPr marL="0" indent="0">
              <a:buNone/>
            </a:pPr>
            <a:r>
              <a:rPr lang="fr-FR" sz="1600" b="1" dirty="0"/>
              <a:t>Recommandations</a:t>
            </a:r>
          </a:p>
          <a:p>
            <a:r>
              <a:rPr lang="fr-FR" sz="1500" dirty="0"/>
              <a:t>Renforcer la visibilité des OSC auprès des communautés et des acteurs du service public, y compris les acteurs de la santé, de l’éducation et de la protection sociale :</a:t>
            </a:r>
          </a:p>
          <a:p>
            <a:r>
              <a:rPr lang="fr-FR" sz="1500" dirty="0"/>
              <a:t>Établir des directives sur une méthodologie d’analyse budgétaire pour les pays partageant la configuration budgétaire – et fédérer les OSC autour d’un plaidoyer budgétaire régional (e.g. UEOMA)</a:t>
            </a:r>
          </a:p>
          <a:p>
            <a:r>
              <a:rPr lang="fr-FR" sz="1500" dirty="0"/>
              <a:t>Le plaidoyer budgétaire doit être mené en temps opportun. Les OSC devraient être bien informées du calendrier politique et du cycle budgétaire afin de planifier stratégiquement leur plaidoyer budgétaire et le moment le plus approprié de l’année</a:t>
            </a:r>
          </a:p>
          <a:p>
            <a:r>
              <a:rPr lang="fr-FR" sz="1500" dirty="0"/>
              <a:t>Promouvoir une approche intersectionnelle et intergénérationnelle du plaidoyer budgétaire</a:t>
            </a:r>
          </a:p>
        </p:txBody>
      </p:sp>
    </p:spTree>
    <p:extLst>
      <p:ext uri="{BB962C8B-B14F-4D97-AF65-F5344CB8AC3E}">
        <p14:creationId xmlns:p14="http://schemas.microsoft.com/office/powerpoint/2010/main" val="3495901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14">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6131316" y="457951"/>
            <a:ext cx="2240924"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FB9FAB-F05D-55C4-7135-3E8111FDDED3}"/>
              </a:ext>
            </a:extLst>
          </p:cNvPr>
          <p:cNvSpPr>
            <a:spLocks noGrp="1"/>
          </p:cNvSpPr>
          <p:nvPr>
            <p:ph type="title"/>
          </p:nvPr>
        </p:nvSpPr>
        <p:spPr>
          <a:xfrm>
            <a:off x="698434" y="-243408"/>
            <a:ext cx="7886700" cy="1325563"/>
          </a:xfrm>
        </p:spPr>
        <p:txBody>
          <a:bodyPr vert="horz" lIns="91440" tIns="45720" rIns="91440" bIns="45720" rtlCol="0" anchor="ctr">
            <a:normAutofit/>
          </a:bodyPr>
          <a:lstStyle/>
          <a:p>
            <a:pPr>
              <a:lnSpc>
                <a:spcPct val="90000"/>
              </a:lnSpc>
            </a:pPr>
            <a:r>
              <a:rPr lang="fr-FR" sz="2800" kern="1200" dirty="0">
                <a:solidFill>
                  <a:schemeClr val="tx1"/>
                </a:solidFill>
                <a:ea typeface="+mj-ea"/>
                <a:cs typeface="+mj-cs"/>
              </a:rPr>
              <a:t>Témoignage d’une OCS dirigée par des jeunes sur l’impact du plaidoyer budgétaire</a:t>
            </a:r>
          </a:p>
        </p:txBody>
      </p:sp>
      <p:graphicFrame>
        <p:nvGraphicFramePr>
          <p:cNvPr id="7" name="Content Placeholder 3">
            <a:extLst>
              <a:ext uri="{FF2B5EF4-FFF2-40B4-BE49-F238E27FC236}">
                <a16:creationId xmlns:a16="http://schemas.microsoft.com/office/drawing/2014/main" id="{95226731-215A-B52E-B8DB-759933A9AF3E}"/>
              </a:ext>
            </a:extLst>
          </p:cNvPr>
          <p:cNvGraphicFramePr>
            <a:graphicFrameLocks noGrp="1"/>
          </p:cNvGraphicFramePr>
          <p:nvPr>
            <p:ph sz="half" idx="2"/>
            <p:extLst>
              <p:ext uri="{D42A27DB-BD31-4B8C-83A1-F6EECF244321}">
                <p14:modId xmlns:p14="http://schemas.microsoft.com/office/powerpoint/2010/main" val="3962205483"/>
              </p:ext>
            </p:extLst>
          </p:nvPr>
        </p:nvGraphicFramePr>
        <p:xfrm>
          <a:off x="107504" y="2780928"/>
          <a:ext cx="9034210" cy="4045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05A593A1-D4A3-A36A-A943-FD385E263B50}"/>
              </a:ext>
            </a:extLst>
          </p:cNvPr>
          <p:cNvSpPr txBox="1"/>
          <p:nvPr/>
        </p:nvSpPr>
        <p:spPr>
          <a:xfrm>
            <a:off x="375781" y="966787"/>
            <a:ext cx="8765933" cy="1754326"/>
          </a:xfrm>
          <a:prstGeom prst="rect">
            <a:avLst/>
          </a:prstGeom>
          <a:noFill/>
        </p:spPr>
        <p:txBody>
          <a:bodyPr wrap="square" rtlCol="0">
            <a:spAutoFit/>
          </a:bodyPr>
          <a:lstStyle/>
          <a:p>
            <a:pPr defTabSz="694944">
              <a:spcAft>
                <a:spcPts val="600"/>
              </a:spcAft>
            </a:pPr>
            <a:r>
              <a:rPr lang="fr-FR" kern="1200" dirty="0">
                <a:solidFill>
                  <a:schemeClr val="tx1"/>
                </a:solidFill>
                <a:ea typeface="+mn-ea"/>
                <a:cs typeface="Times New Roman" panose="02020603050405020304" pitchFamily="18" charset="0"/>
              </a:rPr>
              <a:t>Le renforcement des capacités de plaidoyer budgétaire a aidé l’AJDS à développer des arguments solides pour convaincre les dirigeants communautaires et le conseil municipal et a créé une adhésion au projet. Ce soutien leur a permis de prendre la tête du comité d’analyse du Plan annuel d’investissement (PAI) et du Plan communal de développement (PCD) de Tougan pour les questions relatives au mariage des enfants et à l’éducation des filles.</a:t>
            </a:r>
            <a:endParaRPr lang="en-FR" kern="1200" dirty="0">
              <a:solidFill>
                <a:schemeClr val="tx1"/>
              </a:solidFill>
              <a:ea typeface="+mn-ea"/>
              <a:cs typeface="Times New Roman" panose="02020603050405020304" pitchFamily="18" charset="0"/>
            </a:endParaRPr>
          </a:p>
        </p:txBody>
      </p:sp>
    </p:spTree>
    <p:extLst>
      <p:ext uri="{BB962C8B-B14F-4D97-AF65-F5344CB8AC3E}">
        <p14:creationId xmlns:p14="http://schemas.microsoft.com/office/powerpoint/2010/main" val="1775985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05DB1-3C1B-CDAF-D03A-AB503BA170FA}"/>
              </a:ext>
            </a:extLst>
          </p:cNvPr>
          <p:cNvSpPr>
            <a:spLocks noGrp="1"/>
          </p:cNvSpPr>
          <p:nvPr>
            <p:ph type="title"/>
          </p:nvPr>
        </p:nvSpPr>
        <p:spPr>
          <a:xfrm>
            <a:off x="457200" y="139103"/>
            <a:ext cx="8229600" cy="1143000"/>
          </a:xfrm>
        </p:spPr>
        <p:txBody>
          <a:bodyPr/>
          <a:lstStyle/>
          <a:p>
            <a:r>
              <a:rPr lang="en-FR" dirty="0"/>
              <a:t>Le plaidoyer budgétaire en image </a:t>
            </a:r>
          </a:p>
        </p:txBody>
      </p:sp>
      <p:sp>
        <p:nvSpPr>
          <p:cNvPr id="3" name="Text Placeholder 2">
            <a:extLst>
              <a:ext uri="{FF2B5EF4-FFF2-40B4-BE49-F238E27FC236}">
                <a16:creationId xmlns:a16="http://schemas.microsoft.com/office/drawing/2014/main" id="{9E2BC6EB-94F4-2202-6B42-88FD2C7D6FEF}"/>
              </a:ext>
            </a:extLst>
          </p:cNvPr>
          <p:cNvSpPr>
            <a:spLocks noGrp="1"/>
          </p:cNvSpPr>
          <p:nvPr>
            <p:ph type="body" idx="1"/>
          </p:nvPr>
        </p:nvSpPr>
        <p:spPr>
          <a:xfrm>
            <a:off x="457200" y="5454005"/>
            <a:ext cx="8579296" cy="773449"/>
          </a:xfrm>
        </p:spPr>
        <p:txBody>
          <a:bodyPr>
            <a:normAutofit/>
          </a:bodyPr>
          <a:lstStyle/>
          <a:p>
            <a:r>
              <a:rPr lang="fr-FR"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Atelier de plaidoyer verser les membres du club de filles – AJDS au Burkina Faso </a:t>
            </a:r>
            <a:endParaRPr lang="en-FR"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FR" sz="1600" dirty="0"/>
          </a:p>
        </p:txBody>
      </p:sp>
      <p:pic>
        <p:nvPicPr>
          <p:cNvPr id="9" name="Picture 8">
            <a:extLst>
              <a:ext uri="{FF2B5EF4-FFF2-40B4-BE49-F238E27FC236}">
                <a16:creationId xmlns:a16="http://schemas.microsoft.com/office/drawing/2014/main" id="{BB98EAB1-0AF9-F8AB-BCF2-B540D1DDD4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33" y="1340768"/>
            <a:ext cx="9100734" cy="3995906"/>
          </a:xfrm>
          <a:prstGeom prst="rect">
            <a:avLst/>
          </a:prstGeom>
          <a:noFill/>
          <a:ln>
            <a:noFill/>
          </a:ln>
        </p:spPr>
      </p:pic>
    </p:spTree>
    <p:extLst>
      <p:ext uri="{BB962C8B-B14F-4D97-AF65-F5344CB8AC3E}">
        <p14:creationId xmlns:p14="http://schemas.microsoft.com/office/powerpoint/2010/main" val="1884836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1A4C-95B2-3A7E-B5EE-9945D0F6821F}"/>
              </a:ext>
            </a:extLst>
          </p:cNvPr>
          <p:cNvSpPr>
            <a:spLocks noGrp="1"/>
          </p:cNvSpPr>
          <p:nvPr>
            <p:ph type="ctrTitle"/>
          </p:nvPr>
        </p:nvSpPr>
        <p:spPr>
          <a:xfrm>
            <a:off x="457200" y="2171700"/>
            <a:ext cx="8229600" cy="2514599"/>
          </a:xfrm>
        </p:spPr>
        <p:txBody>
          <a:bodyPr/>
          <a:lstStyle/>
          <a:p>
            <a:r>
              <a:rPr lang="en-FR" sz="4800" dirty="0"/>
              <a:t>Intervention de</a:t>
            </a:r>
            <a:br>
              <a:rPr lang="en-GB" sz="4800" dirty="0"/>
            </a:br>
            <a:r>
              <a:rPr lang="en-FR" sz="4800" dirty="0"/>
              <a:t>l’ Association des jeunes pour le développement du sourou </a:t>
            </a:r>
          </a:p>
        </p:txBody>
      </p:sp>
    </p:spTree>
    <p:extLst>
      <p:ext uri="{BB962C8B-B14F-4D97-AF65-F5344CB8AC3E}">
        <p14:creationId xmlns:p14="http://schemas.microsoft.com/office/powerpoint/2010/main" val="25714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C088B-A3D6-94D5-F189-A92436B0A95A}"/>
              </a:ext>
            </a:extLst>
          </p:cNvPr>
          <p:cNvSpPr>
            <a:spLocks noGrp="1"/>
          </p:cNvSpPr>
          <p:nvPr>
            <p:ph type="title"/>
          </p:nvPr>
        </p:nvSpPr>
        <p:spPr>
          <a:xfrm>
            <a:off x="963930" y="1050595"/>
            <a:ext cx="6056111" cy="1618489"/>
          </a:xfrm>
        </p:spPr>
        <p:txBody>
          <a:bodyPr anchor="ctr">
            <a:normAutofit/>
          </a:bodyPr>
          <a:lstStyle/>
          <a:p>
            <a:r>
              <a:rPr lang="en-FR" sz="6300"/>
              <a:t> </a:t>
            </a:r>
          </a:p>
        </p:txBody>
      </p:sp>
      <p:sp>
        <p:nvSpPr>
          <p:cNvPr id="3" name="Content Placeholder 2">
            <a:extLst>
              <a:ext uri="{FF2B5EF4-FFF2-40B4-BE49-F238E27FC236}">
                <a16:creationId xmlns:a16="http://schemas.microsoft.com/office/drawing/2014/main" id="{31DBBC72-E3FB-6130-9B96-B4F6B12AC64A}"/>
              </a:ext>
            </a:extLst>
          </p:cNvPr>
          <p:cNvSpPr>
            <a:spLocks noGrp="1"/>
          </p:cNvSpPr>
          <p:nvPr>
            <p:ph idx="1"/>
          </p:nvPr>
        </p:nvSpPr>
        <p:spPr>
          <a:xfrm>
            <a:off x="466080" y="833144"/>
            <a:ext cx="7698740" cy="5398013"/>
          </a:xfrm>
        </p:spPr>
        <p:txBody>
          <a:bodyPr anchor="t">
            <a:normAutofit/>
          </a:bodyPr>
          <a:lstStyle/>
          <a:p>
            <a:pPr marL="342900" lvl="0" indent="-342900">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Partages d’expériences dans la majorité </a:t>
            </a:r>
            <a:r>
              <a:rPr lang="fr-FR" sz="1800" dirty="0">
                <a:latin typeface="Calibri" panose="020F0502020204030204" pitchFamily="34" charset="0"/>
                <a:ea typeface="Calibri" panose="020F0502020204030204" pitchFamily="34" charset="0"/>
                <a:cs typeface="Calibri" panose="020F0502020204030204" pitchFamily="34" charset="0"/>
              </a:rPr>
              <a:t>d</a:t>
            </a:r>
            <a:r>
              <a:rPr lang="fr-FR" sz="1800" dirty="0">
                <a:effectLst/>
                <a:latin typeface="Calibri" panose="020F0502020204030204" pitchFamily="34" charset="0"/>
                <a:ea typeface="Calibri" panose="020F0502020204030204" pitchFamily="34" charset="0"/>
                <a:cs typeface="Calibri" panose="020F0502020204030204" pitchFamily="34" charset="0"/>
              </a:rPr>
              <a:t>es grandes rencontres (cadre de concertation provinciale , cluster protection….) </a:t>
            </a:r>
            <a:endParaRPr lang="en-FR" sz="1800" dirty="0">
              <a:effectLst/>
              <a:latin typeface="Calibri" panose="020F0502020204030204" pitchFamily="34" charset="0"/>
              <a:ea typeface="Calibri" panose="020F0502020204030204" pitchFamily="34" charset="0"/>
              <a:cs typeface="SimSun" panose="02010600030101010101" pitchFamily="2" charset="-122"/>
            </a:endParaRPr>
          </a:p>
          <a:p>
            <a:pPr marL="342900" lvl="0" indent="-342900">
              <a:lnSpc>
                <a:spcPct val="107000"/>
              </a:lnSpc>
              <a:buFont typeface="Calibri" panose="020F0502020204030204" pitchFamily="34" charset="0"/>
              <a:buChar char="-"/>
            </a:pPr>
            <a:r>
              <a:rPr lang="en-GB" sz="1800" dirty="0" err="1">
                <a:effectLst/>
                <a:latin typeface="Calibri" panose="020F0502020204030204" pitchFamily="34" charset="0"/>
                <a:ea typeface="Calibri" panose="020F0502020204030204" pitchFamily="34" charset="0"/>
                <a:cs typeface="Calibri" panose="020F0502020204030204" pitchFamily="34" charset="0"/>
              </a:rPr>
              <a:t>Financement</a:t>
            </a:r>
            <a:r>
              <a:rPr lang="en-GB" sz="1800" dirty="0">
                <a:effectLst/>
                <a:latin typeface="Calibri" panose="020F0502020204030204" pitchFamily="34" charset="0"/>
                <a:ea typeface="Calibri" panose="020F0502020204030204" pitchFamily="34" charset="0"/>
                <a:cs typeface="Calibri" panose="020F0502020204030204" pitchFamily="34" charset="0"/>
              </a:rPr>
              <a:t> des </a:t>
            </a:r>
            <a:r>
              <a:rPr lang="en-GB" sz="1800" dirty="0" err="1">
                <a:effectLst/>
                <a:latin typeface="Calibri" panose="020F0502020204030204" pitchFamily="34" charset="0"/>
                <a:ea typeface="Calibri" panose="020F0502020204030204" pitchFamily="34" charset="0"/>
                <a:cs typeface="Calibri" panose="020F0502020204030204" pitchFamily="34" charset="0"/>
              </a:rPr>
              <a:t>activités</a:t>
            </a:r>
            <a:r>
              <a:rPr lang="en-GB" sz="1800" dirty="0">
                <a:effectLst/>
                <a:latin typeface="Calibri" panose="020F0502020204030204" pitchFamily="34" charset="0"/>
                <a:ea typeface="Calibri" panose="020F0502020204030204" pitchFamily="34" charset="0"/>
                <a:cs typeface="Calibri" panose="020F0502020204030204" pitchFamily="34" charset="0"/>
              </a:rPr>
              <a:t> de sensibilisations de masses ( diffusions des </a:t>
            </a:r>
            <a:r>
              <a:rPr lang="en-GB" sz="1800" dirty="0" err="1">
                <a:effectLst/>
                <a:latin typeface="Calibri" panose="020F0502020204030204" pitchFamily="34" charset="0"/>
                <a:ea typeface="Calibri" panose="020F0502020204030204" pitchFamily="34" charset="0"/>
                <a:cs typeface="Calibri" panose="020F0502020204030204" pitchFamily="34" charset="0"/>
              </a:rPr>
              <a:t>émissions</a:t>
            </a:r>
            <a:r>
              <a:rPr lang="en-GB" sz="1800" dirty="0">
                <a:effectLst/>
                <a:latin typeface="Calibri" panose="020F0502020204030204" pitchFamily="34" charset="0"/>
                <a:ea typeface="Calibri" panose="020F0502020204030204" pitchFamily="34" charset="0"/>
                <a:cs typeface="Calibri" panose="020F0502020204030204" pitchFamily="34" charset="0"/>
              </a:rPr>
              <a:t>)  pendant les </a:t>
            </a:r>
            <a:r>
              <a:rPr lang="en-GB" sz="1800" dirty="0" err="1">
                <a:effectLst/>
                <a:latin typeface="Calibri" panose="020F0502020204030204" pitchFamily="34" charset="0"/>
                <a:ea typeface="Calibri" panose="020F0502020204030204" pitchFamily="34" charset="0"/>
                <a:cs typeface="Calibri" panose="020F0502020204030204" pitchFamily="34" charset="0"/>
              </a:rPr>
              <a:t>periodes</a:t>
            </a:r>
            <a:r>
              <a:rPr lang="en-GB" sz="1800" dirty="0">
                <a:effectLst/>
                <a:latin typeface="Calibri" panose="020F0502020204030204" pitchFamily="34" charset="0"/>
                <a:ea typeface="Calibri" panose="020F0502020204030204" pitchFamily="34" charset="0"/>
                <a:cs typeface="Calibri" panose="020F0502020204030204" pitchFamily="34" charset="0"/>
              </a:rPr>
              <a:t> de congés par la </a:t>
            </a:r>
            <a:r>
              <a:rPr lang="en-GB" sz="1800" dirty="0" err="1">
                <a:effectLst/>
                <a:latin typeface="Calibri" panose="020F0502020204030204" pitchFamily="34" charset="0"/>
                <a:ea typeface="Calibri" panose="020F0502020204030204" pitchFamily="34" charset="0"/>
                <a:cs typeface="Calibri" panose="020F0502020204030204" pitchFamily="34" charset="0"/>
              </a:rPr>
              <a:t>Délégation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Spéciale</a:t>
            </a:r>
            <a:r>
              <a:rPr lang="en-GB" sz="1800" dirty="0">
                <a:effectLst/>
                <a:latin typeface="Calibri" panose="020F0502020204030204" pitchFamily="34" charset="0"/>
                <a:ea typeface="Calibri" panose="020F0502020204030204" pitchFamily="34" charset="0"/>
                <a:cs typeface="Calibri" panose="020F0502020204030204" pitchFamily="34" charset="0"/>
              </a:rPr>
              <a:t> de Tougan </a:t>
            </a:r>
            <a:endParaRPr lang="en-FR" sz="1800" dirty="0">
              <a:effectLst/>
              <a:latin typeface="Calibri" panose="020F0502020204030204" pitchFamily="34" charset="0"/>
              <a:ea typeface="Calibri" panose="020F0502020204030204" pitchFamily="34" charset="0"/>
              <a:cs typeface="SimSun" panose="02010600030101010101" pitchFamily="2" charset="-122"/>
            </a:endParaRPr>
          </a:p>
          <a:p>
            <a:pPr marL="342900" lvl="0" indent="-342900">
              <a:lnSpc>
                <a:spcPct val="107000"/>
              </a:lnSpc>
              <a:buFont typeface="Calibri" panose="020F0502020204030204" pitchFamily="34" charset="0"/>
              <a:buChar char="-"/>
            </a:pPr>
            <a:r>
              <a:rPr lang="en-GB" sz="1800" dirty="0" err="1">
                <a:effectLst/>
                <a:latin typeface="Calibri" panose="020F0502020204030204" pitchFamily="34" charset="0"/>
                <a:ea typeface="Calibri" panose="020F0502020204030204" pitchFamily="34" charset="0"/>
                <a:cs typeface="Calibri" panose="020F0502020204030204" pitchFamily="34" charset="0"/>
              </a:rPr>
              <a:t>En</a:t>
            </a:r>
            <a:r>
              <a:rPr lang="en-GB" sz="1800" dirty="0">
                <a:effectLst/>
                <a:latin typeface="Calibri" panose="020F0502020204030204" pitchFamily="34" charset="0"/>
                <a:ea typeface="Calibri" panose="020F0502020204030204" pitchFamily="34" charset="0"/>
                <a:cs typeface="Calibri" panose="020F0502020204030204" pitchFamily="34" charset="0"/>
              </a:rPr>
              <a:t> matière de plaidoyer </a:t>
            </a:r>
            <a:r>
              <a:rPr lang="en-GB" sz="1800" dirty="0" err="1">
                <a:effectLst/>
                <a:latin typeface="Calibri" panose="020F0502020204030204" pitchFamily="34" charset="0"/>
                <a:ea typeface="Calibri" panose="020F0502020204030204" pitchFamily="34" charset="0"/>
                <a:cs typeface="Calibri" panose="020F0502020204030204" pitchFamily="34" charset="0"/>
              </a:rPr>
              <a:t>l’AJDS</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est</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consulté</a:t>
            </a:r>
            <a:r>
              <a:rPr lang="en-GB" sz="1800" dirty="0">
                <a:effectLst/>
                <a:latin typeface="Calibri" panose="020F0502020204030204" pitchFamily="34" charset="0"/>
                <a:ea typeface="Calibri" panose="020F0502020204030204" pitchFamily="34" charset="0"/>
                <a:cs typeface="Calibri" panose="020F0502020204030204" pitchFamily="34" charset="0"/>
              </a:rPr>
              <a:t> par les </a:t>
            </a:r>
            <a:r>
              <a:rPr lang="en-GB" sz="1800" dirty="0" err="1">
                <a:effectLst/>
                <a:latin typeface="Calibri" panose="020F0502020204030204" pitchFamily="34" charset="0"/>
                <a:ea typeface="Calibri" panose="020F0502020204030204" pitchFamily="34" charset="0"/>
                <a:cs typeface="Calibri" panose="020F0502020204030204" pitchFamily="34" charset="0"/>
              </a:rPr>
              <a:t>acteurs</a:t>
            </a:r>
            <a:r>
              <a:rPr lang="en-GB" sz="1800" dirty="0">
                <a:effectLst/>
                <a:latin typeface="Calibri" panose="020F0502020204030204" pitchFamily="34" charset="0"/>
                <a:ea typeface="Calibri" panose="020F0502020204030204" pitchFamily="34" charset="0"/>
                <a:cs typeface="Calibri" panose="020F0502020204030204" pitchFamily="34" charset="0"/>
              </a:rPr>
              <a:t> de </a:t>
            </a:r>
            <a:r>
              <a:rPr lang="en-GB" sz="1800" dirty="0" err="1">
                <a:effectLst/>
                <a:latin typeface="Calibri" panose="020F0502020204030204" pitchFamily="34" charset="0"/>
                <a:ea typeface="Calibri" panose="020F0502020204030204" pitchFamily="34" charset="0"/>
                <a:cs typeface="Calibri" panose="020F0502020204030204" pitchFamily="34" charset="0"/>
              </a:rPr>
              <a:t>projet</a:t>
            </a:r>
            <a:r>
              <a:rPr lang="en-GB" sz="1800" dirty="0">
                <a:effectLst/>
                <a:latin typeface="Calibri" panose="020F0502020204030204" pitchFamily="34" charset="0"/>
                <a:ea typeface="Calibri" panose="020F0502020204030204" pitchFamily="34" charset="0"/>
                <a:cs typeface="Calibri" panose="020F0502020204030204" pitchFamily="34" charset="0"/>
              </a:rPr>
              <a:t> et </a:t>
            </a:r>
            <a:r>
              <a:rPr lang="en-GB" sz="1800" dirty="0" err="1">
                <a:effectLst/>
                <a:latin typeface="Calibri" panose="020F0502020204030204" pitchFamily="34" charset="0"/>
                <a:ea typeface="Calibri" panose="020F0502020204030204" pitchFamily="34" charset="0"/>
                <a:cs typeface="Calibri" panose="020F0502020204030204" pitchFamily="34" charset="0"/>
              </a:rPr>
              <a:t>aussi</a:t>
            </a:r>
            <a:r>
              <a:rPr lang="en-GB" sz="1800" dirty="0">
                <a:effectLst/>
                <a:latin typeface="Calibri" panose="020F0502020204030204" pitchFamily="34" charset="0"/>
                <a:ea typeface="Calibri" panose="020F0502020204030204" pitchFamily="34" charset="0"/>
                <a:cs typeface="Calibri" panose="020F0502020204030204" pitchFamily="34" charset="0"/>
              </a:rPr>
              <a:t> par les organisations de la </a:t>
            </a:r>
            <a:r>
              <a:rPr lang="en-GB" sz="1800" dirty="0" err="1">
                <a:effectLst/>
                <a:latin typeface="Calibri" panose="020F0502020204030204" pitchFamily="34" charset="0"/>
                <a:ea typeface="Calibri" panose="020F0502020204030204" pitchFamily="34" charset="0"/>
                <a:cs typeface="Calibri" panose="020F0502020204030204" pitchFamily="34" charset="0"/>
              </a:rPr>
              <a:t>société</a:t>
            </a:r>
            <a:r>
              <a:rPr lang="en-GB" sz="1800" dirty="0">
                <a:effectLst/>
                <a:latin typeface="Calibri" panose="020F0502020204030204" pitchFamily="34" charset="0"/>
                <a:ea typeface="Calibri" panose="020F0502020204030204" pitchFamily="34" charset="0"/>
                <a:cs typeface="Calibri" panose="020F0502020204030204" pitchFamily="34" charset="0"/>
              </a:rPr>
              <a:t> civile ( les consultations portent sur le </a:t>
            </a:r>
            <a:r>
              <a:rPr lang="en-GB" sz="1800" dirty="0" err="1">
                <a:effectLst/>
                <a:latin typeface="Calibri" panose="020F0502020204030204" pitchFamily="34" charset="0"/>
                <a:ea typeface="Calibri" panose="020F0502020204030204" pitchFamily="34" charset="0"/>
                <a:cs typeface="Calibri" panose="020F0502020204030204" pitchFamily="34" charset="0"/>
              </a:rPr>
              <a:t>processus</a:t>
            </a:r>
            <a:r>
              <a:rPr lang="en-GB" sz="1800" dirty="0">
                <a:effectLst/>
                <a:latin typeface="Calibri" panose="020F0502020204030204" pitchFamily="34" charset="0"/>
                <a:ea typeface="Calibri" panose="020F0502020204030204" pitchFamily="34" charset="0"/>
                <a:cs typeface="Calibri" panose="020F0502020204030204" pitchFamily="34" charset="0"/>
              </a:rPr>
              <a:t> de plaidoyer) </a:t>
            </a:r>
            <a:endParaRPr lang="en-FR" sz="1800" dirty="0">
              <a:effectLst/>
              <a:latin typeface="Calibri" panose="020F0502020204030204" pitchFamily="34" charset="0"/>
              <a:ea typeface="Calibri" panose="020F0502020204030204" pitchFamily="34" charset="0"/>
              <a:cs typeface="SimSun" panose="02010600030101010101" pitchFamily="2" charset="-122"/>
            </a:endParaRP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Le </a:t>
            </a:r>
            <a:r>
              <a:rPr lang="en-GB" sz="1800" dirty="0" err="1">
                <a:effectLst/>
                <a:latin typeface="Calibri" panose="020F0502020204030204" pitchFamily="34" charset="0"/>
                <a:ea typeface="Calibri" panose="020F0502020204030204" pitchFamily="34" charset="0"/>
                <a:cs typeface="Calibri" panose="020F0502020204030204" pitchFamily="34" charset="0"/>
              </a:rPr>
              <a:t>procesus</a:t>
            </a:r>
            <a:r>
              <a:rPr lang="en-GB" sz="1800" dirty="0">
                <a:effectLst/>
                <a:latin typeface="Calibri" panose="020F0502020204030204" pitchFamily="34" charset="0"/>
                <a:ea typeface="Calibri" panose="020F0502020204030204" pitchFamily="34" charset="0"/>
                <a:cs typeface="Calibri" panose="020F0502020204030204" pitchFamily="34" charset="0"/>
              </a:rPr>
              <a:t> de </a:t>
            </a:r>
            <a:r>
              <a:rPr lang="en-GB" sz="1800" dirty="0" err="1">
                <a:effectLst/>
                <a:latin typeface="Calibri" panose="020F0502020204030204" pitchFamily="34" charset="0"/>
                <a:ea typeface="Calibri" panose="020F0502020204030204" pitchFamily="34" charset="0"/>
                <a:cs typeface="Calibri" panose="020F0502020204030204" pitchFamily="34" charset="0"/>
              </a:rPr>
              <a:t>signalement</a:t>
            </a:r>
            <a:r>
              <a:rPr lang="en-GB" sz="1800" dirty="0">
                <a:effectLst/>
                <a:latin typeface="Calibri" panose="020F0502020204030204" pitchFamily="34" charset="0"/>
                <a:ea typeface="Calibri" panose="020F0502020204030204" pitchFamily="34" charset="0"/>
                <a:cs typeface="Calibri" panose="020F0502020204030204" pitchFamily="34" charset="0"/>
              </a:rPr>
              <a:t> de </a:t>
            </a:r>
            <a:r>
              <a:rPr lang="en-GB" sz="1800" dirty="0" err="1">
                <a:effectLst/>
                <a:latin typeface="Calibri" panose="020F0502020204030204" pitchFamily="34" charset="0"/>
                <a:ea typeface="Calibri" panose="020F0502020204030204" pitchFamily="34" charset="0"/>
                <a:cs typeface="Calibri" panose="020F0502020204030204" pitchFamily="34" charset="0"/>
              </a:rPr>
              <a:t>cas</a:t>
            </a:r>
            <a:r>
              <a:rPr lang="en-GB" sz="1800" dirty="0">
                <a:effectLst/>
                <a:latin typeface="Calibri" panose="020F0502020204030204" pitchFamily="34" charset="0"/>
                <a:ea typeface="Calibri" panose="020F0502020204030204" pitchFamily="34" charset="0"/>
                <a:cs typeface="Calibri" panose="020F0502020204030204" pitchFamily="34" charset="0"/>
              </a:rPr>
              <a:t> de VBG </a:t>
            </a:r>
            <a:r>
              <a:rPr lang="en-GB" sz="1800" dirty="0" err="1">
                <a:effectLst/>
                <a:latin typeface="Calibri" panose="020F0502020204030204" pitchFamily="34" charset="0"/>
                <a:ea typeface="Calibri" panose="020F0502020204030204" pitchFamily="34" charset="0"/>
                <a:cs typeface="Calibri" panose="020F0502020204030204" pitchFamily="34" charset="0"/>
              </a:rPr>
              <a:t>est</a:t>
            </a:r>
            <a:r>
              <a:rPr lang="en-GB" sz="1800" dirty="0">
                <a:effectLst/>
                <a:latin typeface="Calibri" panose="020F0502020204030204" pitchFamily="34" charset="0"/>
                <a:ea typeface="Calibri" panose="020F0502020204030204" pitchFamily="34" charset="0"/>
                <a:cs typeface="Calibri" panose="020F0502020204030204" pitchFamily="34" charset="0"/>
              </a:rPr>
              <a:t> de plus </a:t>
            </a:r>
            <a:r>
              <a:rPr lang="en-GB" sz="1800" dirty="0" err="1">
                <a:effectLst/>
                <a:latin typeface="Calibri" panose="020F0502020204030204" pitchFamily="34" charset="0"/>
                <a:ea typeface="Calibri" panose="020F0502020204030204" pitchFamily="34" charset="0"/>
                <a:cs typeface="Calibri" panose="020F0502020204030204" pitchFamily="34" charset="0"/>
              </a:rPr>
              <a:t>en</a:t>
            </a:r>
            <a:r>
              <a:rPr lang="en-GB" sz="1800" dirty="0">
                <a:effectLst/>
                <a:latin typeface="Calibri" panose="020F0502020204030204" pitchFamily="34" charset="0"/>
                <a:ea typeface="Calibri" panose="020F0502020204030204" pitchFamily="34" charset="0"/>
                <a:cs typeface="Calibri" panose="020F0502020204030204" pitchFamily="34" charset="0"/>
              </a:rPr>
              <a:t> plus </a:t>
            </a:r>
            <a:r>
              <a:rPr lang="en-GB" sz="1800" dirty="0" err="1">
                <a:effectLst/>
                <a:latin typeface="Calibri" panose="020F0502020204030204" pitchFamily="34" charset="0"/>
                <a:ea typeface="Calibri" panose="020F0502020204030204" pitchFamily="34" charset="0"/>
                <a:cs typeface="Calibri" panose="020F0502020204030204" pitchFamily="34" charset="0"/>
              </a:rPr>
              <a:t>opérationnel</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FR" sz="1800" dirty="0">
              <a:effectLst/>
              <a:latin typeface="Calibri" panose="020F0502020204030204" pitchFamily="34" charset="0"/>
              <a:ea typeface="Calibri" panose="020F0502020204030204" pitchFamily="34" charset="0"/>
              <a:cs typeface="SimSun" panose="02010600030101010101" pitchFamily="2" charset="-122"/>
            </a:endParaRPr>
          </a:p>
          <a:p>
            <a:pPr marL="342900" lvl="0" indent="-342900">
              <a:lnSpc>
                <a:spcPct val="107000"/>
              </a:lnSpc>
              <a:spcAft>
                <a:spcPts val="800"/>
              </a:spcAft>
              <a:buFont typeface="Calibri" panose="020F0502020204030204" pitchFamily="34" charset="0"/>
              <a:buChar char="-"/>
            </a:pPr>
            <a:r>
              <a:rPr lang="en-GB" sz="1800" dirty="0" err="1">
                <a:effectLst/>
                <a:latin typeface="Calibri" panose="020F0502020204030204" pitchFamily="34" charset="0"/>
                <a:ea typeface="Calibri" panose="020F0502020204030204" pitchFamily="34" charset="0"/>
                <a:cs typeface="Calibri" panose="020F0502020204030204" pitchFamily="34" charset="0"/>
              </a:rPr>
              <a:t>L’engagement</a:t>
            </a:r>
            <a:r>
              <a:rPr lang="en-GB" sz="1800" dirty="0">
                <a:effectLst/>
                <a:latin typeface="Calibri" panose="020F0502020204030204" pitchFamily="34" charset="0"/>
                <a:ea typeface="Calibri" panose="020F0502020204030204" pitchFamily="34" charset="0"/>
                <a:cs typeface="Calibri" panose="020F0502020204030204" pitchFamily="34" charset="0"/>
              </a:rPr>
              <a:t> des leaders </a:t>
            </a:r>
            <a:r>
              <a:rPr lang="en-GB" sz="1800" dirty="0" err="1">
                <a:effectLst/>
                <a:latin typeface="Calibri" panose="020F0502020204030204" pitchFamily="34" charset="0"/>
                <a:ea typeface="Calibri" panose="020F0502020204030204" pitchFamily="34" charset="0"/>
                <a:cs typeface="Calibri" panose="020F0502020204030204" pitchFamily="34" charset="0"/>
              </a:rPr>
              <a:t>coutumiers</a:t>
            </a:r>
            <a:r>
              <a:rPr lang="en-GB" sz="1800" dirty="0">
                <a:effectLst/>
                <a:latin typeface="Calibri" panose="020F0502020204030204" pitchFamily="34" charset="0"/>
                <a:ea typeface="Calibri" panose="020F0502020204030204" pitchFamily="34" charset="0"/>
                <a:cs typeface="Calibri" panose="020F0502020204030204" pitchFamily="34" charset="0"/>
              </a:rPr>
              <a:t> et religieux  </a:t>
            </a:r>
            <a:r>
              <a:rPr lang="en-GB" sz="1800" dirty="0" err="1">
                <a:effectLst/>
                <a:latin typeface="Calibri" panose="020F0502020204030204" pitchFamily="34" charset="0"/>
                <a:ea typeface="Calibri" panose="020F0502020204030204" pitchFamily="34" charset="0"/>
                <a:cs typeface="Calibri" panose="020F0502020204030204" pitchFamily="34" charset="0"/>
              </a:rPr>
              <a:t>s’observent</a:t>
            </a:r>
            <a:r>
              <a:rPr lang="en-GB" sz="1800" dirty="0">
                <a:effectLst/>
                <a:latin typeface="Calibri" panose="020F0502020204030204" pitchFamily="34" charset="0"/>
                <a:ea typeface="Calibri" panose="020F0502020204030204" pitchFamily="34" charset="0"/>
                <a:cs typeface="Calibri" panose="020F0502020204030204" pitchFamily="34" charset="0"/>
              </a:rPr>
              <a:t> dans </a:t>
            </a:r>
            <a:r>
              <a:rPr lang="en-GB" sz="1800" dirty="0" err="1">
                <a:effectLst/>
                <a:latin typeface="Calibri" panose="020F0502020204030204" pitchFamily="34" charset="0"/>
                <a:ea typeface="Calibri" panose="020F0502020204030204" pitchFamily="34" charset="0"/>
                <a:cs typeface="Calibri" panose="020F0502020204030204" pitchFamily="34" charset="0"/>
              </a:rPr>
              <a:t>leur</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comportement</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quotidien</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FR" sz="1800" dirty="0">
              <a:effectLst/>
              <a:latin typeface="Calibri" panose="020F0502020204030204" pitchFamily="34" charset="0"/>
              <a:ea typeface="Calibri" panose="020F0502020204030204" pitchFamily="34" charset="0"/>
              <a:cs typeface="SimSun" panose="02010600030101010101" pitchFamily="2" charset="-122"/>
            </a:endParaRPr>
          </a:p>
          <a:p>
            <a:r>
              <a:rPr lang="fr-FR" sz="1800" dirty="0">
                <a:effectLst/>
                <a:latin typeface="Calibri" panose="020F0502020204030204" pitchFamily="34" charset="0"/>
                <a:ea typeface="Calibri" panose="020F0502020204030204" pitchFamily="34" charset="0"/>
              </a:rPr>
              <a:t>Les Clubs de jeunes filles participant également à la prévention et à la gestion des cas de VBG dans les écoles et même dans leurs secteurs . Cette approche crée un système d’alerte précoce dans la </a:t>
            </a:r>
            <a:r>
              <a:rPr lang="fr-FR" sz="1800" dirty="0" err="1">
                <a:effectLst/>
                <a:latin typeface="Calibri" panose="020F0502020204030204" pitchFamily="34" charset="0"/>
                <a:ea typeface="Calibri" panose="020F0502020204030204" pitchFamily="34" charset="0"/>
              </a:rPr>
              <a:t>prevention</a:t>
            </a:r>
            <a:r>
              <a:rPr lang="fr-FR" sz="1800" dirty="0">
                <a:effectLst/>
                <a:latin typeface="Calibri" panose="020F0502020204030204" pitchFamily="34" charset="0"/>
                <a:ea typeface="Calibri" panose="020F0502020204030204" pitchFamily="34" charset="0"/>
              </a:rPr>
              <a:t> et la gestion des cas </a:t>
            </a:r>
            <a:endParaRPr lang="en-FR" sz="2100" dirty="0"/>
          </a:p>
        </p:txBody>
      </p:sp>
      <p:sp>
        <p:nvSpPr>
          <p:cNvPr id="4" name="Content Placeholder 2">
            <a:extLst>
              <a:ext uri="{FF2B5EF4-FFF2-40B4-BE49-F238E27FC236}">
                <a16:creationId xmlns:a16="http://schemas.microsoft.com/office/drawing/2014/main" id="{B2CA98F8-53EA-DE24-4870-075C9059CF29}"/>
              </a:ext>
            </a:extLst>
          </p:cNvPr>
          <p:cNvSpPr txBox="1">
            <a:spLocks/>
          </p:cNvSpPr>
          <p:nvPr/>
        </p:nvSpPr>
        <p:spPr>
          <a:xfrm>
            <a:off x="863289" y="836712"/>
            <a:ext cx="6056111" cy="280039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buFont typeface="Calibri" panose="020F0502020204030204" pitchFamily="34" charset="0"/>
              <a:buChar char="-"/>
            </a:pPr>
            <a:endParaRPr lang="en-FR" sz="2100" dirty="0"/>
          </a:p>
        </p:txBody>
      </p:sp>
      <p:sp>
        <p:nvSpPr>
          <p:cNvPr id="5" name="TextBox 4">
            <a:extLst>
              <a:ext uri="{FF2B5EF4-FFF2-40B4-BE49-F238E27FC236}">
                <a16:creationId xmlns:a16="http://schemas.microsoft.com/office/drawing/2014/main" id="{5A769828-7BE8-4D8A-01A8-62582E19565F}"/>
              </a:ext>
            </a:extLst>
          </p:cNvPr>
          <p:cNvSpPr txBox="1"/>
          <p:nvPr/>
        </p:nvSpPr>
        <p:spPr>
          <a:xfrm>
            <a:off x="568700" y="-17038"/>
            <a:ext cx="8212070" cy="1015663"/>
          </a:xfrm>
          <a:prstGeom prst="rect">
            <a:avLst/>
          </a:prstGeom>
          <a:noFill/>
        </p:spPr>
        <p:txBody>
          <a:bodyPr wrap="square" rtlCol="0">
            <a:spAutoFit/>
          </a:bodyPr>
          <a:lstStyle/>
          <a:p>
            <a:r>
              <a:rPr lang="fr-FR" sz="2000" b="1" dirty="0">
                <a:solidFill>
                  <a:schemeClr val="accent1"/>
                </a:solidFill>
                <a:effectLst/>
              </a:rPr>
              <a:t>Projet de plaidoyer budgétaire pour l’éradication du mariage des enfants dans la commune de Tougan – Aperçu de l’impact du projet  </a:t>
            </a:r>
            <a:endParaRPr lang="en-FR"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FR" sz="2000" b="1" dirty="0">
              <a:solidFill>
                <a:schemeClr val="accent1"/>
              </a:solidFill>
            </a:endParaRPr>
          </a:p>
        </p:txBody>
      </p:sp>
    </p:spTree>
    <p:extLst>
      <p:ext uri="{BB962C8B-B14F-4D97-AF65-F5344CB8AC3E}">
        <p14:creationId xmlns:p14="http://schemas.microsoft.com/office/powerpoint/2010/main" val="23597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1A4C-95B2-3A7E-B5EE-9945D0F6821F}"/>
              </a:ext>
            </a:extLst>
          </p:cNvPr>
          <p:cNvSpPr>
            <a:spLocks noGrp="1"/>
          </p:cNvSpPr>
          <p:nvPr>
            <p:ph type="ctrTitle"/>
          </p:nvPr>
        </p:nvSpPr>
        <p:spPr>
          <a:xfrm>
            <a:off x="457200" y="2171700"/>
            <a:ext cx="8229600" cy="2514599"/>
          </a:xfrm>
        </p:spPr>
        <p:txBody>
          <a:bodyPr/>
          <a:lstStyle/>
          <a:p>
            <a:r>
              <a:rPr lang="en-FR" sz="4800" dirty="0"/>
              <a:t>Intervention de LA Coalition nationale pour l’éducation pour tous au burkina faso</a:t>
            </a:r>
          </a:p>
        </p:txBody>
      </p:sp>
    </p:spTree>
    <p:extLst>
      <p:ext uri="{BB962C8B-B14F-4D97-AF65-F5344CB8AC3E}">
        <p14:creationId xmlns:p14="http://schemas.microsoft.com/office/powerpoint/2010/main" val="220131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B4D89-4E36-A220-4903-608936679B03}"/>
              </a:ext>
            </a:extLst>
          </p:cNvPr>
          <p:cNvSpPr>
            <a:spLocks noGrp="1"/>
          </p:cNvSpPr>
          <p:nvPr>
            <p:ph type="title"/>
          </p:nvPr>
        </p:nvSpPr>
        <p:spPr>
          <a:xfrm>
            <a:off x="3973321" y="329184"/>
            <a:ext cx="4688333" cy="1783080"/>
          </a:xfrm>
        </p:spPr>
        <p:txBody>
          <a:bodyPr anchor="b">
            <a:normAutofit/>
          </a:bodyPr>
          <a:lstStyle/>
          <a:p>
            <a:r>
              <a:rPr lang="en-FR" sz="4700"/>
              <a:t>Objectifs de la session</a:t>
            </a:r>
          </a:p>
        </p:txBody>
      </p:sp>
      <p:pic>
        <p:nvPicPr>
          <p:cNvPr id="12" name="Picture 11" descr="Le navire de papier jaune en tête parmi les navires blancs">
            <a:extLst>
              <a:ext uri="{FF2B5EF4-FFF2-40B4-BE49-F238E27FC236}">
                <a16:creationId xmlns:a16="http://schemas.microsoft.com/office/drawing/2014/main" id="{7DDFF5AE-EBCC-E7A2-40A9-96E6BC45FFEE}"/>
              </a:ext>
            </a:extLst>
          </p:cNvPr>
          <p:cNvPicPr>
            <a:picLocks noChangeAspect="1"/>
          </p:cNvPicPr>
          <p:nvPr/>
        </p:nvPicPr>
        <p:blipFill rotWithShape="1">
          <a:blip r:embed="rId2"/>
          <a:srcRect l="54705" r="11296"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8BF152-9C3D-1172-CEC0-AE4F0AF613DE}"/>
              </a:ext>
            </a:extLst>
          </p:cNvPr>
          <p:cNvSpPr>
            <a:spLocks noGrp="1"/>
          </p:cNvSpPr>
          <p:nvPr>
            <p:ph idx="1"/>
          </p:nvPr>
        </p:nvSpPr>
        <p:spPr>
          <a:xfrm>
            <a:off x="3973321" y="2706624"/>
            <a:ext cx="4688333" cy="3483864"/>
          </a:xfrm>
        </p:spPr>
        <p:txBody>
          <a:bodyPr>
            <a:normAutofit/>
          </a:bodyPr>
          <a:lstStyle/>
          <a:p>
            <a:pPr>
              <a:buFont typeface="+mj-lt"/>
              <a:buAutoNum type="arabicPeriod"/>
            </a:pPr>
            <a:r>
              <a:rPr lang="en-FR" sz="1900"/>
              <a:t>Présentation du projet EOL et du contexte du plaidoyer budgétaire</a:t>
            </a:r>
            <a:endParaRPr lang="en-GB" sz="1900" dirty="0"/>
          </a:p>
          <a:p>
            <a:pPr>
              <a:buFont typeface="+mj-lt"/>
              <a:buAutoNum type="arabicPeriod"/>
            </a:pPr>
            <a:r>
              <a:rPr lang="fr-FR" sz="1900" dirty="0">
                <a:effectLst/>
                <a:latin typeface="Calibri" panose="020F0502020204030204" pitchFamily="34" charset="0"/>
                <a:ea typeface="Calibri" panose="020F0502020204030204" pitchFamily="34" charset="0"/>
              </a:rPr>
              <a:t>Présentation des résultats clés du rapport d’apprentissage sur les projets pilotes de plaidoyer budgétaire </a:t>
            </a:r>
          </a:p>
          <a:p>
            <a:pPr>
              <a:buFont typeface="+mj-lt"/>
              <a:buAutoNum type="arabicPeriod"/>
            </a:pPr>
            <a:r>
              <a:rPr lang="fr-FR" sz="1900" dirty="0">
                <a:latin typeface="Calibri" panose="020F0502020204030204" pitchFamily="34" charset="0"/>
                <a:ea typeface="Calibri" panose="020F0502020204030204" pitchFamily="34" charset="0"/>
              </a:rPr>
              <a:t>Partage d’expérience autour du plaidoyer budgétaires par les OSC (Fin Mariage des Enfants et Éducation)</a:t>
            </a:r>
          </a:p>
          <a:p>
            <a:pPr>
              <a:buFont typeface="+mj-lt"/>
              <a:buAutoNum type="arabicPeriod"/>
            </a:pPr>
            <a:r>
              <a:rPr lang="fr-FR" sz="1900" dirty="0">
                <a:effectLst/>
                <a:latin typeface="Calibri" panose="020F0502020204030204" pitchFamily="34" charset="0"/>
                <a:ea typeface="Calibri" panose="020F0502020204030204" pitchFamily="34" charset="0"/>
              </a:rPr>
              <a:t>Discussion ouverte</a:t>
            </a:r>
          </a:p>
          <a:p>
            <a:pPr>
              <a:buFont typeface="+mj-lt"/>
              <a:buAutoNum type="arabicPeriod"/>
            </a:pPr>
            <a:r>
              <a:rPr lang="fr-FR" sz="1900" dirty="0">
                <a:latin typeface="Calibri" panose="020F0502020204030204" pitchFamily="34" charset="0"/>
                <a:ea typeface="Calibri" panose="020F0502020204030204" pitchFamily="34" charset="0"/>
              </a:rPr>
              <a:t>Conclusion</a:t>
            </a:r>
            <a:endParaRPr lang="en-FR" sz="19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76239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087F-8414-F18B-EA44-97C760948EB7}"/>
              </a:ext>
            </a:extLst>
          </p:cNvPr>
          <p:cNvSpPr>
            <a:spLocks noGrp="1"/>
          </p:cNvSpPr>
          <p:nvPr>
            <p:ph type="title"/>
          </p:nvPr>
        </p:nvSpPr>
        <p:spPr/>
        <p:txBody>
          <a:bodyPr>
            <a:noAutofit/>
          </a:bodyPr>
          <a:lstStyle/>
          <a:p>
            <a:br>
              <a:rPr lang="en-FR" sz="2800" dirty="0"/>
            </a:br>
            <a:r>
              <a:rPr lang="en-FR" sz="2800" dirty="0"/>
              <a:t>Partage d’expérience </a:t>
            </a:r>
            <a:r>
              <a:rPr lang="en-GB" sz="2800" dirty="0"/>
              <a:t>Plaidoyer pour </a:t>
            </a:r>
            <a:r>
              <a:rPr lang="en-GB" sz="2800" dirty="0" err="1"/>
              <a:t>l’accroissement</a:t>
            </a:r>
            <a:r>
              <a:rPr lang="en-GB" sz="2800" dirty="0"/>
              <a:t> du </a:t>
            </a:r>
            <a:r>
              <a:rPr lang="en-GB" sz="2800" dirty="0" err="1"/>
              <a:t>financement</a:t>
            </a:r>
            <a:r>
              <a:rPr lang="en-GB" sz="2800" dirty="0"/>
              <a:t> de </a:t>
            </a:r>
            <a:r>
              <a:rPr lang="en-GB" sz="2800" dirty="0" err="1"/>
              <a:t>l’éducation</a:t>
            </a:r>
            <a:r>
              <a:rPr lang="en-GB" sz="2800" dirty="0"/>
              <a:t> inclusive et de </a:t>
            </a:r>
            <a:r>
              <a:rPr lang="en-GB" sz="2800" dirty="0" err="1"/>
              <a:t>l’éducation</a:t>
            </a:r>
            <a:r>
              <a:rPr lang="en-GB" sz="2800" dirty="0"/>
              <a:t> </a:t>
            </a:r>
            <a:r>
              <a:rPr lang="en-GB" sz="2800" dirty="0" err="1"/>
              <a:t>en</a:t>
            </a:r>
            <a:r>
              <a:rPr lang="en-GB" sz="2800" dirty="0"/>
              <a:t> situation </a:t>
            </a:r>
            <a:r>
              <a:rPr lang="en-GB" sz="2800" dirty="0" err="1"/>
              <a:t>d’urgence</a:t>
            </a:r>
            <a:r>
              <a:rPr lang="en-GB" sz="2800" dirty="0"/>
              <a:t>.</a:t>
            </a:r>
            <a:br>
              <a:rPr lang="en-GB" sz="2800" dirty="0"/>
            </a:br>
            <a:endParaRPr lang="en-FR" sz="2800" dirty="0"/>
          </a:p>
        </p:txBody>
      </p:sp>
      <p:sp>
        <p:nvSpPr>
          <p:cNvPr id="3" name="Content Placeholder 2">
            <a:extLst>
              <a:ext uri="{FF2B5EF4-FFF2-40B4-BE49-F238E27FC236}">
                <a16:creationId xmlns:a16="http://schemas.microsoft.com/office/drawing/2014/main" id="{9D0E2B85-6120-ACEC-2C03-23DA0C57F66A}"/>
              </a:ext>
            </a:extLst>
          </p:cNvPr>
          <p:cNvSpPr>
            <a:spLocks noGrp="1"/>
          </p:cNvSpPr>
          <p:nvPr>
            <p:ph idx="1"/>
          </p:nvPr>
        </p:nvSpPr>
        <p:spPr>
          <a:xfrm>
            <a:off x="0" y="1600200"/>
            <a:ext cx="9144000" cy="5257800"/>
          </a:xfrm>
        </p:spPr>
        <p:txBody>
          <a:bodyPr>
            <a:normAutofit fontScale="92500"/>
          </a:bodyPr>
          <a:lstStyle/>
          <a:p>
            <a:r>
              <a:rPr lang="en-GB" sz="1800" dirty="0" err="1"/>
              <a:t>En</a:t>
            </a:r>
            <a:r>
              <a:rPr lang="en-GB" sz="1800" dirty="0"/>
              <a:t> 2020, 2021 et 2022, la CN-EPT/BF a </a:t>
            </a:r>
            <a:r>
              <a:rPr lang="en-GB" sz="1800" dirty="0" err="1"/>
              <a:t>réalisé</a:t>
            </a:r>
            <a:r>
              <a:rPr lang="en-GB" sz="1800" dirty="0"/>
              <a:t> des </a:t>
            </a:r>
            <a:r>
              <a:rPr lang="en-GB" sz="1800" dirty="0" err="1"/>
              <a:t>états</a:t>
            </a:r>
            <a:r>
              <a:rPr lang="en-GB" sz="1800" dirty="0"/>
              <a:t> des </a:t>
            </a:r>
            <a:r>
              <a:rPr lang="en-GB" sz="1800" dirty="0" err="1"/>
              <a:t>lieux</a:t>
            </a:r>
            <a:r>
              <a:rPr lang="en-GB" sz="1800" dirty="0"/>
              <a:t> sur la mise </a:t>
            </a:r>
            <a:r>
              <a:rPr lang="en-GB" sz="1800" dirty="0" err="1"/>
              <a:t>en</a:t>
            </a:r>
            <a:r>
              <a:rPr lang="en-GB" sz="1800" dirty="0"/>
              <a:t> </a:t>
            </a:r>
            <a:r>
              <a:rPr lang="en-GB" sz="1800" dirty="0" err="1"/>
              <a:t>œuvre</a:t>
            </a:r>
            <a:r>
              <a:rPr lang="en-GB" sz="1800" dirty="0"/>
              <a:t> de la </a:t>
            </a:r>
            <a:r>
              <a:rPr lang="en-GB" sz="1800" dirty="0" err="1"/>
              <a:t>Stratégie</a:t>
            </a:r>
            <a:r>
              <a:rPr lang="en-GB" sz="1800" dirty="0"/>
              <a:t> </a:t>
            </a:r>
            <a:r>
              <a:rPr lang="en-GB" sz="1800" dirty="0" err="1"/>
              <a:t>Nationale</a:t>
            </a:r>
            <a:r>
              <a:rPr lang="en-GB" sz="1800" dirty="0"/>
              <a:t> de </a:t>
            </a:r>
            <a:r>
              <a:rPr lang="en-GB" sz="1800" dirty="0" err="1"/>
              <a:t>l’éducation</a:t>
            </a:r>
            <a:r>
              <a:rPr lang="en-GB" sz="1800" dirty="0"/>
              <a:t> inclusive et de la </a:t>
            </a:r>
            <a:r>
              <a:rPr lang="en-GB" sz="1800" dirty="0" err="1"/>
              <a:t>Stratégie</a:t>
            </a:r>
            <a:r>
              <a:rPr lang="en-GB" sz="1800" dirty="0"/>
              <a:t> </a:t>
            </a:r>
            <a:r>
              <a:rPr lang="en-GB" sz="1800" dirty="0" err="1"/>
              <a:t>Nationale</a:t>
            </a:r>
            <a:r>
              <a:rPr lang="en-GB" sz="1800" dirty="0"/>
              <a:t> de </a:t>
            </a:r>
            <a:r>
              <a:rPr lang="en-GB" sz="1800" dirty="0" err="1"/>
              <a:t>l’éducation</a:t>
            </a:r>
            <a:r>
              <a:rPr lang="en-GB" sz="1800" dirty="0"/>
              <a:t> </a:t>
            </a:r>
            <a:r>
              <a:rPr lang="en-GB" sz="1800" dirty="0" err="1"/>
              <a:t>en</a:t>
            </a:r>
            <a:r>
              <a:rPr lang="en-GB" sz="1800" dirty="0"/>
              <a:t> Situation </a:t>
            </a:r>
            <a:r>
              <a:rPr lang="en-GB" sz="1800" dirty="0" err="1"/>
              <a:t>d’urgence</a:t>
            </a:r>
            <a:r>
              <a:rPr lang="en-GB" sz="1800" dirty="0"/>
              <a:t> dans le </a:t>
            </a:r>
            <a:r>
              <a:rPr lang="en-GB" sz="1800" dirty="0" err="1"/>
              <a:t>contexte</a:t>
            </a:r>
            <a:r>
              <a:rPr lang="en-GB" sz="1800" dirty="0"/>
              <a:t> de crise </a:t>
            </a:r>
            <a:r>
              <a:rPr lang="en-GB" sz="1800" dirty="0" err="1"/>
              <a:t>sécuritaire</a:t>
            </a:r>
            <a:r>
              <a:rPr lang="en-GB" sz="1800" dirty="0"/>
              <a:t> du Burkina Faso.</a:t>
            </a:r>
          </a:p>
          <a:p>
            <a:pPr marL="0" indent="0">
              <a:buNone/>
            </a:pPr>
            <a:r>
              <a:rPr kumimoji="0" lang="en-FR" sz="2800" b="0" i="0" u="none" strike="noStrike" kern="1200" cap="none" spc="0" normalizeH="0" baseline="0" noProof="0" dirty="0">
                <a:ln>
                  <a:noFill/>
                </a:ln>
                <a:solidFill>
                  <a:srgbClr val="66CBE1"/>
                </a:solidFill>
                <a:effectLst/>
                <a:uLnTx/>
                <a:uFillTx/>
                <a:latin typeface="Platz"/>
                <a:ea typeface="+mj-ea"/>
                <a:cs typeface="+mj-cs"/>
              </a:rPr>
              <a:t>Défis adressés par le projet de plaidoyer budgétaire</a:t>
            </a:r>
          </a:p>
          <a:p>
            <a:pPr algn="just">
              <a:lnSpc>
                <a:spcPct val="107000"/>
              </a:lnSpc>
              <a:spcAft>
                <a:spcPts val="800"/>
              </a:spcAft>
            </a:pPr>
            <a:r>
              <a:rPr lang="fr-FR" sz="1800" dirty="0">
                <a:solidFill>
                  <a:srgbClr val="1D2228"/>
                </a:solidFill>
                <a:effectLst/>
                <a:latin typeface="Helvetica" pitchFamily="2" charset="0"/>
                <a:ea typeface="Times New Roman" panose="02020603050405020304" pitchFamily="18" charset="0"/>
                <a:cs typeface="Helvetica" pitchFamily="2" charset="0"/>
              </a:rPr>
              <a:t>Les rapports alternatifs élaborés sur la base de ces états des lieux ont montré clairement que les indicateurs ne seront pas atteints dans la mesure où la mise en œuvre de ces deux stratégies souffrent d’insuffisances de financement. Car la plupart des actions prévues dans ces deux documents de stratégie n’ont pas connu de mise en œuvre.</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solidFill>
                  <a:srgbClr val="1D2228"/>
                </a:solidFill>
                <a:effectLst/>
                <a:latin typeface="Helvetica" pitchFamily="2" charset="0"/>
                <a:ea typeface="Times New Roman" panose="02020603050405020304" pitchFamily="18" charset="0"/>
                <a:cs typeface="Helvetica" pitchFamily="2" charset="0"/>
              </a:rPr>
              <a:t>C’est alors que la Coalition va décider d’engager des actions de plaidoyer auprès du Ministre de l’Economie et des finances, du ministre de l’éducation nationale et du président de l’Assemblée Nationale au niveau national. Au niveau, local, auprès des conseils des collectivités territoriales (communal et régional).</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solidFill>
                  <a:srgbClr val="1D2228"/>
                </a:solidFill>
                <a:effectLst/>
                <a:latin typeface="Helvetica" pitchFamily="2" charset="0"/>
                <a:ea typeface="Times New Roman" panose="02020603050405020304" pitchFamily="18" charset="0"/>
                <a:cs typeface="Helvetica" pitchFamily="2" charset="0"/>
              </a:rPr>
              <a:t>Elle va mettre en place des groupes de plaidoyer au niveau national et local. Les groupes de plaidoyer mis en place ont été regroupés et formés sur le plaidoyer, le leadership et les stratégies d’influence. Au cours de cette formation, des plans et message de plaidoyer ont été élaborés pour le niveau national, le niveau régional et le niveau communal.</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FR" sz="1800" dirty="0"/>
          </a:p>
        </p:txBody>
      </p:sp>
    </p:spTree>
    <p:extLst>
      <p:ext uri="{BB962C8B-B14F-4D97-AF65-F5344CB8AC3E}">
        <p14:creationId xmlns:p14="http://schemas.microsoft.com/office/powerpoint/2010/main" val="204129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4047-1A73-B2CF-0CFF-1E480F2CAFEF}"/>
              </a:ext>
            </a:extLst>
          </p:cNvPr>
          <p:cNvSpPr>
            <a:spLocks noGrp="1"/>
          </p:cNvSpPr>
          <p:nvPr>
            <p:ph type="title"/>
          </p:nvPr>
        </p:nvSpPr>
        <p:spPr>
          <a:xfrm>
            <a:off x="457200" y="116632"/>
            <a:ext cx="8229600" cy="634082"/>
          </a:xfrm>
        </p:spPr>
        <p:txBody>
          <a:bodyPr>
            <a:normAutofit fontScale="90000"/>
          </a:bodyPr>
          <a:lstStyle/>
          <a:p>
            <a:r>
              <a:rPr lang="en-FR" dirty="0"/>
              <a:t>Défis, opportunités et impact</a:t>
            </a:r>
          </a:p>
        </p:txBody>
      </p:sp>
      <p:sp>
        <p:nvSpPr>
          <p:cNvPr id="3" name="Content Placeholder 2">
            <a:extLst>
              <a:ext uri="{FF2B5EF4-FFF2-40B4-BE49-F238E27FC236}">
                <a16:creationId xmlns:a16="http://schemas.microsoft.com/office/drawing/2014/main" id="{56313FF2-5F67-810D-EDDB-8B50E4B5850B}"/>
              </a:ext>
            </a:extLst>
          </p:cNvPr>
          <p:cNvSpPr>
            <a:spLocks noGrp="1"/>
          </p:cNvSpPr>
          <p:nvPr>
            <p:ph idx="1"/>
          </p:nvPr>
        </p:nvSpPr>
        <p:spPr>
          <a:xfrm>
            <a:off x="0" y="908720"/>
            <a:ext cx="9144000" cy="5949280"/>
          </a:xfrm>
        </p:spPr>
        <p:txBody>
          <a:bodyPr>
            <a:normAutofit lnSpcReduction="10000"/>
          </a:bodyPr>
          <a:lstStyle/>
          <a:p>
            <a:pPr algn="just">
              <a:lnSpc>
                <a:spcPct val="107000"/>
              </a:lnSpc>
              <a:spcAft>
                <a:spcPts val="800"/>
              </a:spcAft>
            </a:pPr>
            <a:r>
              <a:rPr lang="fr-FR" sz="1800" dirty="0">
                <a:solidFill>
                  <a:srgbClr val="1D2228"/>
                </a:solidFill>
                <a:effectLst/>
                <a:latin typeface="Helvetica" pitchFamily="2" charset="0"/>
                <a:ea typeface="Times New Roman" panose="02020603050405020304" pitchFamily="18" charset="0"/>
                <a:cs typeface="Helvetica" pitchFamily="2" charset="0"/>
              </a:rPr>
              <a:t>En termes de défis, il s’agissait pour nous de convaincre les décideurs ciblés afin qu’ils accèdent à nos demandes de changements à savoir accroitre le financement de l’éducation inclusive et de l’éducation en situation d’urgence. </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solidFill>
                  <a:srgbClr val="1D2228"/>
                </a:solidFill>
                <a:effectLst/>
                <a:latin typeface="Helvetica" pitchFamily="2" charset="0"/>
                <a:ea typeface="Times New Roman" panose="02020603050405020304" pitchFamily="18" charset="0"/>
                <a:cs typeface="Helvetica" pitchFamily="2" charset="0"/>
              </a:rPr>
              <a:t>En termes d’opportunité, il faut retenir que le pays s’est engagé dans la mise en œuvre de l’ODD4 à travers le plan sectoriel de l’Education et de la Formation, la mise en œuvre du Plan Stratégique de Développement de l’Education et de la Formation, la mise en œuvre de la décentralisation, la Loi 013, la Constitution du 02 juin 1991.</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chemeClr val="accent1"/>
                </a:solidFill>
                <a:effectLst/>
                <a:latin typeface="Helvetica" pitchFamily="2" charset="0"/>
                <a:ea typeface="Times New Roman" panose="02020603050405020304" pitchFamily="18" charset="0"/>
                <a:cs typeface="Helvetica" pitchFamily="2" charset="0"/>
              </a:rPr>
              <a:t>Impact</a:t>
            </a:r>
          </a:p>
          <a:p>
            <a:pPr lvl="1" algn="just">
              <a:lnSpc>
                <a:spcPct val="107000"/>
              </a:lnSpc>
              <a:spcAft>
                <a:spcPts val="800"/>
              </a:spcAft>
            </a:pPr>
            <a:r>
              <a:rPr lang="fr-FR" sz="1700" dirty="0">
                <a:solidFill>
                  <a:srgbClr val="1D2228"/>
                </a:solidFill>
                <a:effectLst/>
                <a:latin typeface="Helvetica" pitchFamily="2" charset="0"/>
                <a:ea typeface="Times New Roman" panose="02020603050405020304" pitchFamily="18" charset="0"/>
                <a:cs typeface="Helvetica" pitchFamily="2" charset="0"/>
              </a:rPr>
              <a:t>Le budget alloué à l’ESU est passé de 197 millions en 2020 à 1milliards 500 millions de FCA en 2023.</a:t>
            </a:r>
            <a:endParaRPr lang="en-FR" sz="17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fr-FR" sz="1700" dirty="0">
                <a:solidFill>
                  <a:srgbClr val="1D2228"/>
                </a:solidFill>
                <a:effectLst/>
                <a:latin typeface="Helvetica" pitchFamily="2" charset="0"/>
                <a:ea typeface="Times New Roman" panose="02020603050405020304" pitchFamily="18" charset="0"/>
                <a:cs typeface="Helvetica" pitchFamily="2" charset="0"/>
              </a:rPr>
              <a:t>Le budget alloué à l’éducation des filles de 350 millions en 2020 à 400millions en 2023</a:t>
            </a:r>
            <a:endParaRPr lang="en-FR" sz="17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fr-FR" sz="1700" dirty="0">
                <a:solidFill>
                  <a:srgbClr val="1D2228"/>
                </a:solidFill>
                <a:effectLst/>
                <a:latin typeface="Helvetica" pitchFamily="2" charset="0"/>
                <a:ea typeface="Times New Roman" panose="02020603050405020304" pitchFamily="18" charset="0"/>
                <a:cs typeface="Helvetica" pitchFamily="2" charset="0"/>
              </a:rPr>
              <a:t>Le budget alloué à l’éducation des enfants handicapés de122 750 000 FCFA en 2019-2020 à 138 850 000 en 2021/2022</a:t>
            </a:r>
            <a:endParaRPr lang="en-FR"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chemeClr val="accent1"/>
                </a:solidFill>
                <a:effectLst/>
                <a:latin typeface="Helvetica" pitchFamily="2" charset="0"/>
                <a:ea typeface="Times New Roman" panose="02020603050405020304" pitchFamily="18" charset="0"/>
                <a:cs typeface="Helvetica" pitchFamily="2" charset="0"/>
              </a:rPr>
              <a:t>Perspectives: </a:t>
            </a:r>
            <a:r>
              <a:rPr lang="fr-FR" sz="1800" dirty="0">
                <a:solidFill>
                  <a:srgbClr val="1D2228"/>
                </a:solidFill>
                <a:effectLst/>
                <a:latin typeface="Helvetica" pitchFamily="2" charset="0"/>
                <a:ea typeface="Times New Roman" panose="02020603050405020304" pitchFamily="18" charset="0"/>
                <a:cs typeface="Helvetica" pitchFamily="2" charset="0"/>
              </a:rPr>
              <a:t>Poursuivre le plaidoyer pour l’accroissement du budget de l’éducation et l’adaptation des procédures financières au contexte de l’urgence au niveau national et local.</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Tree>
    <p:extLst>
      <p:ext uri="{BB962C8B-B14F-4D97-AF65-F5344CB8AC3E}">
        <p14:creationId xmlns:p14="http://schemas.microsoft.com/office/powerpoint/2010/main" val="2704674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1A4C-95B2-3A7E-B5EE-9945D0F6821F}"/>
              </a:ext>
            </a:extLst>
          </p:cNvPr>
          <p:cNvSpPr>
            <a:spLocks noGrp="1"/>
          </p:cNvSpPr>
          <p:nvPr>
            <p:ph type="ctrTitle"/>
          </p:nvPr>
        </p:nvSpPr>
        <p:spPr>
          <a:xfrm>
            <a:off x="457200" y="2171700"/>
            <a:ext cx="8229600" cy="2514599"/>
          </a:xfrm>
        </p:spPr>
        <p:txBody>
          <a:bodyPr/>
          <a:lstStyle/>
          <a:p>
            <a:r>
              <a:rPr lang="en-FR" sz="4800" dirty="0"/>
              <a:t>Intervention de LA GFM3</a:t>
            </a:r>
          </a:p>
        </p:txBody>
      </p:sp>
    </p:spTree>
    <p:extLst>
      <p:ext uri="{BB962C8B-B14F-4D97-AF65-F5344CB8AC3E}">
        <p14:creationId xmlns:p14="http://schemas.microsoft.com/office/powerpoint/2010/main" val="601505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BF723E6F-8BA0-4B84-9B56-F63F7A905C32}"/>
              </a:ext>
            </a:extLst>
          </p:cNvPr>
          <p:cNvGrpSpPr/>
          <p:nvPr/>
        </p:nvGrpSpPr>
        <p:grpSpPr>
          <a:xfrm>
            <a:off x="-673161" y="3970563"/>
            <a:ext cx="2817647" cy="2869629"/>
            <a:chOff x="-897548" y="4151084"/>
            <a:chExt cx="3756863" cy="3826172"/>
          </a:xfrm>
        </p:grpSpPr>
        <p:sp>
          <p:nvSpPr>
            <p:cNvPr id="30" name="Arc 29">
              <a:extLst>
                <a:ext uri="{FF2B5EF4-FFF2-40B4-BE49-F238E27FC236}">
                  <a16:creationId xmlns:a16="http://schemas.microsoft.com/office/drawing/2014/main" id="{DFAD3C0F-E722-4BF6-B1E2-D41F3B804A68}"/>
                </a:ext>
              </a:extLst>
            </p:cNvPr>
            <p:cNvSpPr/>
            <p:nvPr/>
          </p:nvSpPr>
          <p:spPr>
            <a:xfrm>
              <a:off x="-581832" y="4151084"/>
              <a:ext cx="3441147" cy="2960749"/>
            </a:xfrm>
            <a:prstGeom prst="arc">
              <a:avLst>
                <a:gd name="adj1" fmla="val 13810064"/>
                <a:gd name="adj2" fmla="val 2800234"/>
              </a:avLst>
            </a:prstGeom>
            <a:ln w="12700">
              <a:solidFill>
                <a:srgbClr val="FFFF0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I" sz="1350" dirty="0"/>
            </a:p>
          </p:txBody>
        </p:sp>
        <p:sp>
          <p:nvSpPr>
            <p:cNvPr id="31" name="Arc 30">
              <a:extLst>
                <a:ext uri="{FF2B5EF4-FFF2-40B4-BE49-F238E27FC236}">
                  <a16:creationId xmlns:a16="http://schemas.microsoft.com/office/drawing/2014/main" id="{1F977634-7028-4059-B151-0C5E73A2032F}"/>
                </a:ext>
              </a:extLst>
            </p:cNvPr>
            <p:cNvSpPr/>
            <p:nvPr/>
          </p:nvSpPr>
          <p:spPr>
            <a:xfrm>
              <a:off x="-373725" y="4330139"/>
              <a:ext cx="2809391" cy="2960749"/>
            </a:xfrm>
            <a:prstGeom prst="arc">
              <a:avLst>
                <a:gd name="adj1" fmla="val 13810064"/>
                <a:gd name="adj2" fmla="val 2581411"/>
              </a:avLst>
            </a:prstGeom>
            <a:ln w="12700">
              <a:solidFill>
                <a:srgbClr val="00B0F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I" sz="1350" dirty="0"/>
            </a:p>
          </p:txBody>
        </p:sp>
        <p:sp>
          <p:nvSpPr>
            <p:cNvPr id="32" name="Arc 31">
              <a:extLst>
                <a:ext uri="{FF2B5EF4-FFF2-40B4-BE49-F238E27FC236}">
                  <a16:creationId xmlns:a16="http://schemas.microsoft.com/office/drawing/2014/main" id="{DF91F6AB-9C6F-4E59-BD61-DE6A020081E2}"/>
                </a:ext>
              </a:extLst>
            </p:cNvPr>
            <p:cNvSpPr/>
            <p:nvPr/>
          </p:nvSpPr>
          <p:spPr>
            <a:xfrm rot="1834759">
              <a:off x="-897548" y="4659595"/>
              <a:ext cx="2709131" cy="3317661"/>
            </a:xfrm>
            <a:prstGeom prst="arc">
              <a:avLst>
                <a:gd name="adj1" fmla="val 13441943"/>
                <a:gd name="adj2" fmla="val 20973922"/>
              </a:avLst>
            </a:prstGeom>
            <a:ln w="12700">
              <a:solidFill>
                <a:srgbClr val="C00000">
                  <a:alpha val="5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I" sz="1350" dirty="0"/>
            </a:p>
          </p:txBody>
        </p:sp>
      </p:grpSp>
      <p:sp>
        <p:nvSpPr>
          <p:cNvPr id="6" name="Titre 1">
            <a:extLst>
              <a:ext uri="{FF2B5EF4-FFF2-40B4-BE49-F238E27FC236}">
                <a16:creationId xmlns:a16="http://schemas.microsoft.com/office/drawing/2014/main" id="{0EC5E2C5-4487-4F11-802E-3DB6F0A1C200}"/>
              </a:ext>
            </a:extLst>
          </p:cNvPr>
          <p:cNvSpPr>
            <a:spLocks noGrp="1"/>
          </p:cNvSpPr>
          <p:nvPr>
            <p:ph type="ctrTitle"/>
          </p:nvPr>
        </p:nvSpPr>
        <p:spPr>
          <a:xfrm>
            <a:off x="107504" y="5479736"/>
            <a:ext cx="9144000" cy="1378264"/>
          </a:xfrm>
        </p:spPr>
        <p:txBody>
          <a:bodyPr>
            <a:noAutofit/>
          </a:bodyPr>
          <a:lstStyle/>
          <a:p>
            <a:r>
              <a:rPr lang="fr-FR" sz="2400" b="1" dirty="0">
                <a:latin typeface="Comic Sans MS" panose="030F0702030302020204" pitchFamily="66" charset="0"/>
              </a:rPr>
              <a:t>PROJET : PLAIDOYER BUDGETAIRE EN VUE DE SOUTENIR LA LUTTE CONTRE LE MARIAGE DES ENFANTS DANS LA SOUS-PREFECTURE DE LOGOUALE et de Danané DU 1</a:t>
            </a:r>
            <a:r>
              <a:rPr lang="fr-FR" sz="2400" b="1" baseline="30000" dirty="0">
                <a:latin typeface="Comic Sans MS" panose="030F0702030302020204" pitchFamily="66" charset="0"/>
              </a:rPr>
              <a:t>ER</a:t>
            </a:r>
            <a:r>
              <a:rPr lang="fr-FR" sz="2400" dirty="0">
                <a:latin typeface="Comic Sans MS" panose="030F0702030302020204" pitchFamily="66" charset="0"/>
              </a:rPr>
              <a:t> </a:t>
            </a:r>
            <a:r>
              <a:rPr lang="fr-FR" sz="2400" b="1" dirty="0">
                <a:latin typeface="Comic Sans MS" panose="030F0702030302020204" pitchFamily="66" charset="0"/>
              </a:rPr>
              <a:t>février AU 30 mai 2022</a:t>
            </a:r>
            <a:r>
              <a:rPr lang="fr-FR" sz="1500" b="1" dirty="0">
                <a:latin typeface="Comic Sans MS" panose="030F0702030302020204" pitchFamily="66" charset="0"/>
              </a:rPr>
              <a:t>*</a:t>
            </a:r>
            <a:endParaRPr lang="en-US" sz="1500" dirty="0">
              <a:latin typeface="Comic Sans MS" panose="030F0702030302020204" pitchFamily="66" charset="0"/>
            </a:endParaRPr>
          </a:p>
        </p:txBody>
      </p:sp>
      <p:pic>
        <p:nvPicPr>
          <p:cNvPr id="2" name="Image 1"/>
          <p:cNvPicPr>
            <a:picLocks noChangeAspect="1"/>
          </p:cNvPicPr>
          <p:nvPr/>
        </p:nvPicPr>
        <p:blipFill>
          <a:blip r:embed="rId2"/>
          <a:stretch>
            <a:fillRect/>
          </a:stretch>
        </p:blipFill>
        <p:spPr>
          <a:xfrm>
            <a:off x="773227" y="1472382"/>
            <a:ext cx="7315201" cy="3729937"/>
          </a:xfrm>
          <a:prstGeom prst="rect">
            <a:avLst/>
          </a:prstGeom>
        </p:spPr>
      </p:pic>
    </p:spTree>
    <p:extLst>
      <p:ext uri="{BB962C8B-B14F-4D97-AF65-F5344CB8AC3E}">
        <p14:creationId xmlns:p14="http://schemas.microsoft.com/office/powerpoint/2010/main" val="1445277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100" y="1622914"/>
            <a:ext cx="8315325" cy="3930500"/>
          </a:xfrm>
          <a:prstGeom prst="rect">
            <a:avLst/>
          </a:prstGeom>
        </p:spPr>
        <p:txBody>
          <a:bodyPr wrap="square">
            <a:spAutoFit/>
          </a:bodyPr>
          <a:lstStyle/>
          <a:p>
            <a:pPr algn="just">
              <a:lnSpc>
                <a:spcPct val="120000"/>
              </a:lnSpc>
            </a:pPr>
            <a:r>
              <a:rPr lang="fr-FR" sz="1350" b="1" dirty="0">
                <a:latin typeface="Comic Sans MS" panose="030F0702030302020204" pitchFamily="66" charset="0"/>
                <a:ea typeface="Calibri" panose="020F0502020204030204" pitchFamily="34" charset="0"/>
              </a:rPr>
              <a:t>1</a:t>
            </a:r>
            <a:r>
              <a:rPr lang="fr-FR" sz="1350" b="1" u="sng" dirty="0">
                <a:latin typeface="Comic Sans MS" panose="030F0702030302020204" pitchFamily="66" charset="0"/>
                <a:ea typeface="Calibri" panose="020F0502020204030204" pitchFamily="34" charset="0"/>
              </a:rPr>
              <a:t>/ UN APERCU DE L’OBJECTIF GÉNÉRAL</a:t>
            </a:r>
            <a:endParaRPr lang="en-US" sz="1350" dirty="0">
              <a:latin typeface="Comic Sans MS" panose="030F0702030302020204" pitchFamily="66" charset="0"/>
              <a:ea typeface="Calibri" panose="020F0502020204030204" pitchFamily="34" charset="0"/>
            </a:endParaRPr>
          </a:p>
          <a:p>
            <a:pPr marL="75724" algn="just">
              <a:lnSpc>
                <a:spcPct val="120000"/>
              </a:lnSpc>
            </a:pPr>
            <a:r>
              <a:rPr lang="fr-FR" sz="1350" dirty="0">
                <a:latin typeface="Comic Sans MS" panose="030F0702030302020204" pitchFamily="66" charset="0"/>
                <a:ea typeface="Calibri" panose="020F0502020204030204" pitchFamily="34" charset="0"/>
              </a:rPr>
              <a:t> </a:t>
            </a:r>
            <a:endParaRPr lang="en-US" sz="1350" dirty="0">
              <a:latin typeface="Comic Sans MS" panose="030F0702030302020204" pitchFamily="66" charset="0"/>
              <a:ea typeface="Calibri" panose="020F0502020204030204" pitchFamily="34" charset="0"/>
            </a:endParaRPr>
          </a:p>
          <a:p>
            <a:pPr marL="75724" algn="just">
              <a:lnSpc>
                <a:spcPct val="120000"/>
              </a:lnSpc>
            </a:pPr>
            <a:r>
              <a:rPr lang="fr-FR" sz="1350" dirty="0">
                <a:latin typeface="Comic Sans MS" panose="030F0702030302020204" pitchFamily="66" charset="0"/>
                <a:ea typeface="Calibri" panose="020F0502020204030204" pitchFamily="34" charset="0"/>
              </a:rPr>
              <a:t>Contribuer au développement de foyers d’hébergement pour 100 filles victimes de violences basées sur le genre (VBG) et filles-épouses victimes de violences conjugales, dans la Région du Tonkpi, à l’Ouest de la Côte d’Ivoire à travers un plaidoyer budgétaire.</a:t>
            </a:r>
          </a:p>
          <a:p>
            <a:r>
              <a:rPr lang="fr-FR" sz="1350" dirty="0">
                <a:latin typeface="Comic Sans MS" panose="030F0702030302020204" pitchFamily="66" charset="0"/>
              </a:rPr>
              <a:t> </a:t>
            </a:r>
            <a:endParaRPr lang="en-US" sz="1350" dirty="0">
              <a:latin typeface="Comic Sans MS" panose="030F0702030302020204" pitchFamily="66" charset="0"/>
            </a:endParaRPr>
          </a:p>
          <a:p>
            <a:pPr marL="75724" algn="just">
              <a:lnSpc>
                <a:spcPct val="120000"/>
              </a:lnSpc>
            </a:pPr>
            <a:r>
              <a:rPr lang="fr-FR" sz="1350" b="1" dirty="0">
                <a:latin typeface="Comic Sans MS" panose="030F0702030302020204" pitchFamily="66" charset="0"/>
                <a:ea typeface="Calibri" panose="020F0502020204030204" pitchFamily="34" charset="0"/>
              </a:rPr>
              <a:t>2 </a:t>
            </a:r>
            <a:r>
              <a:rPr lang="fr-FR" sz="1350" b="1" u="sng" dirty="0">
                <a:latin typeface="Comic Sans MS" panose="030F0702030302020204" pitchFamily="66" charset="0"/>
                <a:ea typeface="Calibri" panose="020F0502020204030204" pitchFamily="34" charset="0"/>
              </a:rPr>
              <a:t>/ LES OBJECTIFS SPECIFIQUES</a:t>
            </a:r>
            <a:endParaRPr lang="en-US" sz="1200" b="1" u="sng" dirty="0">
              <a:latin typeface="Comic Sans MS" panose="030F0702030302020204" pitchFamily="66" charset="0"/>
              <a:ea typeface="Calibri" panose="020F0502020204030204" pitchFamily="34" charset="0"/>
            </a:endParaRPr>
          </a:p>
          <a:p>
            <a:pPr marL="290036" indent="-214313" algn="just">
              <a:lnSpc>
                <a:spcPct val="120000"/>
              </a:lnSpc>
              <a:buFont typeface="Wingdings" panose="05000000000000000000" pitchFamily="2" charset="2"/>
              <a:buChar char="Ø"/>
            </a:pPr>
            <a:r>
              <a:rPr lang="fr-FR" sz="1350" dirty="0">
                <a:latin typeface="Comic Sans MS" panose="030F0702030302020204" pitchFamily="66" charset="0"/>
                <a:ea typeface="Calibri" panose="020F0502020204030204" pitchFamily="34" charset="0"/>
              </a:rPr>
              <a:t>Analyser le budget public sur le financement des foyers d’hébergement des filles vulnérables, dans la région du Tonkpi, à l’Ouest de la Côte d’Ivoire ;</a:t>
            </a:r>
            <a:endParaRPr lang="en-US" sz="1350" dirty="0">
              <a:latin typeface="Comic Sans MS" panose="030F0702030302020204" pitchFamily="66" charset="0"/>
              <a:ea typeface="Calibri" panose="020F0502020204030204" pitchFamily="34" charset="0"/>
            </a:endParaRPr>
          </a:p>
          <a:p>
            <a:pPr marL="290036" indent="-214313" algn="just">
              <a:lnSpc>
                <a:spcPct val="120000"/>
              </a:lnSpc>
              <a:buFont typeface="Wingdings" panose="05000000000000000000" pitchFamily="2" charset="2"/>
              <a:buChar char="Ø"/>
            </a:pPr>
            <a:r>
              <a:rPr lang="fr-FR" sz="1350" dirty="0">
                <a:latin typeface="Comic Sans MS" panose="030F0702030302020204" pitchFamily="66" charset="0"/>
                <a:ea typeface="Calibri" panose="020F0502020204030204" pitchFamily="34" charset="0"/>
              </a:rPr>
              <a:t>Renforcer les capacités des communautés de la Sous-préfecture de Logoualé et de la ville de Man, à l’Ouest de la Côte d’Ivoire, en matière d’analyse et de plaidoyer budgétaire et les sensibiliser sur les conséquences du mariage des enfants ;</a:t>
            </a:r>
            <a:endParaRPr lang="en-US" sz="1350" dirty="0">
              <a:latin typeface="Comic Sans MS" panose="030F0702030302020204" pitchFamily="66" charset="0"/>
              <a:ea typeface="Calibri" panose="020F0502020204030204" pitchFamily="34" charset="0"/>
            </a:endParaRPr>
          </a:p>
          <a:p>
            <a:pPr marL="290036" indent="-214313" algn="just">
              <a:lnSpc>
                <a:spcPct val="120000"/>
              </a:lnSpc>
              <a:buFont typeface="Wingdings" panose="05000000000000000000" pitchFamily="2" charset="2"/>
              <a:buChar char="Ø"/>
            </a:pPr>
            <a:r>
              <a:rPr lang="fr-FR" sz="1350" dirty="0">
                <a:latin typeface="Comic Sans MS" panose="030F0702030302020204" pitchFamily="66" charset="0"/>
                <a:ea typeface="Calibri" panose="020F0502020204030204" pitchFamily="34" charset="0"/>
              </a:rPr>
              <a:t>Élaborer le plaidoyer budgétaire et Mener une campagne de plaidoyer auprès des autorités compétentes.</a:t>
            </a:r>
            <a:endParaRPr lang="en-US" sz="1350" dirty="0">
              <a:latin typeface="Comic Sans MS" panose="030F0702030302020204" pitchFamily="66" charset="0"/>
              <a:ea typeface="Calibri" panose="020F0502020204030204" pitchFamily="34" charset="0"/>
            </a:endParaRPr>
          </a:p>
          <a:p>
            <a:r>
              <a:rPr lang="fr-FR" sz="1200" dirty="0">
                <a:latin typeface="Comic Sans MS" panose="030F0702030302020204" pitchFamily="66" charset="0"/>
                <a:ea typeface="Calibri" panose="020F0502020204030204" pitchFamily="34" charset="0"/>
              </a:rPr>
              <a:t> </a:t>
            </a:r>
            <a:endParaRPr lang="en-US" sz="1200" dirty="0">
              <a:latin typeface="Comic Sans MS" panose="030F0702030302020204" pitchFamily="66" charset="0"/>
              <a:ea typeface="Calibri" panose="020F0502020204030204" pitchFamily="34" charset="0"/>
            </a:endParaRPr>
          </a:p>
          <a:p>
            <a:pPr marL="75724" algn="just">
              <a:lnSpc>
                <a:spcPct val="120000"/>
              </a:lnSpc>
            </a:pPr>
            <a:endParaRPr lang="en-US" sz="1200" dirty="0">
              <a:latin typeface="Comic Sans MS" panose="030F0702030302020204" pitchFamily="66" charset="0"/>
              <a:ea typeface="Calibri" panose="020F0502020204030204" pitchFamily="34" charset="0"/>
            </a:endParaRPr>
          </a:p>
        </p:txBody>
      </p:sp>
    </p:spTree>
    <p:extLst>
      <p:ext uri="{BB962C8B-B14F-4D97-AF65-F5344CB8AC3E}">
        <p14:creationId xmlns:p14="http://schemas.microsoft.com/office/powerpoint/2010/main" val="1913055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202" y="1566496"/>
            <a:ext cx="8053754" cy="4141775"/>
          </a:xfrm>
          <a:prstGeom prst="rect">
            <a:avLst/>
          </a:prstGeom>
        </p:spPr>
        <p:txBody>
          <a:bodyPr wrap="square">
            <a:spAutoFit/>
          </a:bodyPr>
          <a:lstStyle/>
          <a:p>
            <a:pPr algn="just">
              <a:lnSpc>
                <a:spcPct val="120000"/>
              </a:lnSpc>
            </a:pPr>
            <a:r>
              <a:rPr lang="fr-FR" sz="1350" b="1" u="sng" dirty="0">
                <a:latin typeface="Comic Sans MS" panose="030F0702030302020204" pitchFamily="66" charset="0"/>
                <a:ea typeface="Calibri" panose="020F0502020204030204" pitchFamily="34" charset="0"/>
              </a:rPr>
              <a:t>3/ RESULTATS ATTENDUS</a:t>
            </a:r>
            <a:endParaRPr lang="en-US" sz="1350" dirty="0">
              <a:latin typeface="Comic Sans MS" panose="030F0702030302020204" pitchFamily="66" charset="0"/>
              <a:ea typeface="Calibri" panose="020F0502020204030204" pitchFamily="34" charset="0"/>
            </a:endParaRPr>
          </a:p>
          <a:p>
            <a:pPr marL="214313" indent="-214313" algn="just">
              <a:lnSpc>
                <a:spcPct val="120000"/>
              </a:lnSpc>
              <a:buFont typeface="Wingdings" panose="05000000000000000000" pitchFamily="2" charset="2"/>
              <a:buChar char="Ø"/>
            </a:pPr>
            <a:r>
              <a:rPr lang="fr-FR" sz="1350" dirty="0">
                <a:latin typeface="Comic Sans MS" panose="030F0702030302020204" pitchFamily="66" charset="0"/>
                <a:ea typeface="Calibri" panose="020F0502020204030204" pitchFamily="34" charset="0"/>
              </a:rPr>
              <a:t>Une analyse budgétaire sur le financement des foyers d’hébergement des filles vulnérables, dans la région du Tonkpi, à l’Ouest de la Côte d’Ivoire est faite ;</a:t>
            </a:r>
            <a:endParaRPr lang="en-US" sz="1350" dirty="0">
              <a:latin typeface="Comic Sans MS" panose="030F0702030302020204" pitchFamily="66" charset="0"/>
              <a:ea typeface="Calibri" panose="020F0502020204030204" pitchFamily="34" charset="0"/>
            </a:endParaRPr>
          </a:p>
          <a:p>
            <a:pPr marL="214313" indent="-214313" algn="just">
              <a:lnSpc>
                <a:spcPct val="120000"/>
              </a:lnSpc>
              <a:buFont typeface="Wingdings" panose="05000000000000000000" pitchFamily="2" charset="2"/>
              <a:buChar char="Ø"/>
            </a:pPr>
            <a:r>
              <a:rPr lang="fr-FR" sz="1350" dirty="0">
                <a:latin typeface="Comic Sans MS" panose="030F0702030302020204" pitchFamily="66" charset="0"/>
                <a:ea typeface="Calibri" panose="020F0502020204030204" pitchFamily="34" charset="0"/>
              </a:rPr>
              <a:t>Les capacités des communautés de la Sous-préfecture de Logoualé et de la ville de Man, en matière d’analyse et de plaidoyer budgétaire et sur les conséquences du mariage des enfants sont renforcées ;</a:t>
            </a:r>
            <a:endParaRPr lang="en-US" sz="1350" dirty="0">
              <a:latin typeface="Comic Sans MS" panose="030F0702030302020204" pitchFamily="66" charset="0"/>
              <a:ea typeface="Calibri" panose="020F0502020204030204" pitchFamily="34" charset="0"/>
            </a:endParaRPr>
          </a:p>
          <a:p>
            <a:pPr marL="214313" indent="-214313" algn="just">
              <a:lnSpc>
                <a:spcPct val="120000"/>
              </a:lnSpc>
              <a:buFont typeface="Wingdings" panose="05000000000000000000" pitchFamily="2" charset="2"/>
              <a:buChar char="Ø"/>
            </a:pPr>
            <a:r>
              <a:rPr lang="fr-FR" sz="1350" dirty="0">
                <a:latin typeface="Comic Sans MS" panose="030F0702030302020204" pitchFamily="66" charset="0"/>
                <a:ea typeface="Calibri" panose="020F0502020204030204" pitchFamily="34" charset="0"/>
              </a:rPr>
              <a:t>Le plaidoyer budgétaire est élaboré avec la communauté et une campagne de plaidoyer auprès des autorités compétentes est menée.</a:t>
            </a:r>
          </a:p>
          <a:p>
            <a:pPr algn="just">
              <a:lnSpc>
                <a:spcPct val="120000"/>
              </a:lnSpc>
            </a:pPr>
            <a:endParaRPr lang="fr-FR" sz="1200" dirty="0">
              <a:latin typeface="Comic Sans MS" panose="030F0702030302020204" pitchFamily="66" charset="0"/>
              <a:ea typeface="Calibri" panose="020F0502020204030204" pitchFamily="34" charset="0"/>
            </a:endParaRPr>
          </a:p>
          <a:p>
            <a:pPr algn="just">
              <a:lnSpc>
                <a:spcPct val="120000"/>
              </a:lnSpc>
            </a:pPr>
            <a:r>
              <a:rPr lang="fr-FR" sz="1350" u="sng" dirty="0">
                <a:latin typeface="Comic Sans MS" panose="030F0702030302020204" pitchFamily="66" charset="0"/>
                <a:ea typeface="Calibri" panose="020F0502020204030204" pitchFamily="34" charset="0"/>
              </a:rPr>
              <a:t>4/ </a:t>
            </a:r>
            <a:r>
              <a:rPr lang="fr-FR" sz="1350" b="1" u="sng" dirty="0">
                <a:latin typeface="Comic Sans MS" panose="030F0702030302020204" pitchFamily="66" charset="0"/>
                <a:ea typeface="Calibri" panose="020F0502020204030204" pitchFamily="34" charset="0"/>
              </a:rPr>
              <a:t>ACTIVITÉS PRÉVUES</a:t>
            </a:r>
          </a:p>
          <a:p>
            <a:pPr marL="214313" indent="-214313" algn="just">
              <a:lnSpc>
                <a:spcPct val="120000"/>
              </a:lnSpc>
              <a:buFont typeface="Wingdings" panose="05000000000000000000" pitchFamily="2" charset="2"/>
              <a:buChar char="v"/>
            </a:pPr>
            <a:r>
              <a:rPr lang="fr-FR" sz="1350" b="1" dirty="0">
                <a:latin typeface="Comic Sans MS" panose="030F0702030302020204" pitchFamily="66" charset="0"/>
                <a:ea typeface="Calibri" panose="020F0502020204030204" pitchFamily="34" charset="0"/>
              </a:rPr>
              <a:t>Etape 1 : Analyse Budgétaire</a:t>
            </a:r>
            <a:endParaRPr lang="en-US" sz="1350" b="1" dirty="0">
              <a:latin typeface="Comic Sans MS" panose="030F0702030302020204" pitchFamily="66" charset="0"/>
              <a:ea typeface="Calibri" panose="020F0502020204030204" pitchFamily="34" charset="0"/>
            </a:endParaRPr>
          </a:p>
          <a:p>
            <a:pPr marL="214313" indent="-214313" algn="just">
              <a:lnSpc>
                <a:spcPct val="120000"/>
              </a:lnSpc>
              <a:buFont typeface="Wingdings" panose="05000000000000000000" pitchFamily="2" charset="2"/>
              <a:buChar char="Ø"/>
            </a:pPr>
            <a:r>
              <a:rPr lang="fr-FR" sz="1350" dirty="0">
                <a:latin typeface="Comic Sans MS" panose="030F0702030302020204" pitchFamily="66" charset="0"/>
                <a:ea typeface="Calibri" panose="020F0502020204030204" pitchFamily="34" charset="0"/>
              </a:rPr>
              <a:t>Collaboration avec un expert pour effectuer une analyse budgétaire afin d’accéder à des informations budgétaires ;</a:t>
            </a:r>
            <a:endParaRPr lang="en-US" sz="1350" dirty="0">
              <a:latin typeface="Comic Sans MS" panose="030F0702030302020204" pitchFamily="66" charset="0"/>
              <a:ea typeface="Calibri" panose="020F0502020204030204" pitchFamily="34" charset="0"/>
            </a:endParaRPr>
          </a:p>
          <a:p>
            <a:pPr marL="214313" indent="-214313" algn="just">
              <a:lnSpc>
                <a:spcPct val="120000"/>
              </a:lnSpc>
              <a:buFont typeface="Wingdings" panose="05000000000000000000" pitchFamily="2" charset="2"/>
              <a:buChar char="Ø"/>
            </a:pPr>
            <a:r>
              <a:rPr lang="fr-FR" sz="1350" dirty="0">
                <a:latin typeface="Comic Sans MS" panose="030F0702030302020204" pitchFamily="66" charset="0"/>
                <a:ea typeface="Calibri" panose="020F0502020204030204" pitchFamily="34" charset="0"/>
              </a:rPr>
              <a:t>Analyse de ces informations, les expliquer et en tirer les conséquences ;</a:t>
            </a:r>
            <a:endParaRPr lang="en-US" sz="1350" dirty="0">
              <a:latin typeface="Comic Sans MS" panose="030F0702030302020204" pitchFamily="66" charset="0"/>
              <a:ea typeface="Calibri" panose="020F0502020204030204" pitchFamily="34" charset="0"/>
            </a:endParaRPr>
          </a:p>
          <a:p>
            <a:pPr marL="214313" indent="-214313" algn="just">
              <a:lnSpc>
                <a:spcPct val="120000"/>
              </a:lnSpc>
              <a:buFont typeface="Wingdings" panose="05000000000000000000" pitchFamily="2" charset="2"/>
              <a:buChar char="Ø"/>
            </a:pPr>
            <a:r>
              <a:rPr lang="fr-FR" sz="1350" dirty="0">
                <a:latin typeface="Comic Sans MS" panose="030F0702030302020204" pitchFamily="66" charset="0"/>
                <a:ea typeface="Calibri" panose="020F0502020204030204" pitchFamily="34" charset="0"/>
              </a:rPr>
              <a:t>Utilisation de ces informations pour le plaidoyer budgétaire </a:t>
            </a:r>
            <a:r>
              <a:rPr lang="fr-FR" sz="1200" dirty="0">
                <a:latin typeface="Comic Sans MS" panose="030F0702030302020204" pitchFamily="66" charset="0"/>
                <a:ea typeface="Calibri" panose="020F0502020204030204" pitchFamily="34" charset="0"/>
              </a:rPr>
              <a:t> </a:t>
            </a:r>
            <a:endParaRPr lang="en-US" sz="1200" dirty="0">
              <a:latin typeface="Comic Sans MS" panose="030F0702030302020204" pitchFamily="66" charset="0"/>
              <a:ea typeface="Calibri" panose="020F0502020204030204" pitchFamily="34" charset="0"/>
            </a:endParaRPr>
          </a:p>
          <a:p>
            <a:r>
              <a:rPr lang="fr-FR" sz="1050" dirty="0"/>
              <a:t> </a:t>
            </a:r>
            <a:endParaRPr lang="en-US" sz="1050" dirty="0"/>
          </a:p>
          <a:p>
            <a:pPr marL="257175" indent="-257175" algn="just">
              <a:lnSpc>
                <a:spcPct val="120000"/>
              </a:lnSpc>
              <a:buFont typeface="Calibri" panose="020F0502020204030204" pitchFamily="34" charset="0"/>
              <a:buChar char="-"/>
            </a:pPr>
            <a:endParaRPr lang="en-US" sz="105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752161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763" y="1539746"/>
            <a:ext cx="8254512" cy="3697935"/>
          </a:xfrm>
          <a:prstGeom prst="rect">
            <a:avLst/>
          </a:prstGeom>
        </p:spPr>
        <p:txBody>
          <a:bodyPr wrap="square">
            <a:spAutoFit/>
          </a:bodyPr>
          <a:lstStyle/>
          <a:p>
            <a:pPr marL="214313" indent="-214313" algn="just">
              <a:lnSpc>
                <a:spcPct val="120000"/>
              </a:lnSpc>
              <a:buFont typeface="Wingdings" panose="05000000000000000000" pitchFamily="2" charset="2"/>
              <a:buChar char="v"/>
            </a:pPr>
            <a:r>
              <a:rPr lang="fr-FR" sz="1350" b="1" dirty="0">
                <a:latin typeface="Comic Sans MS" panose="030F0702030302020204" pitchFamily="66" charset="0"/>
                <a:ea typeface="Calibri" panose="020F0502020204030204" pitchFamily="34" charset="0"/>
              </a:rPr>
              <a:t>Etape 2 : Renforcement des capacités et sensibilisation</a:t>
            </a:r>
            <a:endParaRPr lang="en-US" sz="1350" b="1" dirty="0">
              <a:latin typeface="Comic Sans MS" panose="030F0702030302020204" pitchFamily="66" charset="0"/>
              <a:ea typeface="Calibri" panose="020F0502020204030204" pitchFamily="34" charset="0"/>
            </a:endParaRPr>
          </a:p>
          <a:p>
            <a:pPr marL="214313" indent="-214313" algn="just">
              <a:lnSpc>
                <a:spcPct val="120000"/>
              </a:lnSpc>
              <a:buFont typeface="Wingdings" panose="05000000000000000000" pitchFamily="2" charset="2"/>
              <a:buChar char="Ø"/>
            </a:pPr>
            <a:r>
              <a:rPr lang="fr-FR" sz="1350" dirty="0">
                <a:latin typeface="Comic Sans MS" panose="030F0702030302020204" pitchFamily="66" charset="0"/>
                <a:ea typeface="Calibri" panose="020F0502020204030204" pitchFamily="34" charset="0"/>
              </a:rPr>
              <a:t>Renforcement des capacités des communautés de la Sous-préfecture de Logoualé et de la ville de Man, afin de leur montrer l’impact du budget sur les axes de développement et les motiver à participer à l’élaboration du budget de leur localité afin que leur besoin soit pris en compte, particulièrement celui de foyer d’hébergement.</a:t>
            </a:r>
            <a:endParaRPr lang="en-US" sz="1350" dirty="0">
              <a:latin typeface="Comic Sans MS" panose="030F0702030302020204" pitchFamily="66" charset="0"/>
              <a:ea typeface="Calibri" panose="020F0502020204030204" pitchFamily="34" charset="0"/>
            </a:endParaRPr>
          </a:p>
          <a:p>
            <a:pPr marL="214313" indent="-214313" algn="just">
              <a:lnSpc>
                <a:spcPct val="120000"/>
              </a:lnSpc>
              <a:buFont typeface="Wingdings" panose="05000000000000000000" pitchFamily="2" charset="2"/>
              <a:buChar char="Ø"/>
            </a:pPr>
            <a:r>
              <a:rPr lang="fr-FR" sz="1350" dirty="0">
                <a:latin typeface="Comic Sans MS" panose="030F0702030302020204" pitchFamily="66" charset="0"/>
                <a:ea typeface="Calibri" panose="020F0502020204030204" pitchFamily="34" charset="0"/>
              </a:rPr>
              <a:t>Sensibilisation de la population de la Sous-préfecture de Logoualé et de la ville de Man sur les conséquences du mariage des enfants et des violences conjugales.</a:t>
            </a:r>
          </a:p>
          <a:p>
            <a:pPr algn="just">
              <a:lnSpc>
                <a:spcPct val="120000"/>
              </a:lnSpc>
            </a:pPr>
            <a:endParaRPr lang="fr-FR" sz="1200" dirty="0">
              <a:latin typeface="Comic Sans MS" panose="030F0702030302020204" pitchFamily="66" charset="0"/>
              <a:ea typeface="Calibri" panose="020F0502020204030204" pitchFamily="34" charset="0"/>
            </a:endParaRPr>
          </a:p>
          <a:p>
            <a:pPr marL="214313" indent="-214313">
              <a:buFont typeface="Wingdings" panose="05000000000000000000" pitchFamily="2" charset="2"/>
              <a:buChar char="v"/>
            </a:pPr>
            <a:r>
              <a:rPr lang="fr-FR" sz="1350" b="1" dirty="0">
                <a:latin typeface="Comic Sans MS" panose="030F0702030302020204" pitchFamily="66" charset="0"/>
                <a:ea typeface="Calibri" panose="020F0502020204030204" pitchFamily="34" charset="0"/>
              </a:rPr>
              <a:t>Etape 3 : Élaboration du plaidoyer budgétaire et Rencontres de plaidoyer</a:t>
            </a:r>
            <a:endParaRPr lang="en-US" sz="1350" b="1" dirty="0">
              <a:latin typeface="Comic Sans MS" panose="030F0702030302020204" pitchFamily="66" charset="0"/>
              <a:ea typeface="Calibri" panose="020F0502020204030204" pitchFamily="34" charset="0"/>
            </a:endParaRPr>
          </a:p>
          <a:p>
            <a:r>
              <a:rPr lang="fr-FR" sz="1350" dirty="0">
                <a:latin typeface="Comic Sans MS" panose="030F0702030302020204" pitchFamily="66" charset="0"/>
                <a:ea typeface="Calibri" panose="020F0502020204030204" pitchFamily="34" charset="0"/>
              </a:rPr>
              <a:t>Le plaidoyer budgétaire sera élaboré en tenant compte de l’analyse budgétaire et des propositions de la communauté.</a:t>
            </a:r>
            <a:endParaRPr lang="en-US" sz="1350" dirty="0">
              <a:latin typeface="Comic Sans MS" panose="030F0702030302020204" pitchFamily="66" charset="0"/>
              <a:ea typeface="Calibri" panose="020F0502020204030204" pitchFamily="34" charset="0"/>
            </a:endParaRPr>
          </a:p>
          <a:p>
            <a:r>
              <a:rPr lang="fr-FR" sz="1350" dirty="0">
                <a:latin typeface="Comic Sans MS" panose="030F0702030302020204" pitchFamily="66" charset="0"/>
                <a:ea typeface="Calibri" panose="020F0502020204030204" pitchFamily="34" charset="0"/>
              </a:rPr>
              <a:t>L’équipe projet effectuera différentes rencontres de plaidoyer auprès de :</a:t>
            </a:r>
            <a:endParaRPr lang="en-US" sz="1350" dirty="0">
              <a:latin typeface="Comic Sans MS" panose="030F0702030302020204" pitchFamily="66" charset="0"/>
              <a:ea typeface="Calibri" panose="020F0502020204030204" pitchFamily="34" charset="0"/>
            </a:endParaRPr>
          </a:p>
          <a:p>
            <a:r>
              <a:rPr lang="fr-FR" sz="1350" dirty="0">
                <a:latin typeface="Comic Sans MS" panose="030F0702030302020204" pitchFamily="66" charset="0"/>
                <a:ea typeface="Calibri" panose="020F0502020204030204" pitchFamily="34" charset="0"/>
              </a:rPr>
              <a:t>Directeur Régional du Ministère de la Femme, de la Famille et de l’Enfant du Tonkpi / Conseiller Régional du Tonkpi / Préfet de Man / Maire de Man / Sous-préfet de Logoualé / Maire de Logoualé / La confédération des Guides Religieux / Les partenaires techniques / Le secteur privé</a:t>
            </a:r>
            <a:r>
              <a:rPr lang="fr-FR" sz="1200" dirty="0">
                <a:latin typeface="Comic Sans MS" panose="030F0702030302020204" pitchFamily="66" charset="0"/>
                <a:ea typeface="Calibri" panose="020F0502020204030204" pitchFamily="34" charset="0"/>
              </a:rPr>
              <a:t>.</a:t>
            </a:r>
          </a:p>
          <a:p>
            <a:endParaRPr lang="fr-FR" sz="1200" dirty="0">
              <a:latin typeface="Comic Sans MS" panose="030F0702030302020204" pitchFamily="66" charset="0"/>
              <a:ea typeface="Calibri" panose="020F0502020204030204" pitchFamily="34" charset="0"/>
            </a:endParaRPr>
          </a:p>
        </p:txBody>
      </p:sp>
    </p:spTree>
    <p:extLst>
      <p:ext uri="{BB962C8B-B14F-4D97-AF65-F5344CB8AC3E}">
        <p14:creationId xmlns:p14="http://schemas.microsoft.com/office/powerpoint/2010/main" val="2316029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81673" y="1594230"/>
            <a:ext cx="4319729" cy="2200701"/>
          </a:xfrm>
          <a:prstGeom prst="rect">
            <a:avLst/>
          </a:prstGeom>
          <a:noFill/>
        </p:spPr>
      </p:pic>
      <p:pic>
        <p:nvPicPr>
          <p:cNvPr id="5" name="image3.jpg"/>
          <p:cNvPicPr/>
          <p:nvPr/>
        </p:nvPicPr>
        <p:blipFill>
          <a:blip r:embed="rId3"/>
          <a:srcRect/>
          <a:stretch>
            <a:fillRect/>
          </a:stretch>
        </p:blipFill>
        <p:spPr>
          <a:xfrm>
            <a:off x="4851780" y="2965829"/>
            <a:ext cx="4220570" cy="2358887"/>
          </a:xfrm>
          <a:prstGeom prst="rect">
            <a:avLst/>
          </a:prstGeom>
          <a:ln/>
        </p:spPr>
      </p:pic>
    </p:spTree>
    <p:extLst>
      <p:ext uri="{BB962C8B-B14F-4D97-AF65-F5344CB8AC3E}">
        <p14:creationId xmlns:p14="http://schemas.microsoft.com/office/powerpoint/2010/main" val="4041865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7008" y="2771348"/>
            <a:ext cx="6180992" cy="325858"/>
          </a:xfrm>
          <a:prstGeom prst="rect">
            <a:avLst/>
          </a:prstGeom>
        </p:spPr>
        <p:txBody>
          <a:bodyPr wrap="square">
            <a:spAutoFit/>
          </a:bodyPr>
          <a:lstStyle/>
          <a:p>
            <a:pPr>
              <a:lnSpc>
                <a:spcPct val="107000"/>
              </a:lnSpc>
              <a:spcAft>
                <a:spcPts val="600"/>
              </a:spcAft>
            </a:pPr>
            <a:endParaRPr lang="en-US" sz="1500"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6" name="Image 5" descr="C:\Users\HP\Downloads\IMG-20220513-WA0017.jpg"/>
          <p:cNvPicPr/>
          <p:nvPr/>
        </p:nvPicPr>
        <p:blipFill>
          <a:blip r:embed="rId2">
            <a:extLst>
              <a:ext uri="{28A0092B-C50C-407E-A947-70E740481C1C}">
                <a14:useLocalDpi xmlns:a14="http://schemas.microsoft.com/office/drawing/2010/main" val="0"/>
              </a:ext>
            </a:extLst>
          </a:blip>
          <a:srcRect/>
          <a:stretch>
            <a:fillRect/>
          </a:stretch>
        </p:blipFill>
        <p:spPr bwMode="auto">
          <a:xfrm>
            <a:off x="4677770" y="2965829"/>
            <a:ext cx="4360460" cy="2342649"/>
          </a:xfrm>
          <a:prstGeom prst="rect">
            <a:avLst/>
          </a:prstGeom>
          <a:noFill/>
          <a:ln>
            <a:noFill/>
          </a:ln>
        </p:spPr>
      </p:pic>
      <p:pic>
        <p:nvPicPr>
          <p:cNvPr id="7" name="Image 6"/>
          <p:cNvPicPr/>
          <p:nvPr/>
        </p:nvPicPr>
        <p:blipFill>
          <a:blip r:embed="rId3">
            <a:extLst>
              <a:ext uri="{28A0092B-C50C-407E-A947-70E740481C1C}">
                <a14:useLocalDpi xmlns:a14="http://schemas.microsoft.com/office/drawing/2010/main" val="0"/>
              </a:ext>
            </a:extLst>
          </a:blip>
          <a:srcRect/>
          <a:stretch>
            <a:fillRect/>
          </a:stretch>
        </p:blipFill>
        <p:spPr bwMode="auto">
          <a:xfrm>
            <a:off x="79901" y="1571139"/>
            <a:ext cx="4464804" cy="2448980"/>
          </a:xfrm>
          <a:prstGeom prst="rect">
            <a:avLst/>
          </a:prstGeom>
          <a:noFill/>
        </p:spPr>
      </p:pic>
    </p:spTree>
    <p:extLst>
      <p:ext uri="{BB962C8B-B14F-4D97-AF65-F5344CB8AC3E}">
        <p14:creationId xmlns:p14="http://schemas.microsoft.com/office/powerpoint/2010/main" val="2069737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7008" y="2771348"/>
            <a:ext cx="6180992" cy="325858"/>
          </a:xfrm>
          <a:prstGeom prst="rect">
            <a:avLst/>
          </a:prstGeom>
        </p:spPr>
        <p:txBody>
          <a:bodyPr wrap="square">
            <a:spAutoFit/>
          </a:bodyPr>
          <a:lstStyle/>
          <a:p>
            <a:pPr>
              <a:lnSpc>
                <a:spcPct val="107000"/>
              </a:lnSpc>
              <a:spcAft>
                <a:spcPts val="600"/>
              </a:spcAft>
            </a:pPr>
            <a:endParaRPr lang="en-US" sz="1500"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2" name="Image 1"/>
          <p:cNvPicPr>
            <a:picLocks noChangeAspect="1"/>
          </p:cNvPicPr>
          <p:nvPr/>
        </p:nvPicPr>
        <p:blipFill>
          <a:blip r:embed="rId2"/>
          <a:stretch>
            <a:fillRect/>
          </a:stretch>
        </p:blipFill>
        <p:spPr>
          <a:xfrm>
            <a:off x="83942" y="1540106"/>
            <a:ext cx="4235574" cy="2462485"/>
          </a:xfrm>
          <a:prstGeom prst="rect">
            <a:avLst/>
          </a:prstGeom>
        </p:spPr>
      </p:pic>
      <p:pic>
        <p:nvPicPr>
          <p:cNvPr id="4" name="Image 3"/>
          <p:cNvPicPr>
            <a:picLocks noChangeAspect="1"/>
          </p:cNvPicPr>
          <p:nvPr/>
        </p:nvPicPr>
        <p:blipFill>
          <a:blip r:embed="rId3"/>
          <a:stretch>
            <a:fillRect/>
          </a:stretch>
        </p:blipFill>
        <p:spPr>
          <a:xfrm>
            <a:off x="4483290" y="2771348"/>
            <a:ext cx="4589482" cy="2539838"/>
          </a:xfrm>
          <a:prstGeom prst="rect">
            <a:avLst/>
          </a:prstGeom>
        </p:spPr>
      </p:pic>
    </p:spTree>
    <p:extLst>
      <p:ext uri="{BB962C8B-B14F-4D97-AF65-F5344CB8AC3E}">
        <p14:creationId xmlns:p14="http://schemas.microsoft.com/office/powerpoint/2010/main" val="3761285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320EF-456C-A04F-9447-4DDE1ECC7660}"/>
              </a:ext>
            </a:extLst>
          </p:cNvPr>
          <p:cNvSpPr>
            <a:spLocks noGrp="1"/>
          </p:cNvSpPr>
          <p:nvPr>
            <p:ph type="title"/>
          </p:nvPr>
        </p:nvSpPr>
        <p:spPr>
          <a:xfrm>
            <a:off x="1" y="1"/>
            <a:ext cx="2915815" cy="6858000"/>
          </a:xfrm>
        </p:spPr>
        <p:txBody>
          <a:bodyPr>
            <a:normAutofit fontScale="90000"/>
          </a:bodyPr>
          <a:lstStyle/>
          <a:p>
            <a:r>
              <a:rPr lang="fr-FR" sz="3200" dirty="0">
                <a:solidFill>
                  <a:schemeClr val="tx1"/>
                </a:solidFill>
              </a:rPr>
              <a:t>Le Projet Éducation à Voix Haute:</a:t>
            </a:r>
            <a:br>
              <a:rPr lang="fr-FR" sz="3200" dirty="0">
                <a:solidFill>
                  <a:schemeClr val="tx1"/>
                </a:solidFill>
              </a:rPr>
            </a:br>
            <a:r>
              <a:rPr lang="fr-FR" sz="3200" dirty="0">
                <a:solidFill>
                  <a:schemeClr val="tx1"/>
                </a:solidFill>
              </a:rPr>
              <a:t>Renforcer le plaidoyer collectif sur le mariage des enfants et l’éducation des filles en Afrique francophone de l’Ouest</a:t>
            </a:r>
          </a:p>
        </p:txBody>
      </p:sp>
      <p:sp>
        <p:nvSpPr>
          <p:cNvPr id="4" name="Rectangle 3">
            <a:extLst>
              <a:ext uri="{FF2B5EF4-FFF2-40B4-BE49-F238E27FC236}">
                <a16:creationId xmlns:a16="http://schemas.microsoft.com/office/drawing/2014/main" id="{911A22B5-F8CA-244B-AFDC-A82C842849AC}"/>
              </a:ext>
            </a:extLst>
          </p:cNvPr>
          <p:cNvSpPr/>
          <p:nvPr/>
        </p:nvSpPr>
        <p:spPr>
          <a:xfrm>
            <a:off x="2931849" y="332656"/>
            <a:ext cx="5940152" cy="2800767"/>
          </a:xfrm>
          <a:prstGeom prst="rect">
            <a:avLst/>
          </a:prstGeom>
        </p:spPr>
        <p:txBody>
          <a:bodyPr wrap="square">
            <a:spAutoFit/>
          </a:bodyPr>
          <a:lstStyle/>
          <a:p>
            <a:pPr marL="285750" lvl="0" indent="-285750">
              <a:buFont typeface="Arial" panose="020B0604020202020204" pitchFamily="34" charset="0"/>
              <a:buChar char="•"/>
              <a:defRPr/>
            </a:pPr>
            <a:r>
              <a:rPr lang="fr-FR" sz="1600" dirty="0">
                <a:solidFill>
                  <a:srgbClr val="304048"/>
                </a:solidFill>
              </a:rPr>
              <a:t>Girls Not Brides: le partenariat mondial des organisations de la société civile qui travaillent ensemble pour mettre fin au mariage des enfants</a:t>
            </a:r>
          </a:p>
          <a:p>
            <a:pPr marL="285750" lvl="0" indent="-285750">
              <a:buFont typeface="Arial" panose="020B0604020202020204" pitchFamily="34" charset="0"/>
              <a:buChar char="•"/>
              <a:defRPr/>
            </a:pPr>
            <a:r>
              <a:rPr lang="fr-FR" sz="1600" dirty="0">
                <a:solidFill>
                  <a:srgbClr val="304048"/>
                </a:solidFill>
              </a:rPr>
              <a:t>Rassembler les coalitions pour l’éducation et mettre fin au mariage des enfants en Afrique de l’Ouest francophone 
Soutenir le renforcement des capacités, l’apprentissage partagé et le plaidoyer collectif pour la mise en œuvre de lois, de politiques et de programmes visant à améliorer l’accès des filles à une éducation de qualité et à mettre fin au mariage des enfants.
Trois niveaux : National - Burkina Faso et Niger/ Régional - Afrique de l’Ouest francophone/ International</a:t>
            </a:r>
            <a:endParaRPr kumimoji="0" lang="fr-FR" sz="1600" b="0" i="0" u="none" strike="noStrike" kern="1200" cap="none" spc="0" normalizeH="0" baseline="0" dirty="0">
              <a:ln>
                <a:noFill/>
              </a:ln>
              <a:solidFill>
                <a:srgbClr val="304048"/>
              </a:solidFill>
              <a:effectLst/>
              <a:uLnTx/>
              <a:uFillTx/>
              <a:latin typeface="Adelle Rg"/>
              <a:ea typeface="+mn-ea"/>
              <a:cs typeface="+mn-cs"/>
            </a:endParaRPr>
          </a:p>
        </p:txBody>
      </p:sp>
      <p:sp>
        <p:nvSpPr>
          <p:cNvPr id="2" name="Content Placeholder 2">
            <a:extLst>
              <a:ext uri="{FF2B5EF4-FFF2-40B4-BE49-F238E27FC236}">
                <a16:creationId xmlns:a16="http://schemas.microsoft.com/office/drawing/2014/main" id="{2EAEC799-B760-4907-B14F-4D4BB81B8836}"/>
              </a:ext>
            </a:extLst>
          </p:cNvPr>
          <p:cNvSpPr txBox="1">
            <a:spLocks/>
          </p:cNvSpPr>
          <p:nvPr/>
        </p:nvSpPr>
        <p:spPr>
          <a:xfrm>
            <a:off x="2907801" y="2812178"/>
            <a:ext cx="3202514" cy="4367068"/>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gn="just">
              <a:lnSpc>
                <a:spcPct val="90000"/>
              </a:lnSpc>
            </a:pPr>
            <a:r>
              <a:rPr lang="en-US" sz="1600" b="1" dirty="0"/>
              <a:t>Au Burkina Faso &amp; Niger
</a:t>
            </a:r>
          </a:p>
          <a:p>
            <a:pPr marL="285750" indent="-285750">
              <a:lnSpc>
                <a:spcPct val="90000"/>
              </a:lnSpc>
              <a:buFont typeface="Arial" panose="020B0604020202020204" pitchFamily="34" charset="0"/>
              <a:buChar char="•"/>
            </a:pPr>
            <a:r>
              <a:rPr lang="fr-FR" sz="1600" dirty="0"/>
              <a:t>Renforcer la gouvernance des coalitions, avec un leadership accrus des jeunes et des femmes.
Renforcer les capacités institutionnelles 
Établissement de relations et plaidoyer conjoint les coalitions FME et d’éducation 
Formation à l’activisme des jeunes, renforcement des compétences des jeunes leaders</a:t>
            </a:r>
          </a:p>
        </p:txBody>
      </p:sp>
      <p:sp>
        <p:nvSpPr>
          <p:cNvPr id="6" name="Content Placeholder 4">
            <a:extLst>
              <a:ext uri="{FF2B5EF4-FFF2-40B4-BE49-F238E27FC236}">
                <a16:creationId xmlns:a16="http://schemas.microsoft.com/office/drawing/2014/main" id="{1C877557-4190-CDEB-A89D-749FDA158348}"/>
              </a:ext>
            </a:extLst>
          </p:cNvPr>
          <p:cNvSpPr txBox="1">
            <a:spLocks/>
          </p:cNvSpPr>
          <p:nvPr/>
        </p:nvSpPr>
        <p:spPr>
          <a:xfrm>
            <a:off x="6118330" y="2812178"/>
            <a:ext cx="3025670" cy="4367068"/>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indent="-228600" algn="just">
              <a:lnSpc>
                <a:spcPct val="90000"/>
              </a:lnSpc>
            </a:pPr>
            <a:r>
              <a:rPr lang="fr-FR" sz="1600" b="1" dirty="0"/>
              <a:t>Au niveau régional et international</a:t>
            </a:r>
          </a:p>
          <a:p>
            <a:pPr indent="-228600" algn="just">
              <a:lnSpc>
                <a:spcPct val="90000"/>
              </a:lnSpc>
            </a:pPr>
            <a:endParaRPr lang="fr-FR" sz="1600" b="1" dirty="0"/>
          </a:p>
          <a:p>
            <a:pPr marL="285750" indent="-285750">
              <a:lnSpc>
                <a:spcPct val="90000"/>
              </a:lnSpc>
              <a:buFont typeface="Arial" panose="020B0604020202020204" pitchFamily="34" charset="0"/>
              <a:buChar char="•"/>
            </a:pPr>
            <a:r>
              <a:rPr lang="fr-FR" sz="1600" dirty="0"/>
              <a:t>Plaidoyer et campagnes
Subventions aux OSC et aux coalitions pour le plaidoyer 
Webinaires d’apprentissage
Participation à des événements régionaux et internationaux clés 
Recherche menée par des jeunes sur l’éducation des filles et le mariage des enfants dans les contextes de crise.</a:t>
            </a:r>
          </a:p>
        </p:txBody>
      </p:sp>
    </p:spTree>
    <p:extLst>
      <p:ext uri="{BB962C8B-B14F-4D97-AF65-F5344CB8AC3E}">
        <p14:creationId xmlns:p14="http://schemas.microsoft.com/office/powerpoint/2010/main" val="3413698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352" y="1577640"/>
            <a:ext cx="7912849" cy="4616648"/>
          </a:xfrm>
          <a:prstGeom prst="rect">
            <a:avLst/>
          </a:prstGeom>
        </p:spPr>
        <p:txBody>
          <a:bodyPr wrap="square">
            <a:spAutoFit/>
          </a:bodyPr>
          <a:lstStyle/>
          <a:p>
            <a:pPr lvl="0"/>
            <a:r>
              <a:rPr lang="fr-FR" sz="1350" b="1" dirty="0">
                <a:latin typeface="Comic Sans MS" panose="030F0702030302020204" pitchFamily="66" charset="0"/>
              </a:rPr>
              <a:t>5/DEFIS ET LIMITES</a:t>
            </a:r>
          </a:p>
          <a:p>
            <a:pPr lvl="0"/>
            <a:endParaRPr lang="fr-FR" sz="1350" b="1" dirty="0">
              <a:latin typeface="Comic Sans MS" panose="030F0702030302020204" pitchFamily="66" charset="0"/>
            </a:endParaRPr>
          </a:p>
          <a:p>
            <a:pPr lvl="0"/>
            <a:endParaRPr lang="fr-FR" sz="1500" b="1" dirty="0">
              <a:latin typeface="Comic Sans MS" panose="030F0702030302020204" pitchFamily="66" charset="0"/>
            </a:endParaRPr>
          </a:p>
          <a:p>
            <a:pPr lvl="0"/>
            <a:r>
              <a:rPr lang="fr-FR" sz="1500" b="1" dirty="0">
                <a:latin typeface="Comic Sans MS" panose="030F0702030302020204" pitchFamily="66" charset="0"/>
              </a:rPr>
              <a:t>Nous avons eu plusieurs difficultés a savoir:</a:t>
            </a:r>
          </a:p>
          <a:p>
            <a:pPr lvl="0"/>
            <a:r>
              <a:rPr lang="fr-FR" sz="1500" dirty="0">
                <a:latin typeface="Comic Sans MS" panose="030F0702030302020204" pitchFamily="66" charset="0"/>
              </a:rPr>
              <a:t>- Le refus de partager le budget de la collectivité indexée</a:t>
            </a:r>
          </a:p>
          <a:p>
            <a:pPr marL="214313" indent="-214313">
              <a:buFontTx/>
              <a:buChar char="-"/>
            </a:pPr>
            <a:r>
              <a:rPr lang="fr-FR" sz="1500" dirty="0">
                <a:latin typeface="Comic Sans MS" panose="030F0702030302020204" pitchFamily="66" charset="0"/>
              </a:rPr>
              <a:t>Changement de consultant pour cause d’impossibilité d’avoir accès aux données</a:t>
            </a:r>
          </a:p>
          <a:p>
            <a:pPr lvl="0"/>
            <a:endParaRPr lang="fr-FR" sz="1500" dirty="0">
              <a:latin typeface="Comic Sans MS" panose="030F0702030302020204" pitchFamily="66" charset="0"/>
            </a:endParaRPr>
          </a:p>
          <a:p>
            <a:pPr lvl="0"/>
            <a:endParaRPr lang="fr-FR" sz="1500" dirty="0">
              <a:latin typeface="Comic Sans MS" panose="030F0702030302020204" pitchFamily="66" charset="0"/>
            </a:endParaRPr>
          </a:p>
          <a:p>
            <a:pPr marL="214313" indent="-214313">
              <a:buFontTx/>
              <a:buChar char="-"/>
            </a:pPr>
            <a:endParaRPr lang="fr-FR" sz="1500" b="1" dirty="0">
              <a:latin typeface="Comic Sans MS" panose="030F0702030302020204" pitchFamily="66" charset="0"/>
            </a:endParaRPr>
          </a:p>
          <a:p>
            <a:pPr lvl="0"/>
            <a:r>
              <a:rPr lang="fr-FR" sz="1500" b="1" dirty="0">
                <a:latin typeface="Comic Sans MS" panose="030F0702030302020204" pitchFamily="66" charset="0"/>
              </a:rPr>
              <a:t>Nous avons plusieurs défis :</a:t>
            </a:r>
          </a:p>
          <a:p>
            <a:pPr marL="214313" indent="-214313">
              <a:buFontTx/>
              <a:buChar char="-"/>
            </a:pPr>
            <a:r>
              <a:rPr lang="fr-FR" sz="1500" dirty="0">
                <a:latin typeface="Comic Sans MS" panose="030F0702030302020204" pitchFamily="66" charset="0"/>
              </a:rPr>
              <a:t>Les leaders communautaires acceptent de s’intéresser au budget de leur localité</a:t>
            </a:r>
          </a:p>
          <a:p>
            <a:pPr marL="214313" indent="-214313">
              <a:buFontTx/>
              <a:buChar char="-"/>
            </a:pPr>
            <a:r>
              <a:rPr lang="fr-FR" sz="1500" dirty="0">
                <a:latin typeface="Comic Sans MS" panose="030F0702030302020204" pitchFamily="66" charset="0"/>
              </a:rPr>
              <a:t>Informer les communautés de la possibilité de d’avoir accès et d’influencer le budget de leur localité</a:t>
            </a:r>
            <a:r>
              <a:rPr lang="fr-FR" sz="1500" b="1" dirty="0">
                <a:latin typeface="Comic Sans MS" panose="030F0702030302020204" pitchFamily="66" charset="0"/>
              </a:rPr>
              <a:t>.</a:t>
            </a:r>
          </a:p>
          <a:p>
            <a:pPr marL="214313" indent="-214313">
              <a:buFontTx/>
              <a:buChar char="-"/>
            </a:pPr>
            <a:endParaRPr lang="fr-FR" sz="1500" b="1" dirty="0">
              <a:latin typeface="Comic Sans MS" panose="030F0702030302020204" pitchFamily="66" charset="0"/>
            </a:endParaRPr>
          </a:p>
          <a:p>
            <a:pPr lvl="0"/>
            <a:endParaRPr lang="fr-FR" sz="1200" b="1" dirty="0">
              <a:latin typeface="Comic Sans MS" panose="030F0702030302020204" pitchFamily="66" charset="0"/>
            </a:endParaRPr>
          </a:p>
          <a:p>
            <a:pPr lvl="0"/>
            <a:endParaRPr lang="fr-FR" sz="1200" b="1" dirty="0">
              <a:latin typeface="Comic Sans MS" panose="030F0702030302020204" pitchFamily="66" charset="0"/>
            </a:endParaRPr>
          </a:p>
          <a:p>
            <a:pPr lvl="0"/>
            <a:endParaRPr lang="fr-FR" sz="1200" b="1" dirty="0">
              <a:latin typeface="Comic Sans MS" panose="030F0702030302020204" pitchFamily="66" charset="0"/>
            </a:endParaRPr>
          </a:p>
          <a:p>
            <a:pPr lvl="0"/>
            <a:endParaRPr lang="fr-FR" sz="1200" b="1" dirty="0">
              <a:latin typeface="Comic Sans MS" panose="030F0702030302020204" pitchFamily="66" charset="0"/>
            </a:endParaRPr>
          </a:p>
          <a:p>
            <a:pPr lvl="0"/>
            <a:endParaRPr lang="fr-FR" sz="1200" b="1" dirty="0">
              <a:latin typeface="Comic Sans MS" panose="030F0702030302020204" pitchFamily="66" charset="0"/>
            </a:endParaRPr>
          </a:p>
          <a:p>
            <a:pPr lvl="0"/>
            <a:endParaRPr lang="en-US" sz="1350" dirty="0">
              <a:latin typeface="Comic Sans MS" panose="030F0702030302020204" pitchFamily="66" charset="0"/>
            </a:endParaRPr>
          </a:p>
          <a:p>
            <a:endParaRPr lang="en-US" sz="1350" dirty="0">
              <a:latin typeface="Comic Sans MS" panose="030F0702030302020204" pitchFamily="66" charset="0"/>
              <a:ea typeface="Calibri" panose="020F0502020204030204" pitchFamily="34" charset="0"/>
            </a:endParaRPr>
          </a:p>
        </p:txBody>
      </p:sp>
    </p:spTree>
    <p:extLst>
      <p:ext uri="{BB962C8B-B14F-4D97-AF65-F5344CB8AC3E}">
        <p14:creationId xmlns:p14="http://schemas.microsoft.com/office/powerpoint/2010/main" val="1787622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107" y="1651575"/>
            <a:ext cx="8219343" cy="3577903"/>
          </a:xfrm>
          <a:prstGeom prst="rect">
            <a:avLst/>
          </a:prstGeom>
        </p:spPr>
        <p:txBody>
          <a:bodyPr wrap="square">
            <a:spAutoFit/>
          </a:bodyPr>
          <a:lstStyle/>
          <a:p>
            <a:pPr lvl="0"/>
            <a:r>
              <a:rPr lang="fr-FR" sz="1350" b="1" u="sng" dirty="0">
                <a:latin typeface="Comic Sans MS" panose="030F0702030302020204" pitchFamily="66" charset="0"/>
              </a:rPr>
              <a:t>6/ LES RESULTATS OBTENUS</a:t>
            </a:r>
          </a:p>
          <a:p>
            <a:pPr lvl="0"/>
            <a:endParaRPr lang="fr-FR" sz="1200" u="sng" dirty="0">
              <a:latin typeface="Comic Sans MS" panose="030F0702030302020204" pitchFamily="66" charset="0"/>
            </a:endParaRPr>
          </a:p>
          <a:p>
            <a:pPr lvl="0"/>
            <a:r>
              <a:rPr lang="fr-FR" sz="1350" dirty="0">
                <a:latin typeface="Comic Sans MS" panose="030F0702030302020204" pitchFamily="66" charset="0"/>
              </a:rPr>
              <a:t>Le projet a permis d’acquérir  des avances dans le maintien de la jeune fille a l’école . La thématique est d’autant plus d’actualités qu’elle a suscite des réactions de la part des autorités .</a:t>
            </a:r>
          </a:p>
          <a:p>
            <a:pPr lvl="0"/>
            <a:endParaRPr lang="fr-FR" sz="1350" dirty="0">
              <a:latin typeface="Comic Sans MS" panose="030F0702030302020204" pitchFamily="66" charset="0"/>
              <a:ea typeface="Calibri" panose="020F0502020204030204" pitchFamily="34" charset="0"/>
            </a:endParaRPr>
          </a:p>
          <a:p>
            <a:pPr lvl="0"/>
            <a:r>
              <a:rPr lang="fr-FR" sz="1350" dirty="0">
                <a:latin typeface="Comic Sans MS" panose="030F0702030302020204" pitchFamily="66" charset="0"/>
              </a:rPr>
              <a:t>Danané: </a:t>
            </a:r>
            <a:endParaRPr lang="en-US" sz="1350" dirty="0">
              <a:latin typeface="Comic Sans MS" panose="030F0702030302020204" pitchFamily="66" charset="0"/>
            </a:endParaRPr>
          </a:p>
          <a:p>
            <a:r>
              <a:rPr lang="fr-FR" sz="1350" dirty="0">
                <a:latin typeface="Comic Sans MS" panose="030F0702030302020204" pitchFamily="66" charset="0"/>
              </a:rPr>
              <a:t>Le maire de la localité a par son adjoint promis relayer notre plaidoyer en vue du maintien de la jeune fille à l’école. Ce faisant séance tenante, il a souhaité l’aide des ONG surtout de GFM3 qui était porteur de ce message.</a:t>
            </a:r>
          </a:p>
          <a:p>
            <a:endParaRPr lang="en-US" sz="1350" dirty="0">
              <a:latin typeface="Comic Sans MS" panose="030F0702030302020204" pitchFamily="66" charset="0"/>
            </a:endParaRPr>
          </a:p>
          <a:p>
            <a:r>
              <a:rPr lang="fr-FR" sz="1350" dirty="0">
                <a:latin typeface="Comic Sans MS" panose="030F0702030302020204" pitchFamily="66" charset="0"/>
              </a:rPr>
              <a:t>Aujourd’hui c’est chose faite .GFM3 qui met en œuvre un projet dénommé SWEDD EDUCATION qui a pour but de maintenir la jeune fille a l’école, a déposé ses valises à Danané au sein du LYCEE ZINGBE MATHIAS.</a:t>
            </a:r>
            <a:endParaRPr lang="en-US" sz="1350" dirty="0">
              <a:latin typeface="Comic Sans MS" panose="030F0702030302020204" pitchFamily="66" charset="0"/>
            </a:endParaRPr>
          </a:p>
          <a:p>
            <a:r>
              <a:rPr lang="fr-FR" sz="1350" dirty="0">
                <a:latin typeface="Comic Sans MS" panose="030F0702030302020204" pitchFamily="66" charset="0"/>
              </a:rPr>
              <a:t>Ce projet touche à Danané près de deux cohortes de 189 filles donc au total 378 filles du premier cycle du secondaire. Il vise à les aider à passer le second cycle en vue de devenir des femmes leaders de demain.</a:t>
            </a:r>
            <a:endParaRPr lang="en-US" sz="1350" dirty="0">
              <a:latin typeface="Comic Sans MS" panose="030F0702030302020204" pitchFamily="66" charset="0"/>
            </a:endParaRPr>
          </a:p>
          <a:p>
            <a:pPr lvl="0"/>
            <a:endParaRPr lang="fr-FR" sz="1200" dirty="0">
              <a:latin typeface="Comic Sans MS" panose="030F0702030302020204" pitchFamily="66" charset="0"/>
              <a:ea typeface="Calibri" panose="020F0502020204030204" pitchFamily="34" charset="0"/>
            </a:endParaRPr>
          </a:p>
        </p:txBody>
      </p:sp>
    </p:spTree>
    <p:extLst>
      <p:ext uri="{BB962C8B-B14F-4D97-AF65-F5344CB8AC3E}">
        <p14:creationId xmlns:p14="http://schemas.microsoft.com/office/powerpoint/2010/main" val="1044459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675" y="1829389"/>
            <a:ext cx="8474100" cy="3070071"/>
          </a:xfrm>
          <a:prstGeom prst="rect">
            <a:avLst/>
          </a:prstGeom>
        </p:spPr>
        <p:txBody>
          <a:bodyPr wrap="square">
            <a:spAutoFit/>
          </a:bodyPr>
          <a:lstStyle/>
          <a:p>
            <a:pPr marL="214313" indent="-214313">
              <a:buFont typeface="Wingdings" panose="05000000000000000000" pitchFamily="2" charset="2"/>
              <a:buChar char="v"/>
            </a:pPr>
            <a:r>
              <a:rPr lang="fr-FR" sz="1500" b="1" dirty="0">
                <a:latin typeface="Comic Sans MS" panose="030F0702030302020204" pitchFamily="66" charset="0"/>
                <a:ea typeface="Calibri" panose="020F0502020204030204" pitchFamily="34" charset="0"/>
              </a:rPr>
              <a:t>Logoualé</a:t>
            </a:r>
            <a:r>
              <a:rPr lang="fr-FR" sz="1500" dirty="0">
                <a:latin typeface="Comic Sans MS" panose="030F0702030302020204" pitchFamily="66" charset="0"/>
                <a:ea typeface="Calibri" panose="020F0502020204030204" pitchFamily="34" charset="0"/>
              </a:rPr>
              <a:t>:</a:t>
            </a:r>
          </a:p>
          <a:p>
            <a:pPr lvl="0"/>
            <a:endParaRPr lang="fr-FR" sz="1500" dirty="0">
              <a:latin typeface="Comic Sans MS" panose="030F0702030302020204" pitchFamily="66" charset="0"/>
              <a:ea typeface="Calibri" panose="020F0502020204030204" pitchFamily="34" charset="0"/>
            </a:endParaRPr>
          </a:p>
          <a:p>
            <a:r>
              <a:rPr lang="fr-FR" sz="1500" dirty="0">
                <a:latin typeface="Comic Sans MS" panose="030F0702030302020204" pitchFamily="66" charset="0"/>
                <a:ea typeface="Calibri" panose="020F0502020204030204" pitchFamily="34" charset="0"/>
              </a:rPr>
              <a:t> </a:t>
            </a:r>
            <a:r>
              <a:rPr lang="fr-FR" sz="1500" dirty="0">
                <a:latin typeface="Comic Sans MS" panose="030F0702030302020204" pitchFamily="66" charset="0"/>
              </a:rPr>
              <a:t>Le plaidoyer a porté sur la possibilité de donner aux jeunes filles d’achever leur parcours scolaire. En effet, il avait été suggéré la construction de foyer d’hébergement, faute de quoi le centre CECAREF pouvait héberger les jeunes filles élèves. Le centre pourrait permettre d’avoir un abri sur et leur permettre d’étudier en toutes quiétudes.</a:t>
            </a:r>
          </a:p>
          <a:p>
            <a:endParaRPr lang="fr-FR" sz="1500" dirty="0">
              <a:latin typeface="Comic Sans MS" panose="030F0702030302020204" pitchFamily="66" charset="0"/>
            </a:endParaRPr>
          </a:p>
          <a:p>
            <a:endParaRPr lang="en-US" sz="1500" dirty="0">
              <a:latin typeface="Comic Sans MS" panose="030F0702030302020204" pitchFamily="66" charset="0"/>
            </a:endParaRPr>
          </a:p>
          <a:p>
            <a:r>
              <a:rPr lang="fr-FR" sz="1500" dirty="0">
                <a:latin typeface="Comic Sans MS" panose="030F0702030302020204" pitchFamily="66" charset="0"/>
              </a:rPr>
              <a:t>Cette année scolaire nous avons eu deux sollicitations pour héberger les filles, que nous sommes en train d’examiner car les pensionnaires étaient en vacances mais avec la reprise depuis le 17 novembre 2022cela sera examiner et valider pour permettre aux jeunes d’aller à l’école en tout quiétude.</a:t>
            </a:r>
            <a:endParaRPr lang="en-US" sz="1500" dirty="0">
              <a:latin typeface="Comic Sans MS" panose="030F0702030302020204" pitchFamily="66" charset="0"/>
            </a:endParaRPr>
          </a:p>
          <a:p>
            <a:pPr lvl="0"/>
            <a:endParaRPr lang="en-US" sz="1350" dirty="0"/>
          </a:p>
        </p:txBody>
      </p:sp>
    </p:spTree>
    <p:extLst>
      <p:ext uri="{BB962C8B-B14F-4D97-AF65-F5344CB8AC3E}">
        <p14:creationId xmlns:p14="http://schemas.microsoft.com/office/powerpoint/2010/main" val="1257225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905" y="1815119"/>
            <a:ext cx="7921145" cy="2862322"/>
          </a:xfrm>
          <a:prstGeom prst="rect">
            <a:avLst/>
          </a:prstGeom>
        </p:spPr>
        <p:txBody>
          <a:bodyPr wrap="square">
            <a:spAutoFit/>
          </a:bodyPr>
          <a:lstStyle/>
          <a:p>
            <a:pPr lvl="0"/>
            <a:r>
              <a:rPr lang="fr-FR" sz="1350" b="1" u="sng" dirty="0">
                <a:latin typeface="Comic Sans MS" panose="030F0702030302020204" pitchFamily="66" charset="0"/>
              </a:rPr>
              <a:t>7/RECOMMANDATIONS</a:t>
            </a:r>
          </a:p>
          <a:p>
            <a:pPr lvl="0"/>
            <a:endParaRPr lang="fr-FR" sz="1200" b="1" u="sng" dirty="0">
              <a:latin typeface="Comic Sans MS" panose="030F0702030302020204" pitchFamily="66" charset="0"/>
            </a:endParaRPr>
          </a:p>
          <a:p>
            <a:pPr lvl="0"/>
            <a:endParaRPr lang="fr-FR" sz="1200" b="1" u="sng" dirty="0">
              <a:latin typeface="Comic Sans MS" panose="030F0702030302020204" pitchFamily="66" charset="0"/>
            </a:endParaRPr>
          </a:p>
          <a:p>
            <a:pPr lvl="0"/>
            <a:endParaRPr lang="fr-FR" sz="1350" b="1" u="sng" dirty="0">
              <a:latin typeface="Comic Sans MS" panose="030F0702030302020204" pitchFamily="66" charset="0"/>
            </a:endParaRPr>
          </a:p>
          <a:p>
            <a:r>
              <a:rPr lang="fr-BE" sz="1500" dirty="0">
                <a:latin typeface="Comic Sans MS" panose="030F0702030302020204" pitchFamily="66" charset="0"/>
              </a:rPr>
              <a:t>C’est d’inviter les autorités a un table ronde pour échanger avec eux sur des évidences du budget des municipalités ou du conseil régional non exécuté / inexistantes pour la promotion ou le maintien de l’éducation de la fille.</a:t>
            </a:r>
          </a:p>
          <a:p>
            <a:endParaRPr lang="fr-BE" sz="1500" dirty="0">
              <a:latin typeface="Comic Sans MS" panose="030F0702030302020204" pitchFamily="66" charset="0"/>
            </a:endParaRPr>
          </a:p>
          <a:p>
            <a:endParaRPr lang="en-US" sz="1500" dirty="0">
              <a:latin typeface="Comic Sans MS" panose="030F0702030302020204" pitchFamily="66" charset="0"/>
            </a:endParaRPr>
          </a:p>
          <a:p>
            <a:r>
              <a:rPr lang="fr-BE" sz="1500" dirty="0">
                <a:latin typeface="Comic Sans MS" panose="030F0702030302020204" pitchFamily="66" charset="0"/>
              </a:rPr>
              <a:t>C’est de poursuivre l’action même à la fin du  projet jusqu’à obtenir gain de cause ou être entendu des autorités.</a:t>
            </a:r>
            <a:endParaRPr lang="en-US" sz="1500" dirty="0">
              <a:latin typeface="Comic Sans MS" panose="030F0702030302020204" pitchFamily="66" charset="0"/>
            </a:endParaRPr>
          </a:p>
          <a:p>
            <a:pPr lvl="0"/>
            <a:endParaRPr lang="fr-FR" sz="1200" b="1" u="sng" dirty="0">
              <a:latin typeface="Comic Sans MS" panose="030F0702030302020204" pitchFamily="66" charset="0"/>
            </a:endParaRPr>
          </a:p>
          <a:p>
            <a:pPr lvl="0"/>
            <a:endParaRPr lang="fr-FR" sz="1200" b="1" u="sng" dirty="0">
              <a:latin typeface="Comic Sans MS" panose="030F0702030302020204" pitchFamily="66" charset="0"/>
            </a:endParaRPr>
          </a:p>
        </p:txBody>
      </p:sp>
    </p:spTree>
    <p:extLst>
      <p:ext uri="{BB962C8B-B14F-4D97-AF65-F5344CB8AC3E}">
        <p14:creationId xmlns:p14="http://schemas.microsoft.com/office/powerpoint/2010/main" val="2765316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334" y="1720491"/>
            <a:ext cx="8080131" cy="300082"/>
          </a:xfrm>
          <a:prstGeom prst="rect">
            <a:avLst/>
          </a:prstGeom>
        </p:spPr>
        <p:txBody>
          <a:bodyPr wrap="square">
            <a:spAutoFit/>
          </a:bodyPr>
          <a:lstStyle/>
          <a:p>
            <a:pPr lvl="0"/>
            <a:r>
              <a:rPr lang="fr-FR" sz="1350" b="1" dirty="0">
                <a:latin typeface="Comic Sans MS" panose="030F0702030302020204" pitchFamily="66" charset="0"/>
              </a:rPr>
              <a:t>8/BONNE PRATIQUE ET LECONS APPRISES</a:t>
            </a:r>
            <a:endParaRPr lang="en-US" sz="1350" dirty="0"/>
          </a:p>
        </p:txBody>
      </p:sp>
      <p:sp>
        <p:nvSpPr>
          <p:cNvPr id="3" name="Rectangle 2"/>
          <p:cNvSpPr/>
          <p:nvPr/>
        </p:nvSpPr>
        <p:spPr>
          <a:xfrm>
            <a:off x="524609" y="2390349"/>
            <a:ext cx="8165856" cy="2362570"/>
          </a:xfrm>
          <a:prstGeom prst="rect">
            <a:avLst/>
          </a:prstGeom>
        </p:spPr>
        <p:txBody>
          <a:bodyPr wrap="square">
            <a:spAutoFit/>
          </a:bodyPr>
          <a:lstStyle/>
          <a:p>
            <a:pPr marL="257175" indent="-257175">
              <a:lnSpc>
                <a:spcPct val="107000"/>
              </a:lnSpc>
              <a:spcAft>
                <a:spcPts val="600"/>
              </a:spcAft>
              <a:buFont typeface="Symbol" panose="05050102010706020507" pitchFamily="18" charset="2"/>
              <a:buChar char=""/>
            </a:pPr>
            <a:r>
              <a:rPr lang="fr-FR" sz="1500" dirty="0">
                <a:latin typeface="Comic Sans MS" panose="030F0702030302020204" pitchFamily="66" charset="0"/>
              </a:rPr>
              <a:t>La nécessité de renforcer l’action de mobilisation communautaire</a:t>
            </a:r>
          </a:p>
          <a:p>
            <a:pPr>
              <a:lnSpc>
                <a:spcPct val="107000"/>
              </a:lnSpc>
              <a:spcAft>
                <a:spcPts val="600"/>
              </a:spcAft>
            </a:pPr>
            <a:endParaRPr lang="fr-FR" sz="1500" dirty="0">
              <a:latin typeface="Comic Sans MS" panose="030F0702030302020204" pitchFamily="66" charset="0"/>
            </a:endParaRPr>
          </a:p>
          <a:p>
            <a:pPr marL="257175" indent="-257175">
              <a:lnSpc>
                <a:spcPct val="107000"/>
              </a:lnSpc>
              <a:spcAft>
                <a:spcPts val="600"/>
              </a:spcAft>
              <a:buFont typeface="Symbol" panose="05050102010706020507" pitchFamily="18" charset="2"/>
              <a:buChar char=""/>
            </a:pPr>
            <a:r>
              <a:rPr lang="fr-FR" sz="1500" dirty="0">
                <a:latin typeface="Comic Sans MS" panose="030F0702030302020204" pitchFamily="66" charset="0"/>
                <a:ea typeface="Calibri" panose="020F0502020204030204" pitchFamily="34" charset="0"/>
                <a:cs typeface="Times New Roman" panose="02020603050405020304" pitchFamily="18" charset="0"/>
              </a:rPr>
              <a:t>La présentation du projet a la communauté avant l’implémentation a permis un plus grand engagement et une grande implication</a:t>
            </a:r>
          </a:p>
          <a:p>
            <a:pPr>
              <a:lnSpc>
                <a:spcPct val="107000"/>
              </a:lnSpc>
              <a:spcAft>
                <a:spcPts val="600"/>
              </a:spcAft>
            </a:pPr>
            <a:endParaRPr lang="fr-FR" sz="1500" dirty="0">
              <a:latin typeface="Comic Sans MS" panose="030F0702030302020204" pitchFamily="66" charset="0"/>
              <a:ea typeface="Calibri" panose="020F0502020204030204" pitchFamily="34" charset="0"/>
              <a:cs typeface="Times New Roman" panose="02020603050405020304" pitchFamily="18" charset="0"/>
            </a:endParaRPr>
          </a:p>
          <a:p>
            <a:pPr marL="257175" indent="-257175">
              <a:lnSpc>
                <a:spcPct val="107000"/>
              </a:lnSpc>
              <a:spcAft>
                <a:spcPts val="600"/>
              </a:spcAft>
              <a:buFont typeface="Symbol" panose="05050102010706020507" pitchFamily="18" charset="2"/>
              <a:buChar char=""/>
            </a:pPr>
            <a:r>
              <a:rPr lang="fr-FR" sz="1500" dirty="0">
                <a:latin typeface="Comic Sans MS" panose="030F0702030302020204" pitchFamily="66" charset="0"/>
                <a:ea typeface="Calibri" panose="020F0502020204030204" pitchFamily="34" charset="0"/>
                <a:cs typeface="Times New Roman" panose="02020603050405020304" pitchFamily="18" charset="0"/>
              </a:rPr>
              <a:t>L’engagement des chefs communautaires dans les processus de préparation et de réalisation des ateliers a permis de mobiliser un grand nombre de bénéficiaires (directs et indirects)</a:t>
            </a:r>
            <a:endParaRPr lang="en-US" sz="1500"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5102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Users\HP\Downloads\IMG-20220523-WA004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191" y="1553286"/>
            <a:ext cx="8157949" cy="3357350"/>
          </a:xfrm>
          <a:prstGeom prst="rect">
            <a:avLst/>
          </a:prstGeom>
          <a:noFill/>
          <a:ln>
            <a:noFill/>
          </a:ln>
        </p:spPr>
      </p:pic>
      <p:sp>
        <p:nvSpPr>
          <p:cNvPr id="5" name="Rectangle 4"/>
          <p:cNvSpPr/>
          <p:nvPr/>
        </p:nvSpPr>
        <p:spPr>
          <a:xfrm>
            <a:off x="747215" y="4910636"/>
            <a:ext cx="8263720" cy="615553"/>
          </a:xfrm>
          <a:prstGeom prst="rect">
            <a:avLst/>
          </a:prstGeom>
        </p:spPr>
        <p:txBody>
          <a:bodyPr wrap="square">
            <a:spAutoFit/>
          </a:bodyPr>
          <a:lstStyle/>
          <a:p>
            <a:pPr marR="309563">
              <a:spcBef>
                <a:spcPts val="330"/>
              </a:spcBef>
            </a:pPr>
            <a:r>
              <a:rPr lang="fr-CI" sz="900" b="1" dirty="0">
                <a:latin typeface="Times New Roman" panose="02020603050405020304" pitchFamily="18" charset="0"/>
                <a:ea typeface="Times New Roman" panose="02020603050405020304" pitchFamily="18" charset="0"/>
              </a:rPr>
              <a:t>IMAGE DU DIRECTEUR REGIONAL REPRESENTANT LE MINISTERE DE LA FEMME , DE LA FAMILLE ET L’ENFANT AVEC LE FACILITATEUR ET LES CREPRESENTANTS DES COMMUNAUTES DANS LE DISTRICT DES MONTAGNES</a:t>
            </a:r>
            <a:endParaRPr lang="en-US" sz="900" b="1" dirty="0">
              <a:latin typeface="Times New Roman" panose="02020603050405020304" pitchFamily="18" charset="0"/>
              <a:ea typeface="Times New Roman" panose="02020603050405020304" pitchFamily="18" charset="0"/>
            </a:endParaRPr>
          </a:p>
          <a:p>
            <a:pPr marL="104775" marR="309563" indent="-476">
              <a:spcBef>
                <a:spcPts val="330"/>
              </a:spcBef>
            </a:pPr>
            <a:r>
              <a:rPr lang="fr-CI" sz="1350" b="1" dirty="0">
                <a:latin typeface="Times New Roman" panose="02020603050405020304" pitchFamily="18" charset="0"/>
                <a:ea typeface="Times New Roman" panose="02020603050405020304" pitchFamily="18" charset="0"/>
              </a:rPr>
              <a:t> </a:t>
            </a:r>
            <a:endParaRPr lang="en-US" sz="15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4110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2C54D1D0-8FC2-4C72-8498-74ED122F1EE9}"/>
              </a:ext>
            </a:extLst>
          </p:cNvPr>
          <p:cNvGrpSpPr/>
          <p:nvPr/>
        </p:nvGrpSpPr>
        <p:grpSpPr>
          <a:xfrm>
            <a:off x="1155848" y="1815194"/>
            <a:ext cx="7071788" cy="3792216"/>
            <a:chOff x="1935633" y="1291772"/>
            <a:chExt cx="9429051" cy="5056288"/>
          </a:xfrm>
        </p:grpSpPr>
        <p:pic>
          <p:nvPicPr>
            <p:cNvPr id="6" name="Picture 2" descr="Les langues les plus exigées par les recruteurs en France">
              <a:extLst>
                <a:ext uri="{FF2B5EF4-FFF2-40B4-BE49-F238E27FC236}">
                  <a16:creationId xmlns:a16="http://schemas.microsoft.com/office/drawing/2014/main" id="{7D405A5F-F077-43E4-9F6F-D73BCEB659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69" t="3768" r="9051" b="3279"/>
            <a:stretch/>
          </p:blipFill>
          <p:spPr bwMode="auto">
            <a:xfrm>
              <a:off x="1935633" y="1291772"/>
              <a:ext cx="8320733" cy="471714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390BEF2D-EC45-4C9E-AEDF-67BFDD071D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778" b="98667" l="0" r="96889">
                          <a14:foregroundMark x1="75111" y1="76444" x2="75111" y2="76444"/>
                          <a14:foregroundMark x1="37778" y1="74222" x2="37778" y2="74222"/>
                          <a14:foregroundMark x1="20444" y1="60889" x2="20444" y2="60889"/>
                        </a14:backgroundRemoval>
                      </a14:imgEffect>
                    </a14:imgLayer>
                  </a14:imgProps>
                </a:ext>
                <a:ext uri="{28A0092B-C50C-407E-A947-70E740481C1C}">
                  <a14:useLocalDpi xmlns:a14="http://schemas.microsoft.com/office/drawing/2010/main" val="0"/>
                </a:ext>
              </a:extLst>
            </a:blip>
            <a:srcRect t="11663" r="6190" b="12018"/>
            <a:stretch/>
          </p:blipFill>
          <p:spPr>
            <a:xfrm>
              <a:off x="8878295" y="4325257"/>
              <a:ext cx="2486389" cy="2022803"/>
            </a:xfrm>
            <a:prstGeom prst="rect">
              <a:avLst/>
            </a:prstGeom>
          </p:spPr>
        </p:pic>
      </p:grpSp>
    </p:spTree>
    <p:extLst>
      <p:ext uri="{BB962C8B-B14F-4D97-AF65-F5344CB8AC3E}">
        <p14:creationId xmlns:p14="http://schemas.microsoft.com/office/powerpoint/2010/main" val="22295623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C04C-AF93-7A5D-E79E-1965F8E75CD5}"/>
              </a:ext>
            </a:extLst>
          </p:cNvPr>
          <p:cNvSpPr>
            <a:spLocks noGrp="1"/>
          </p:cNvSpPr>
          <p:nvPr>
            <p:ph type="ctrTitle"/>
          </p:nvPr>
        </p:nvSpPr>
        <p:spPr>
          <a:xfrm>
            <a:off x="457200" y="2171700"/>
            <a:ext cx="8229600" cy="2514599"/>
          </a:xfrm>
        </p:spPr>
        <p:txBody>
          <a:bodyPr/>
          <a:lstStyle/>
          <a:p>
            <a:r>
              <a:rPr lang="en-FR" dirty="0"/>
              <a:t>Discussion ouverte </a:t>
            </a:r>
          </a:p>
        </p:txBody>
      </p:sp>
    </p:spTree>
    <p:extLst>
      <p:ext uri="{BB962C8B-B14F-4D97-AF65-F5344CB8AC3E}">
        <p14:creationId xmlns:p14="http://schemas.microsoft.com/office/powerpoint/2010/main" val="1332339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44824"/>
            <a:ext cx="8229600" cy="2133599"/>
          </a:xfrm>
        </p:spPr>
        <p:txBody>
          <a:bodyPr/>
          <a:lstStyle/>
          <a:p>
            <a:r>
              <a:rPr lang="fr-FR" dirty="0" err="1"/>
              <a:t>MErci</a:t>
            </a:r>
            <a:endParaRPr lang="fr-F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76672"/>
            <a:ext cx="5729103" cy="576064"/>
          </a:xfrm>
          <a:prstGeom prst="rect">
            <a:avLst/>
          </a:prstGeom>
        </p:spPr>
      </p:pic>
    </p:spTree>
    <p:extLst>
      <p:ext uri="{BB962C8B-B14F-4D97-AF65-F5344CB8AC3E}">
        <p14:creationId xmlns:p14="http://schemas.microsoft.com/office/powerpoint/2010/main" val="78817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43808" y="116632"/>
            <a:ext cx="3610744" cy="816644"/>
          </a:xfrm>
        </p:spPr>
        <p:txBody>
          <a:bodyPr>
            <a:noAutofit/>
          </a:bodyPr>
          <a:lstStyle/>
          <a:p>
            <a:r>
              <a:rPr lang="fr-FR" dirty="0"/>
              <a:t>Contexte</a:t>
            </a:r>
          </a:p>
        </p:txBody>
      </p:sp>
      <p:sp>
        <p:nvSpPr>
          <p:cNvPr id="6" name="Content Placeholder 5"/>
          <p:cNvSpPr>
            <a:spLocks noGrp="1"/>
          </p:cNvSpPr>
          <p:nvPr>
            <p:ph sz="half" idx="2"/>
          </p:nvPr>
        </p:nvSpPr>
        <p:spPr>
          <a:xfrm>
            <a:off x="305780" y="1124744"/>
            <a:ext cx="8686800" cy="5400600"/>
          </a:xfrm>
        </p:spPr>
        <p:txBody>
          <a:bodyPr>
            <a:normAutofit lnSpcReduction="10000"/>
          </a:bodyPr>
          <a:lstStyle/>
          <a:p>
            <a:pPr marL="0" indent="0">
              <a:buNone/>
            </a:pPr>
            <a:r>
              <a:rPr lang="fr-FR" b="1" dirty="0"/>
              <a:t>Le mariage des enfants et l’éducation des filles en AOC</a:t>
            </a:r>
          </a:p>
          <a:p>
            <a:pPr marL="0" indent="0">
              <a:buNone/>
            </a:pPr>
            <a:endParaRPr lang="en-GB" sz="2200" b="1" dirty="0"/>
          </a:p>
          <a:p>
            <a:r>
              <a:rPr lang="fr-FR" sz="2200" dirty="0"/>
              <a:t>41% des filles sont mariées avant l’âge de 18 ans en AOC (4 filles sur 10) ce qui représente 60 millions de filles. 
Malgré des progrès récents, les taux d’inégalité entre les sexes dans l’éducation en Afrique de l’Ouest et du Centre restent les plus élevés au monde. 28 millions de filles n’ont pas accès à l’éducation. 
Au niveau régional, les chances des filles d’être alphabétisées diminuent de 5,7 % pour chaque année supplémentaire de mariage précoce.
Les rôles stéréotypés de genre et la pression des pairs limitent les perspectives d’avenir des filles et ont un impact sur l’ambition des filles de réussir à l’école, mais aussi sur leur probabilité d’abandonner l’école tôt et de se marier précocement.
Forte corrélation entre la vulnérabilité économique des ménages, le mariage des enfants et le manque d’accès des filles à l’éducation.</a:t>
            </a:r>
          </a:p>
        </p:txBody>
      </p:sp>
    </p:spTree>
    <p:extLst>
      <p:ext uri="{BB962C8B-B14F-4D97-AF65-F5344CB8AC3E}">
        <p14:creationId xmlns:p14="http://schemas.microsoft.com/office/powerpoint/2010/main" val="96341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AB2D-5EA6-E1E4-6775-0E6E3F134DAF}"/>
              </a:ext>
            </a:extLst>
          </p:cNvPr>
          <p:cNvSpPr>
            <a:spLocks noGrp="1"/>
          </p:cNvSpPr>
          <p:nvPr>
            <p:ph type="title"/>
          </p:nvPr>
        </p:nvSpPr>
        <p:spPr>
          <a:xfrm>
            <a:off x="683568" y="62954"/>
            <a:ext cx="8229600" cy="1143000"/>
          </a:xfrm>
        </p:spPr>
        <p:txBody>
          <a:bodyPr>
            <a:normAutofit fontScale="90000"/>
          </a:bodyPr>
          <a:lstStyle/>
          <a:p>
            <a:r>
              <a:rPr lang="en-FR" dirty="0"/>
              <a:t>Les projets pilotes de plaidoyer budgétaire </a:t>
            </a:r>
            <a:endParaRPr lang="en-FR" dirty="0">
              <a:solidFill>
                <a:srgbClr val="00B0F0"/>
              </a:solidFill>
            </a:endParaRPr>
          </a:p>
        </p:txBody>
      </p:sp>
      <p:graphicFrame>
        <p:nvGraphicFramePr>
          <p:cNvPr id="7" name="Content Placeholder 4">
            <a:extLst>
              <a:ext uri="{FF2B5EF4-FFF2-40B4-BE49-F238E27FC236}">
                <a16:creationId xmlns:a16="http://schemas.microsoft.com/office/drawing/2014/main" id="{A26543F0-5C39-E471-612E-5405CDFBC1C8}"/>
              </a:ext>
            </a:extLst>
          </p:cNvPr>
          <p:cNvGraphicFramePr>
            <a:graphicFrameLocks/>
          </p:cNvGraphicFramePr>
          <p:nvPr>
            <p:extLst>
              <p:ext uri="{D42A27DB-BD31-4B8C-83A1-F6EECF244321}">
                <p14:modId xmlns:p14="http://schemas.microsoft.com/office/powerpoint/2010/main" val="2117462921"/>
              </p:ext>
            </p:extLst>
          </p:nvPr>
        </p:nvGraphicFramePr>
        <p:xfrm>
          <a:off x="0" y="1205954"/>
          <a:ext cx="9144000" cy="5611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Graphic 9" descr="Africa with solid fill">
            <a:extLst>
              <a:ext uri="{FF2B5EF4-FFF2-40B4-BE49-F238E27FC236}">
                <a16:creationId xmlns:a16="http://schemas.microsoft.com/office/drawing/2014/main" id="{90E61C5F-1048-30F0-4712-9ADD23CE97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1520" y="3019545"/>
            <a:ext cx="673224" cy="673224"/>
          </a:xfrm>
          <a:prstGeom prst="rect">
            <a:avLst/>
          </a:prstGeom>
        </p:spPr>
      </p:pic>
      <p:pic>
        <p:nvPicPr>
          <p:cNvPr id="12" name="Graphic 11" descr="Treasure chest with solid fill">
            <a:extLst>
              <a:ext uri="{FF2B5EF4-FFF2-40B4-BE49-F238E27FC236}">
                <a16:creationId xmlns:a16="http://schemas.microsoft.com/office/drawing/2014/main" id="{F1B45BB5-B37B-E294-CBF2-8F85EAA430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3526" y="1412776"/>
            <a:ext cx="810381" cy="810381"/>
          </a:xfrm>
          <a:prstGeom prst="rect">
            <a:avLst/>
          </a:prstGeom>
        </p:spPr>
      </p:pic>
      <p:pic>
        <p:nvPicPr>
          <p:cNvPr id="14" name="Graphic 13" descr="Group of women with solid fill">
            <a:extLst>
              <a:ext uri="{FF2B5EF4-FFF2-40B4-BE49-F238E27FC236}">
                <a16:creationId xmlns:a16="http://schemas.microsoft.com/office/drawing/2014/main" id="{B514A821-A909-D62E-EE09-67E3D82CFBD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0682" y="4344589"/>
            <a:ext cx="673225" cy="673225"/>
          </a:xfrm>
          <a:prstGeom prst="rect">
            <a:avLst/>
          </a:prstGeom>
        </p:spPr>
      </p:pic>
      <p:pic>
        <p:nvPicPr>
          <p:cNvPr id="16" name="Graphic 15" descr="Teacher with solid fill">
            <a:extLst>
              <a:ext uri="{FF2B5EF4-FFF2-40B4-BE49-F238E27FC236}">
                <a16:creationId xmlns:a16="http://schemas.microsoft.com/office/drawing/2014/main" id="{581A749C-E448-3F95-31AE-D89F70A5AC6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0932" y="5880646"/>
            <a:ext cx="914400" cy="914400"/>
          </a:xfrm>
          <a:prstGeom prst="rect">
            <a:avLst/>
          </a:prstGeom>
        </p:spPr>
      </p:pic>
    </p:spTree>
    <p:extLst>
      <p:ext uri="{BB962C8B-B14F-4D97-AF65-F5344CB8AC3E}">
        <p14:creationId xmlns:p14="http://schemas.microsoft.com/office/powerpoint/2010/main" val="2849372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C05D-6E2C-270B-D44C-13F56EB7D25C}"/>
              </a:ext>
            </a:extLst>
          </p:cNvPr>
          <p:cNvSpPr>
            <a:spLocks noGrp="1"/>
          </p:cNvSpPr>
          <p:nvPr>
            <p:ph type="title"/>
          </p:nvPr>
        </p:nvSpPr>
        <p:spPr>
          <a:xfrm>
            <a:off x="971600" y="0"/>
            <a:ext cx="7643192" cy="614681"/>
          </a:xfrm>
        </p:spPr>
        <p:txBody>
          <a:bodyPr>
            <a:normAutofit fontScale="90000"/>
          </a:bodyPr>
          <a:lstStyle/>
          <a:p>
            <a:r>
              <a:rPr lang="en-FR" dirty="0"/>
              <a:t>L</a:t>
            </a:r>
            <a:r>
              <a:rPr lang="en-GB" dirty="0"/>
              <a:t>e</a:t>
            </a:r>
            <a:r>
              <a:rPr lang="en-FR" dirty="0"/>
              <a:t>s projets pilotes</a:t>
            </a:r>
          </a:p>
        </p:txBody>
      </p:sp>
      <p:graphicFrame>
        <p:nvGraphicFramePr>
          <p:cNvPr id="7" name="Table 6">
            <a:extLst>
              <a:ext uri="{FF2B5EF4-FFF2-40B4-BE49-F238E27FC236}">
                <a16:creationId xmlns:a16="http://schemas.microsoft.com/office/drawing/2014/main" id="{F3B9FC63-4940-E25E-F7F8-112663CDB724}"/>
              </a:ext>
            </a:extLst>
          </p:cNvPr>
          <p:cNvGraphicFramePr>
            <a:graphicFrameLocks noGrp="1"/>
          </p:cNvGraphicFramePr>
          <p:nvPr>
            <p:extLst>
              <p:ext uri="{D42A27DB-BD31-4B8C-83A1-F6EECF244321}">
                <p14:modId xmlns:p14="http://schemas.microsoft.com/office/powerpoint/2010/main" val="3657010113"/>
              </p:ext>
            </p:extLst>
          </p:nvPr>
        </p:nvGraphicFramePr>
        <p:xfrm>
          <a:off x="30053" y="614680"/>
          <a:ext cx="9143999" cy="6360988"/>
        </p:xfrm>
        <a:graphic>
          <a:graphicData uri="http://schemas.openxmlformats.org/drawingml/2006/table">
            <a:tbl>
              <a:tblPr firstRow="1" firstCol="1" bandRow="1">
                <a:tableStyleId>{5C22544A-7EE6-4342-B048-85BDC9FD1C3A}</a:tableStyleId>
              </a:tblPr>
              <a:tblGrid>
                <a:gridCol w="1475656">
                  <a:extLst>
                    <a:ext uri="{9D8B030D-6E8A-4147-A177-3AD203B41FA5}">
                      <a16:colId xmlns:a16="http://schemas.microsoft.com/office/drawing/2014/main" val="1711683734"/>
                    </a:ext>
                  </a:extLst>
                </a:gridCol>
                <a:gridCol w="1266091">
                  <a:extLst>
                    <a:ext uri="{9D8B030D-6E8A-4147-A177-3AD203B41FA5}">
                      <a16:colId xmlns:a16="http://schemas.microsoft.com/office/drawing/2014/main" val="938148305"/>
                    </a:ext>
                  </a:extLst>
                </a:gridCol>
                <a:gridCol w="6402252">
                  <a:extLst>
                    <a:ext uri="{9D8B030D-6E8A-4147-A177-3AD203B41FA5}">
                      <a16:colId xmlns:a16="http://schemas.microsoft.com/office/drawing/2014/main" val="3613282544"/>
                    </a:ext>
                  </a:extLst>
                </a:gridCol>
              </a:tblGrid>
              <a:tr h="226227">
                <a:tc>
                  <a:txBody>
                    <a:bodyPr/>
                    <a:lstStyle/>
                    <a:p>
                      <a:pPr algn="just"/>
                      <a:r>
                        <a:rPr lang="fr-FR" sz="1200">
                          <a:effectLst/>
                        </a:rPr>
                        <a:t>OSC ou organisation</a:t>
                      </a:r>
                      <a:endParaRPr lang="en-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1200">
                          <a:effectLst/>
                        </a:rPr>
                        <a:t>Pays et localité</a:t>
                      </a:r>
                      <a:endParaRPr lang="en-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1200" dirty="0">
                          <a:effectLst/>
                        </a:rPr>
                        <a:t>Thème de plaidoyer des intérêts budgétaires </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4645088"/>
                  </a:ext>
                </a:extLst>
              </a:tr>
              <a:tr h="701386">
                <a:tc>
                  <a:txBody>
                    <a:bodyPr/>
                    <a:lstStyle/>
                    <a:p>
                      <a:pPr algn="l"/>
                      <a:r>
                        <a:rPr lang="fr-FR" sz="1200" dirty="0">
                          <a:effectLst/>
                        </a:rPr>
                        <a:t>AJDS – Association des Jeunes pour le Développement du Sourou</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fr-FR" sz="1200" dirty="0">
                          <a:effectLst/>
                        </a:rPr>
                        <a:t>Burkina Faso – Province du Sourou</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fr-FR" sz="1200" dirty="0">
                          <a:effectLst/>
                        </a:rPr>
                        <a:t>Projet de plaidoyer budgétaire pour l’éradication du mariage des enfants dans la commune de Tougan </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8346041"/>
                  </a:ext>
                </a:extLst>
              </a:tr>
              <a:tr h="701386">
                <a:tc>
                  <a:txBody>
                    <a:bodyPr/>
                    <a:lstStyle/>
                    <a:p>
                      <a:pPr algn="l"/>
                      <a:r>
                        <a:rPr lang="fr-FR" sz="1200" dirty="0">
                          <a:effectLst/>
                        </a:rPr>
                        <a:t>CCNEJ -  Cadre Consultatif Nigérien des Enfants et Jeunes</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fr-FR" sz="1200">
                          <a:effectLst/>
                        </a:rPr>
                        <a:t>Niger - Tillabéry</a:t>
                      </a:r>
                      <a:endParaRPr lang="en-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fr-FR" sz="1200" dirty="0">
                          <a:effectLst/>
                        </a:rPr>
                        <a:t>Contribuer à la création d’un environnement protecteur propice au bien-être des filles par leur éducation et leur maintien à l’école</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9959218"/>
                  </a:ext>
                </a:extLst>
              </a:tr>
              <a:tr h="850233">
                <a:tc>
                  <a:txBody>
                    <a:bodyPr/>
                    <a:lstStyle/>
                    <a:p>
                      <a:pPr algn="l"/>
                      <a:r>
                        <a:rPr lang="fr-FR" sz="1200" dirty="0">
                          <a:effectLst/>
                        </a:rPr>
                        <a:t>CFME – T</a:t>
                      </a:r>
                      <a:endParaRPr lang="en-FR" sz="1800" dirty="0">
                        <a:effectLst/>
                      </a:endParaRPr>
                    </a:p>
                    <a:p>
                      <a:pPr algn="l"/>
                      <a:r>
                        <a:rPr lang="fr-FR" sz="1200" dirty="0">
                          <a:effectLst/>
                        </a:rPr>
                        <a:t>Coalition pour la Fin du Mariage des Enfants au Togo</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fr-FR" sz="1200">
                          <a:effectLst/>
                        </a:rPr>
                        <a:t>Togo - Communes de Lavié et Kouma</a:t>
                      </a:r>
                      <a:endParaRPr lang="en-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fr-FR" sz="1200" dirty="0">
                          <a:effectLst/>
                        </a:rPr>
                        <a:t>Contribuer à mettre fin au mariage des enfants dans les communes de Lavié et Kouma par son inclusion dans les plans communaux de développement (PDC), la planification communale et les budgets</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1237055"/>
                  </a:ext>
                </a:extLst>
              </a:tr>
              <a:tr h="904904">
                <a:tc>
                  <a:txBody>
                    <a:bodyPr/>
                    <a:lstStyle/>
                    <a:p>
                      <a:pPr algn="l"/>
                      <a:r>
                        <a:rPr lang="fr-FR" sz="1200" dirty="0">
                          <a:effectLst/>
                        </a:rPr>
                        <a:t>CONAMEB – </a:t>
                      </a:r>
                      <a:endParaRPr lang="en-FR" sz="1800" dirty="0">
                        <a:effectLst/>
                      </a:endParaRPr>
                    </a:p>
                    <a:p>
                      <a:pPr algn="l"/>
                      <a:r>
                        <a:rPr lang="fr-FR" sz="1200" dirty="0">
                          <a:effectLst/>
                        </a:rPr>
                        <a:t>Coalition Nationale contre le Mariage des Enfants au Burkina Faso</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fr-FR" sz="1200">
                          <a:effectLst/>
                        </a:rPr>
                        <a:t>Burkina Faso - Ouagadougou</a:t>
                      </a:r>
                      <a:endParaRPr lang="en-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fr-FR" sz="1200" dirty="0">
                          <a:effectLst/>
                        </a:rPr>
                        <a:t>Renforcer les capacités de 25 membres de la Coalition sur l’analyse budgétaire et le plaidoyer et mener un plaidoyer budgétaire au niveau institutionnel pour promouvoir la fin du mariage des enfants</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9196728"/>
                  </a:ext>
                </a:extLst>
              </a:tr>
              <a:tr h="904904">
                <a:tc>
                  <a:txBody>
                    <a:bodyPr/>
                    <a:lstStyle/>
                    <a:p>
                      <a:pPr algn="l"/>
                      <a:r>
                        <a:rPr lang="fr-FR" sz="1200" dirty="0">
                          <a:effectLst/>
                        </a:rPr>
                        <a:t>FEMAC – Fédération d’Exploitation Miniers Artisanaux</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fr-FR" sz="1200">
                          <a:effectLst/>
                        </a:rPr>
                        <a:t>République démocratique du Congo (RDC) - Goma</a:t>
                      </a:r>
                      <a:endParaRPr lang="en-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fr-FR" sz="1200" dirty="0">
                          <a:effectLst/>
                        </a:rPr>
                        <a:t>Encourager les décideurs budgétaires à s’approprier l’amélioration de l’éducation des filles vulnérables en augmentant le budget alloué au secteur de l’éducation.</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4428609"/>
                  </a:ext>
                </a:extLst>
              </a:tr>
              <a:tr h="904904">
                <a:tc>
                  <a:txBody>
                    <a:bodyPr/>
                    <a:lstStyle/>
                    <a:p>
                      <a:pPr algn="l"/>
                      <a:r>
                        <a:rPr lang="fr-FR" sz="1200" dirty="0">
                          <a:effectLst/>
                        </a:rPr>
                        <a:t>GFM3 – Génération Femmes du Troisième Millénaire </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fr-FR" sz="1200">
                          <a:effectLst/>
                        </a:rPr>
                        <a:t>Côte d’Ivoire, Région du Tonkpi</a:t>
                      </a:r>
                      <a:endParaRPr lang="en-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fr-FR" sz="1200" dirty="0">
                          <a:effectLst/>
                        </a:rPr>
                        <a:t>Contribuer au développement de refuges pour 100 filles survivantes de violences basées sur le genre (VBG) et filles mariées survivantes de violences domestiques, mais aussi pour les étudiantes sans tuteurs dans la région du Tonkpi par le biais d’un plaidoyer budgétaire</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145441"/>
                  </a:ext>
                </a:extLst>
              </a:tr>
              <a:tr h="526040">
                <a:tc>
                  <a:txBody>
                    <a:bodyPr/>
                    <a:lstStyle/>
                    <a:p>
                      <a:pPr algn="l"/>
                      <a:r>
                        <a:rPr lang="fr-FR" sz="1200" dirty="0">
                          <a:effectLst/>
                        </a:rPr>
                        <a:t>JAAD – Jeunesse Africaine et Actions de Développement </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fr-FR" sz="1200">
                          <a:effectLst/>
                        </a:rPr>
                        <a:t>Niger - Niamey</a:t>
                      </a:r>
                      <a:endParaRPr lang="en-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fr-FR" sz="1200" dirty="0">
                          <a:effectLst/>
                        </a:rPr>
                        <a:t>Contribuer à l’augmentation de l’allocation budgétaire pour les femmes et les enfants afin de lutter efficacement contre le mariage des enfants.</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2643621"/>
                  </a:ext>
                </a:extLst>
              </a:tr>
              <a:tr h="526040">
                <a:tc>
                  <a:txBody>
                    <a:bodyPr/>
                    <a:lstStyle/>
                    <a:p>
                      <a:pPr algn="just"/>
                      <a:r>
                        <a:rPr lang="fr-FR" sz="1200">
                          <a:effectLst/>
                        </a:rPr>
                        <a:t>SIA Mali – Solidarité Internationale pour l’Afrique</a:t>
                      </a:r>
                      <a:endParaRPr lang="en-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1200" dirty="0">
                          <a:effectLst/>
                        </a:rPr>
                        <a:t>Mali </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1200" dirty="0">
                          <a:effectLst/>
                        </a:rPr>
                        <a:t>Renforcer la protection de l’enfance au Mali grâce à un plaidoyer budgétaire pour mettre fin au mariage des enfants.</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3413703"/>
                  </a:ext>
                </a:extLst>
              </a:tr>
            </a:tbl>
          </a:graphicData>
        </a:graphic>
      </p:graphicFrame>
    </p:spTree>
    <p:extLst>
      <p:ext uri="{BB962C8B-B14F-4D97-AF65-F5344CB8AC3E}">
        <p14:creationId xmlns:p14="http://schemas.microsoft.com/office/powerpoint/2010/main" val="411845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9B211FE-0F7F-766C-C248-51C02FA59702}"/>
              </a:ext>
            </a:extLst>
          </p:cNvPr>
          <p:cNvSpPr>
            <a:spLocks noGrp="1"/>
          </p:cNvSpPr>
          <p:nvPr>
            <p:ph type="title"/>
          </p:nvPr>
        </p:nvSpPr>
        <p:spPr>
          <a:xfrm>
            <a:off x="628650" y="293568"/>
            <a:ext cx="7886699" cy="1005858"/>
          </a:xfrm>
        </p:spPr>
        <p:txBody>
          <a:bodyPr vert="horz" lIns="91440" tIns="45720" rIns="91440" bIns="45720" rtlCol="0" anchor="ctr">
            <a:normAutofit/>
          </a:bodyPr>
          <a:lstStyle/>
          <a:p>
            <a:pPr algn="l">
              <a:lnSpc>
                <a:spcPct val="90000"/>
              </a:lnSpc>
            </a:pPr>
            <a:r>
              <a:rPr lang="fr-FR" dirty="0">
                <a:solidFill>
                  <a:schemeClr val="tx1"/>
                </a:solidFill>
              </a:rPr>
              <a:t>Leçons tirées des projets pilotes</a:t>
            </a:r>
          </a:p>
        </p:txBody>
      </p:sp>
      <p:sp>
        <p:nvSpPr>
          <p:cNvPr id="1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5235395" y="1929807"/>
            <a:ext cx="3417474"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5741" y="1969050"/>
            <a:ext cx="500006"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8" name="Content Placeholder 2">
            <a:extLst>
              <a:ext uri="{FF2B5EF4-FFF2-40B4-BE49-F238E27FC236}">
                <a16:creationId xmlns:a16="http://schemas.microsoft.com/office/drawing/2014/main" id="{076E0FCA-3B54-24D6-2C7D-0F906AB77F89}"/>
              </a:ext>
            </a:extLst>
          </p:cNvPr>
          <p:cNvGraphicFramePr>
            <a:graphicFrameLocks/>
          </p:cNvGraphicFramePr>
          <p:nvPr>
            <p:extLst>
              <p:ext uri="{D42A27DB-BD31-4B8C-83A1-F6EECF244321}">
                <p14:modId xmlns:p14="http://schemas.microsoft.com/office/powerpoint/2010/main" val="708249488"/>
              </p:ext>
            </p:extLst>
          </p:nvPr>
        </p:nvGraphicFramePr>
        <p:xfrm>
          <a:off x="1" y="1412776"/>
          <a:ext cx="9144000" cy="5440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2992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BE80A-9815-0301-2AC6-248DB0309735}"/>
              </a:ext>
            </a:extLst>
          </p:cNvPr>
          <p:cNvSpPr>
            <a:spLocks noGrp="1"/>
          </p:cNvSpPr>
          <p:nvPr>
            <p:ph type="title"/>
          </p:nvPr>
        </p:nvSpPr>
        <p:spPr>
          <a:xfrm>
            <a:off x="1264253" y="1181015"/>
            <a:ext cx="2430380" cy="4064628"/>
          </a:xfrm>
        </p:spPr>
        <p:txBody>
          <a:bodyPr vert="horz" lIns="91440" tIns="45720" rIns="91440" bIns="45720" rtlCol="0" anchor="ctr">
            <a:normAutofit/>
          </a:bodyPr>
          <a:lstStyle/>
          <a:p>
            <a:pPr algn="l">
              <a:lnSpc>
                <a:spcPct val="90000"/>
              </a:lnSpc>
            </a:pPr>
            <a:r>
              <a:rPr lang="fr-FR" sz="2800" kern="1200" dirty="0">
                <a:solidFill>
                  <a:srgbClr val="FFFFFF"/>
                </a:solidFill>
                <a:latin typeface="+mj-lt"/>
                <a:ea typeface="+mj-ea"/>
                <a:cs typeface="+mj-cs"/>
              </a:rPr>
              <a:t>Leçon 1:</a:t>
            </a:r>
            <a:br>
              <a:rPr lang="fr-FR" sz="2800" kern="1200" dirty="0">
                <a:solidFill>
                  <a:srgbClr val="FFFFFF"/>
                </a:solidFill>
                <a:latin typeface="+mj-lt"/>
                <a:ea typeface="+mj-ea"/>
                <a:cs typeface="+mj-cs"/>
              </a:rPr>
            </a:br>
            <a:r>
              <a:rPr lang="fr-FR" sz="2800" kern="1200" dirty="0">
                <a:solidFill>
                  <a:srgbClr val="FFFFFF"/>
                </a:solidFill>
                <a:latin typeface="+mj-lt"/>
                <a:ea typeface="+mj-ea"/>
                <a:cs typeface="+mj-cs"/>
              </a:rPr>
              <a:t>Sur le renforcement du leadership de l’état dans le financement des politiques FME et de l’éducation des filles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8E20AE0-C2B2-2E63-2848-E85C9066CFE8}"/>
              </a:ext>
            </a:extLst>
          </p:cNvPr>
          <p:cNvSpPr>
            <a:spLocks noGrp="1"/>
          </p:cNvSpPr>
          <p:nvPr>
            <p:ph sz="half" idx="1"/>
          </p:nvPr>
        </p:nvSpPr>
        <p:spPr>
          <a:xfrm>
            <a:off x="3472338" y="116632"/>
            <a:ext cx="5492150" cy="6336704"/>
          </a:xfrm>
        </p:spPr>
        <p:txBody>
          <a:bodyPr vert="horz" lIns="91440" tIns="45720" rIns="91440" bIns="45720" rtlCol="0" anchor="t">
            <a:noAutofit/>
          </a:bodyPr>
          <a:lstStyle/>
          <a:p>
            <a:pPr indent="-228600">
              <a:lnSpc>
                <a:spcPct val="90000"/>
              </a:lnSpc>
            </a:pPr>
            <a:r>
              <a:rPr lang="fr-FR" sz="1600" dirty="0">
                <a:effectLst/>
              </a:rPr>
              <a:t>Le plaidoyer budgétaire réaffirme la redevabilité des autorités à élaborer/renforcer et financer de manières appropriée les cadres politiques: l »es dirigeants des gouvernements locaux impliqués dans les projets pilotes ont unanimement reconnu la nécessité d’inclure la FME et l’éducation des filles dans les plans de développement local. </a:t>
            </a:r>
          </a:p>
          <a:p>
            <a:pPr marL="0" indent="-228600">
              <a:lnSpc>
                <a:spcPct val="90000"/>
              </a:lnSpc>
            </a:pPr>
            <a:endParaRPr lang="fr-FR" sz="1600" dirty="0">
              <a:effectLst/>
            </a:endParaRPr>
          </a:p>
          <a:p>
            <a:pPr marL="914400" lvl="1" indent="-228600">
              <a:lnSpc>
                <a:spcPct val="90000"/>
              </a:lnSpc>
              <a:buFont typeface="Arial" panose="020B0604020202020204" pitchFamily="34" charset="0"/>
              <a:buChar char="•"/>
            </a:pPr>
            <a:r>
              <a:rPr lang="fr-FR" sz="1600" dirty="0">
                <a:effectLst/>
              </a:rPr>
              <a:t>En Côte d’Ivoire, le projet a abouti sur l’engagement du Ministère de la famille, de la femme et de l’enfant, par l’intermédiaire de la Direction régionale de la famille, de la femme et de l’enfant, d’élargir le mandat du foyer pour les survivants VBG afin d’accueillir les écolières vulnérables pour leur maintien à l’école.</a:t>
            </a:r>
          </a:p>
          <a:p>
            <a:pPr marL="400050" lvl="1" indent="-228600">
              <a:lnSpc>
                <a:spcPct val="90000"/>
              </a:lnSpc>
              <a:buFont typeface="Arial" panose="020B0604020202020204" pitchFamily="34" charset="0"/>
              <a:buChar char="•"/>
            </a:pPr>
            <a:endParaRPr lang="fr-FR" sz="1600" dirty="0">
              <a:effectLst/>
            </a:endParaRPr>
          </a:p>
          <a:p>
            <a:pPr marL="914400" lvl="1" indent="-228600">
              <a:lnSpc>
                <a:spcPct val="90000"/>
              </a:lnSpc>
              <a:buFont typeface="Arial" panose="020B0604020202020204" pitchFamily="34" charset="0"/>
              <a:buChar char="•"/>
            </a:pPr>
            <a:r>
              <a:rPr lang="fr-FR" sz="1600" dirty="0">
                <a:effectLst/>
              </a:rPr>
              <a:t>Au Burkina Faso, </a:t>
            </a:r>
            <a:r>
              <a:rPr lang="fr-FR" sz="1600" dirty="0"/>
              <a:t>à l’occasion d’un atelier de </a:t>
            </a:r>
            <a:r>
              <a:rPr lang="fr-FR" sz="1600" dirty="0">
                <a:effectLst/>
              </a:rPr>
              <a:t>plaidoyer budgétaire organisée par la CONAMEB dans la Région de l’Est incluant les autorités régionales décentralisées, le représentant du Gouverneur a exhorté les dirigeants communautaires et les autres autorités décentralisées à jouer leur rôle en allouant des ressources substantielles pour créer un environnement sûr permettant aux filles de rester à l’école.</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97586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44AD29B6-BF3B-4407-9E75-52DF8E3B2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 name="Rectangle 70">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260019"/>
            <a:ext cx="8375586"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514669" y="507160"/>
            <a:ext cx="2514282" cy="5438730"/>
          </a:xfrm>
        </p:spPr>
        <p:txBody>
          <a:bodyPr vert="horz" lIns="91440" tIns="45720" rIns="91440" bIns="45720" rtlCol="0" anchor="ctr">
            <a:normAutofit/>
          </a:bodyPr>
          <a:lstStyle/>
          <a:p>
            <a:pPr algn="l">
              <a:lnSpc>
                <a:spcPct val="90000"/>
              </a:lnSpc>
            </a:pPr>
            <a:r>
              <a:rPr lang="fr-FR" sz="2400" kern="1200" dirty="0">
                <a:solidFill>
                  <a:schemeClr val="tx1"/>
                </a:solidFill>
                <a:latin typeface="+mj-lt"/>
                <a:ea typeface="+mj-ea"/>
                <a:cs typeface="+mj-cs"/>
              </a:rPr>
              <a:t>Leçon 2:</a:t>
            </a:r>
            <a:br>
              <a:rPr lang="fr-FR" sz="2400" kern="1200" dirty="0">
                <a:solidFill>
                  <a:schemeClr val="tx1"/>
                </a:solidFill>
                <a:latin typeface="+mj-lt"/>
                <a:ea typeface="+mj-ea"/>
                <a:cs typeface="+mj-cs"/>
              </a:rPr>
            </a:br>
            <a:br>
              <a:rPr lang="fr-FR" sz="2400" kern="1200" dirty="0">
                <a:solidFill>
                  <a:schemeClr val="tx1"/>
                </a:solidFill>
                <a:latin typeface="+mj-lt"/>
                <a:ea typeface="+mj-ea"/>
                <a:cs typeface="+mj-cs"/>
              </a:rPr>
            </a:br>
            <a:r>
              <a:rPr lang="fr-FR" sz="2400" kern="1200" dirty="0">
                <a:solidFill>
                  <a:schemeClr val="tx1"/>
                </a:solidFill>
                <a:latin typeface="+mj-lt"/>
                <a:ea typeface="+mj-ea"/>
                <a:cs typeface="+mj-cs"/>
              </a:rPr>
              <a:t>Accroître la visibilité et rehausser le profil politique du mariage des enfants et de l’éducation des filles en tirant parti de l’expertise et du renforcement des capacités des OSC</a:t>
            </a:r>
          </a:p>
        </p:txBody>
      </p:sp>
      <p:sp>
        <p:nvSpPr>
          <p:cNvPr id="73" name="Rectangle 72">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2874481"/>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0" name="Content Placeholder 7">
            <a:extLst>
              <a:ext uri="{FF2B5EF4-FFF2-40B4-BE49-F238E27FC236}">
                <a16:creationId xmlns:a16="http://schemas.microsoft.com/office/drawing/2014/main" id="{9C8499D6-F333-6470-3D01-45BF3A0DE931}"/>
              </a:ext>
            </a:extLst>
          </p:cNvPr>
          <p:cNvGraphicFramePr>
            <a:graphicFrameLocks noGrp="1"/>
          </p:cNvGraphicFramePr>
          <p:nvPr>
            <p:ph sz="quarter" idx="4"/>
            <p:extLst>
              <p:ext uri="{D42A27DB-BD31-4B8C-83A1-F6EECF244321}">
                <p14:modId xmlns:p14="http://schemas.microsoft.com/office/powerpoint/2010/main" val="298666435"/>
              </p:ext>
            </p:extLst>
          </p:nvPr>
        </p:nvGraphicFramePr>
        <p:xfrm>
          <a:off x="3073481" y="260019"/>
          <a:ext cx="5696393" cy="5933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147963"/>
      </p:ext>
    </p:extLst>
  </p:cSld>
  <p:clrMapOvr>
    <a:masterClrMapping/>
  </p:clrMapOvr>
</p:sld>
</file>

<file path=ppt/theme/theme1.xml><?xml version="1.0" encoding="utf-8"?>
<a:theme xmlns:a="http://schemas.openxmlformats.org/drawingml/2006/main" name="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udget Advocacy Learning Report Presentation" id="{E0804592-20C2-0B49-8CD5-C523ADAC42CF}" vid="{418E763A-439D-2741-931A-671BFBDE3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8" ma:contentTypeDescription="Create a new document." ma:contentTypeScope="" ma:versionID="721d43f2fcc71d37938db1a8a337c7fa">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4e1067f70a9ce361aadffcafa07eeeaf"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e0f924-55cd-4741-8fd0-29141ff024c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e5c2b9-6574-42c6-8602-888743f17b97}" ma:internalName="TaxCatchAll" ma:showField="CatchAllData" ma:web="375af5b2-8cea-45d5-b184-d6c522a311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b8fe03-0a70-457d-be20-bb98c727e22e">
      <Terms xmlns="http://schemas.microsoft.com/office/infopath/2007/PartnerControls"/>
    </lcf76f155ced4ddcb4097134ff3c332f>
    <TaxCatchAll xmlns="375af5b2-8cea-45d5-b184-d6c522a311ad" xsi:nil="true"/>
  </documentManagement>
</p:properties>
</file>

<file path=customXml/itemProps1.xml><?xml version="1.0" encoding="utf-8"?>
<ds:datastoreItem xmlns:ds="http://schemas.openxmlformats.org/officeDocument/2006/customXml" ds:itemID="{DAA15D08-B59C-43C6-87DE-98345003E335}"/>
</file>

<file path=customXml/itemProps2.xml><?xml version="1.0" encoding="utf-8"?>
<ds:datastoreItem xmlns:ds="http://schemas.openxmlformats.org/officeDocument/2006/customXml" ds:itemID="{EF6E16EB-AEF9-4A3C-9ACB-0C10ED6BFB6F}">
  <ds:schemaRefs>
    <ds:schemaRef ds:uri="http://schemas.microsoft.com/sharepoint/v3/contenttype/forms"/>
  </ds:schemaRefs>
</ds:datastoreItem>
</file>

<file path=customXml/itemProps3.xml><?xml version="1.0" encoding="utf-8"?>
<ds:datastoreItem xmlns:ds="http://schemas.openxmlformats.org/officeDocument/2006/customXml" ds:itemID="{F37154A9-60A9-4328-BA27-10977C9D22AE}">
  <ds:schemaRefs>
    <ds:schemaRef ds:uri="http://schemas.microsoft.com/office/2006/metadata/properties"/>
    <ds:schemaRef ds:uri="http://schemas.microsoft.com/office/infopath/2007/PartnerControls"/>
    <ds:schemaRef ds:uri="deb8fe03-0a70-457d-be20-bb98c727e22e"/>
    <ds:schemaRef ds:uri="375af5b2-8cea-45d5-b184-d6c522a311ad"/>
  </ds:schemaRefs>
</ds:datastoreItem>
</file>

<file path=docProps/app.xml><?xml version="1.0" encoding="utf-8"?>
<Properties xmlns="http://schemas.openxmlformats.org/officeDocument/2006/extended-properties" xmlns:vt="http://schemas.openxmlformats.org/officeDocument/2006/docPropsVTypes">
  <Template>Office Theme</Template>
  <TotalTime>142</TotalTime>
  <Words>4637</Words>
  <Application>Microsoft Macintosh PowerPoint</Application>
  <PresentationFormat>On-screen Show (4:3)</PresentationFormat>
  <Paragraphs>235</Paragraphs>
  <Slides>38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Adelle Rg</vt:lpstr>
      <vt:lpstr>Arial</vt:lpstr>
      <vt:lpstr>Calibri</vt:lpstr>
      <vt:lpstr>Comic Sans MS</vt:lpstr>
      <vt:lpstr>FontAwesome</vt:lpstr>
      <vt:lpstr>Helvetica</vt:lpstr>
      <vt:lpstr>Platz</vt:lpstr>
      <vt:lpstr>Symbol</vt:lpstr>
      <vt:lpstr>Times New Roman</vt:lpstr>
      <vt:lpstr>Wingdings</vt:lpstr>
      <vt:lpstr>Office Theme</vt:lpstr>
      <vt:lpstr> LEÇONS TIRÉES DES PROJETS PILOTES DE PLAIDOYER BUDGÉTAIRE POUR METTRE FIN AU MARIAGE DES ENFANTS ET PROMOUVOIR L’ÉDUCATION DES FILLES en afrique de l’ouest et du centre  </vt:lpstr>
      <vt:lpstr>Objectifs de la session</vt:lpstr>
      <vt:lpstr>Le Projet Éducation à Voix Haute: Renforcer le plaidoyer collectif sur le mariage des enfants et l’éducation des filles en Afrique francophone de l’Ouest</vt:lpstr>
      <vt:lpstr>Contexte</vt:lpstr>
      <vt:lpstr>Les projets pilotes de plaidoyer budgétaire </vt:lpstr>
      <vt:lpstr>Les projets pilotes</vt:lpstr>
      <vt:lpstr>Leçons tirées des projets pilotes</vt:lpstr>
      <vt:lpstr>Leçon 1: Sur le renforcement du leadership de l’état dans le financement des politiques FME et de l’éducation des filles</vt:lpstr>
      <vt:lpstr>Leçon 2:  Accroître la visibilité et rehausser le profil politique du mariage des enfants et de l’éducation des filles en tirant parti de l’expertise et du renforcement des capacités des OSC</vt:lpstr>
      <vt:lpstr>Leçon 3 :  Favoriser la participation communautaire à la mobilisation budgétaire et à l’appropriation des solutions</vt:lpstr>
      <vt:lpstr>Leçon 4:   Faire progresser la budgétisation décentralisée pour l’élimination du mariage des enfants et la promotion de l’éducation des filles</vt:lpstr>
      <vt:lpstr>Leçon 5 : Promouvoir l’utilisation des données probantes issues de l’analyse budgétaire pour promouvoir un plaidoyer basé sur les preuves</vt:lpstr>
      <vt:lpstr>Leçon 6:  Sur la nécessité de repenser le plaidoyer budgétaire pour mettre fin au mariage des enfants et promouvoir l’éducation des filles dans un contexte de crise</vt:lpstr>
      <vt:lpstr>Limites du projet et recommandations pour une mise à échelle </vt:lpstr>
      <vt:lpstr>Témoignage d’une OCS dirigée par des jeunes sur l’impact du plaidoyer budgétaire</vt:lpstr>
      <vt:lpstr>Le plaidoyer budgétaire en image </vt:lpstr>
      <vt:lpstr>Intervention de l’ Association des jeunes pour le développement du sourou </vt:lpstr>
      <vt:lpstr> </vt:lpstr>
      <vt:lpstr>Intervention de LA Coalition nationale pour l’éducation pour tous au burkina faso</vt:lpstr>
      <vt:lpstr> Partage d’expérience Plaidoyer pour l’accroissement du financement de l’éducation inclusive et de l’éducation en situation d’urgence. </vt:lpstr>
      <vt:lpstr>Défis, opportunités et impact</vt:lpstr>
      <vt:lpstr>Intervention de LA GFM3</vt:lpstr>
      <vt:lpstr>PROJET : PLAIDOYER BUDGETAIRE EN VUE DE SOUTENIR LA LUTTE CONTRE LE MARIAGE DES ENFANTS DANS LA SOUS-PREFECTURE DE LOGOUALE et de Danané DU 1ER février AU 30 mai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ouverte </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LEÇONS TIRÉES DES PROJETS PILOTES DE PLAIDOYER BUDGÉTAIRE POUR METTRE FIN AU MARIAGE DES ENFANTS ET PROMOUVOIR L’ÉDUCATION DES FILLES en afrique de l’ouest et du centre  </dc:title>
  <dc:creator>Emma Pearce</dc:creator>
  <cp:lastModifiedBy>Aicha Awa BA</cp:lastModifiedBy>
  <cp:revision>2</cp:revision>
  <dcterms:created xsi:type="dcterms:W3CDTF">2023-07-25T15:46:12Z</dcterms:created>
  <dcterms:modified xsi:type="dcterms:W3CDTF">2023-07-30T21:09:59Z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0x010100DBC617633D9DA1429FD18118B9918E27</vt:lpwstr>
  </property>
  <property fmtid="{D5CDD505-2E9C-101B-9397-08002B2CF9AE}" pid="3" name="Order">
    <vt:r8>15000</vt:r8>
  </property>
  <property fmtid="{D5CDD505-2E9C-101B-9397-08002B2CF9AE}" pid="4" name="MediaServiceImageTags">
    <vt:lpwstr/>
  </property>
</Properties>
</file>