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51" r:id="rId6"/>
    <p:sldId id="347" r:id="rId7"/>
    <p:sldId id="272" r:id="rId8"/>
    <p:sldId id="276" r:id="rId9"/>
    <p:sldId id="277" r:id="rId10"/>
    <p:sldId id="278" r:id="rId11"/>
    <p:sldId id="279" r:id="rId12"/>
    <p:sldId id="260" r:id="rId13"/>
    <p:sldId id="297" r:id="rId14"/>
    <p:sldId id="290" r:id="rId15"/>
    <p:sldId id="291" r:id="rId16"/>
    <p:sldId id="299" r:id="rId17"/>
    <p:sldId id="350" r:id="rId18"/>
    <p:sldId id="348" r:id="rId19"/>
    <p:sldId id="349" r:id="rId20"/>
    <p:sldId id="353" r:id="rId21"/>
    <p:sldId id="356" r:id="rId22"/>
    <p:sldId id="354" r:id="rId23"/>
    <p:sldId id="357" r:id="rId24"/>
    <p:sldId id="358" r:id="rId25"/>
    <p:sldId id="360" r:id="rId26"/>
    <p:sldId id="257" r:id="rId27"/>
    <p:sldId id="263" r:id="rId28"/>
    <p:sldId id="274" r:id="rId29"/>
    <p:sldId id="269" r:id="rId30"/>
    <p:sldId id="283" r:id="rId31"/>
    <p:sldId id="281" r:id="rId32"/>
    <p:sldId id="282" r:id="rId33"/>
    <p:sldId id="361" r:id="rId34"/>
    <p:sldId id="275" r:id="rId35"/>
    <p:sldId id="362" r:id="rId36"/>
    <p:sldId id="363" r:id="rId37"/>
    <p:sldId id="280" r:id="rId38"/>
    <p:sldId id="284" r:id="rId39"/>
    <p:sldId id="268" r:id="rId40"/>
    <p:sldId id="355" r:id="rId41"/>
    <p:sldId id="27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2AD236-4445-1D49-979B-AE0C23DB2B00}">
          <p14:sldIdLst>
            <p14:sldId id="256"/>
            <p14:sldId id="351"/>
            <p14:sldId id="347"/>
            <p14:sldId id="272"/>
            <p14:sldId id="276"/>
            <p14:sldId id="277"/>
            <p14:sldId id="278"/>
            <p14:sldId id="279"/>
            <p14:sldId id="260"/>
            <p14:sldId id="297"/>
            <p14:sldId id="290"/>
            <p14:sldId id="291"/>
            <p14:sldId id="299"/>
            <p14:sldId id="350"/>
            <p14:sldId id="348"/>
            <p14:sldId id="349"/>
            <p14:sldId id="353"/>
            <p14:sldId id="356"/>
            <p14:sldId id="354"/>
            <p14:sldId id="357"/>
            <p14:sldId id="358"/>
            <p14:sldId id="360"/>
          </p14:sldIdLst>
        </p14:section>
        <p14:section name="Accueil diapo" id="{BD0BD4E2-C15B-4A69-8BC1-39F7F56289C6}">
          <p14:sldIdLst>
            <p14:sldId id="257"/>
          </p14:sldIdLst>
        </p14:section>
        <p14:section name="Contenu" id="{BE51261B-CC38-4180-B3BC-B9C14915AD01}">
          <p14:sldIdLst>
            <p14:sldId id="263"/>
            <p14:sldId id="274"/>
            <p14:sldId id="269"/>
            <p14:sldId id="283"/>
            <p14:sldId id="281"/>
            <p14:sldId id="282"/>
            <p14:sldId id="361"/>
            <p14:sldId id="275"/>
            <p14:sldId id="362"/>
            <p14:sldId id="363"/>
            <p14:sldId id="280"/>
            <p14:sldId id="284"/>
          </p14:sldIdLst>
        </p14:section>
        <p14:section name="Fin diapo" id="{EA98814F-3F9F-4AC1-8A30-DF187A787F0D}">
          <p14:sldIdLst>
            <p14:sldId id="268"/>
            <p14:sldId id="355"/>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460" autoAdjust="0"/>
    <p:restoredTop sz="94660"/>
  </p:normalViewPr>
  <p:slideViewPr>
    <p:cSldViewPr>
      <p:cViewPr varScale="1">
        <p:scale>
          <a:sx n="21" d="100"/>
          <a:sy n="21" d="100"/>
        </p:scale>
        <p:origin x="184" y="34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18FF0-A916-43AC-92BA-575BE8D6D572}"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en-US"/>
        </a:p>
      </dgm:t>
    </dgm:pt>
    <dgm:pt modelId="{3607FD9C-E79C-4A04-953D-5B67CA677469}">
      <dgm:prSet/>
      <dgm:spPr/>
      <dgm:t>
        <a:bodyPr/>
        <a:lstStyle/>
        <a:p>
          <a:r>
            <a:rPr lang="en-GB" noProof="0" dirty="0"/>
            <a:t>Budget advocacy for domestic resource mobilization emerged as one of the most advocated approaches for CSOs to foster government accountability and ownership in policy development, financing and implementation.</a:t>
          </a:r>
        </a:p>
      </dgm:t>
    </dgm:pt>
    <dgm:pt modelId="{10862ED7-D7DE-49F4-AE42-1BC5976FBB90}" type="parTrans" cxnId="{3D77FEE2-940F-4EE6-B00F-C6612544EBE6}">
      <dgm:prSet/>
      <dgm:spPr/>
      <dgm:t>
        <a:bodyPr/>
        <a:lstStyle/>
        <a:p>
          <a:endParaRPr lang="en-US"/>
        </a:p>
      </dgm:t>
    </dgm:pt>
    <dgm:pt modelId="{0C90857C-624B-49C5-A921-4EB3A43BFA77}" type="sibTrans" cxnId="{3D77FEE2-940F-4EE6-B00F-C6612544EBE6}">
      <dgm:prSet/>
      <dgm:spPr/>
      <dgm:t>
        <a:bodyPr/>
        <a:lstStyle/>
        <a:p>
          <a:endParaRPr lang="en-US"/>
        </a:p>
      </dgm:t>
    </dgm:pt>
    <dgm:pt modelId="{88F79109-200D-4C6E-9A7B-74D7DE876D46}">
      <dgm:prSet/>
      <dgm:spPr/>
      <dgm:t>
        <a:bodyPr/>
        <a:lstStyle/>
        <a:p>
          <a:r>
            <a:rPr lang="en-GB" noProof="0" dirty="0"/>
            <a:t>As part of the EOL project, Girls Not Brides selected and funded 8 CSOs/coalitions across the WCA to support them in implementing budget advocacy projects</a:t>
          </a:r>
        </a:p>
      </dgm:t>
    </dgm:pt>
    <dgm:pt modelId="{0D0D3170-1F9B-44A5-A920-F5F5E7DDDF1B}" type="parTrans" cxnId="{24C74214-2875-4CC5-9F71-267A3865F98D}">
      <dgm:prSet/>
      <dgm:spPr/>
      <dgm:t>
        <a:bodyPr/>
        <a:lstStyle/>
        <a:p>
          <a:endParaRPr lang="en-US"/>
        </a:p>
      </dgm:t>
    </dgm:pt>
    <dgm:pt modelId="{96A0C2D9-414E-4666-9836-2CB5D1B4485D}" type="sibTrans" cxnId="{24C74214-2875-4CC5-9F71-267A3865F98D}">
      <dgm:prSet/>
      <dgm:spPr/>
      <dgm:t>
        <a:bodyPr/>
        <a:lstStyle/>
        <a:p>
          <a:endParaRPr lang="en-US"/>
        </a:p>
      </dgm:t>
    </dgm:pt>
    <dgm:pt modelId="{E7B11EF5-AC95-4891-90B3-235A46298625}">
      <dgm:prSet/>
      <dgm:spPr/>
      <dgm:t>
        <a:bodyPr/>
        <a:lstStyle/>
        <a:p>
          <a:r>
            <a:rPr lang="en-GB" noProof="0" dirty="0"/>
            <a:t>CSOs/coalitions come from Burkina Faso, Côte d'Ivoire, Democratic Republic of Congo, Mali, Niger and Togo. In order to ensure diversity, the selection was based on the type of advocacy, targeting, location and profile – with priority given to organisations led by young people and/or women.</a:t>
          </a:r>
        </a:p>
      </dgm:t>
    </dgm:pt>
    <dgm:pt modelId="{B9015F29-FAFC-4621-BDB0-DB615022A530}" type="parTrans" cxnId="{3678628F-3063-444B-A7D6-CB601BE5CD10}">
      <dgm:prSet/>
      <dgm:spPr/>
      <dgm:t>
        <a:bodyPr/>
        <a:lstStyle/>
        <a:p>
          <a:endParaRPr lang="en-US"/>
        </a:p>
      </dgm:t>
    </dgm:pt>
    <dgm:pt modelId="{88FB48CC-0799-42D0-9508-0ED4074C0E40}" type="sibTrans" cxnId="{3678628F-3063-444B-A7D6-CB601BE5CD10}">
      <dgm:prSet/>
      <dgm:spPr/>
      <dgm:t>
        <a:bodyPr/>
        <a:lstStyle/>
        <a:p>
          <a:endParaRPr lang="en-US"/>
        </a:p>
      </dgm:t>
    </dgm:pt>
    <dgm:pt modelId="{3B6993DD-DB68-426B-A5AA-662E287DC5BB}">
      <dgm:prSet custT="1"/>
      <dgm:spPr/>
      <dgm:t>
        <a:bodyPr/>
        <a:lstStyle/>
        <a:p>
          <a:r>
            <a:rPr lang="en-GB" sz="1600" i="0" noProof="0" dirty="0"/>
            <a:t>Girls Not Brides limited its involvement in project development and implementation and focused on technical support consisting of ongoing personalised capacity building as well as sessions on (1) introduction to budget analysis (2) exploring a case study on budget analysis/advocacy and (3) training on budget analysis methodology</a:t>
          </a:r>
        </a:p>
      </dgm:t>
    </dgm:pt>
    <dgm:pt modelId="{FD28CBB7-FC8E-4BBC-AE77-B1B4964574F3}" type="parTrans" cxnId="{CB373964-7D8E-486B-BB57-D0697E2ABA3A}">
      <dgm:prSet/>
      <dgm:spPr/>
      <dgm:t>
        <a:bodyPr/>
        <a:lstStyle/>
        <a:p>
          <a:endParaRPr lang="en-US"/>
        </a:p>
      </dgm:t>
    </dgm:pt>
    <dgm:pt modelId="{02FA61D5-DB10-4680-A39B-25CA39771DAE}" type="sibTrans" cxnId="{CB373964-7D8E-486B-BB57-D0697E2ABA3A}">
      <dgm:prSet/>
      <dgm:spPr/>
      <dgm:t>
        <a:bodyPr/>
        <a:lstStyle/>
        <a:p>
          <a:endParaRPr lang="en-US"/>
        </a:p>
      </dgm:t>
    </dgm:pt>
    <dgm:pt modelId="{63DD2276-B097-7049-A062-52485D240DB5}" type="pres">
      <dgm:prSet presAssocID="{7C918FF0-A916-43AC-92BA-575BE8D6D572}" presName="linearFlow" presStyleCnt="0">
        <dgm:presLayoutVars>
          <dgm:dir/>
          <dgm:resizeHandles val="exact"/>
        </dgm:presLayoutVars>
      </dgm:prSet>
      <dgm:spPr/>
    </dgm:pt>
    <dgm:pt modelId="{CFFDEF9F-61ED-9B49-9673-82949178E44B}" type="pres">
      <dgm:prSet presAssocID="{3607FD9C-E79C-4A04-953D-5B67CA677469}" presName="composite" presStyleCnt="0"/>
      <dgm:spPr/>
    </dgm:pt>
    <dgm:pt modelId="{E08958CB-90AC-C643-85E9-941266D0DB37}" type="pres">
      <dgm:prSet presAssocID="{3607FD9C-E79C-4A04-953D-5B67CA677469}" presName="imgShp" presStyleLbl="fgImgPlace1" presStyleIdx="0" presStyleCnt="4" custScaleX="76068" custScaleY="74436" custLinFactNeighborX="-78091" custLinFactNeighborY="6218"/>
      <dgm:spPr/>
    </dgm:pt>
    <dgm:pt modelId="{FCC33749-9465-2042-8DEF-B68B847B4829}" type="pres">
      <dgm:prSet presAssocID="{3607FD9C-E79C-4A04-953D-5B67CA677469}" presName="txShp" presStyleLbl="node1" presStyleIdx="0" presStyleCnt="4" custScaleX="138713" custLinFactNeighborX="5831" custLinFactNeighborY="-11338">
        <dgm:presLayoutVars>
          <dgm:bulletEnabled val="1"/>
        </dgm:presLayoutVars>
      </dgm:prSet>
      <dgm:spPr/>
    </dgm:pt>
    <dgm:pt modelId="{DE3AD6EF-564B-A44C-B783-48B2C8A48645}" type="pres">
      <dgm:prSet presAssocID="{0C90857C-624B-49C5-A921-4EB3A43BFA77}" presName="spacing" presStyleCnt="0"/>
      <dgm:spPr/>
    </dgm:pt>
    <dgm:pt modelId="{C6981B76-5D15-474B-9830-7FE86F5D3B84}" type="pres">
      <dgm:prSet presAssocID="{88F79109-200D-4C6E-9A7B-74D7DE876D46}" presName="composite" presStyleCnt="0"/>
      <dgm:spPr/>
    </dgm:pt>
    <dgm:pt modelId="{354AC51F-A80E-E74E-8617-476EF2ABBD9B}" type="pres">
      <dgm:prSet presAssocID="{88F79109-200D-4C6E-9A7B-74D7DE876D46}" presName="imgShp" presStyleLbl="fgImgPlace1" presStyleIdx="1" presStyleCnt="4" custScaleX="76068" custScaleY="74436" custLinFactNeighborX="-78091" custLinFactNeighborY="2455"/>
      <dgm:spPr/>
    </dgm:pt>
    <dgm:pt modelId="{E71E98A5-2D9F-A042-8968-B6AB4CC6DEEB}" type="pres">
      <dgm:prSet presAssocID="{88F79109-200D-4C6E-9A7B-74D7DE876D46}" presName="txShp" presStyleLbl="node1" presStyleIdx="1" presStyleCnt="4" custScaleX="138713" custLinFactNeighborX="5831" custLinFactNeighborY="2455">
        <dgm:presLayoutVars>
          <dgm:bulletEnabled val="1"/>
        </dgm:presLayoutVars>
      </dgm:prSet>
      <dgm:spPr/>
    </dgm:pt>
    <dgm:pt modelId="{8924092E-00A3-6A4D-A040-4864FFF07FBD}" type="pres">
      <dgm:prSet presAssocID="{96A0C2D9-414E-4666-9836-2CB5D1B4485D}" presName="spacing" presStyleCnt="0"/>
      <dgm:spPr/>
    </dgm:pt>
    <dgm:pt modelId="{6278BC5E-46B6-6B4E-980B-A31F864CB875}" type="pres">
      <dgm:prSet presAssocID="{E7B11EF5-AC95-4891-90B3-235A46298625}" presName="composite" presStyleCnt="0"/>
      <dgm:spPr/>
    </dgm:pt>
    <dgm:pt modelId="{1F6D2E88-DA5F-D242-B4AB-5BFA3996A41D}" type="pres">
      <dgm:prSet presAssocID="{E7B11EF5-AC95-4891-90B3-235A46298625}" presName="imgShp" presStyleLbl="fgImgPlace1" presStyleIdx="2" presStyleCnt="4" custScaleX="76068" custScaleY="74436" custLinFactNeighborX="-78091" custLinFactNeighborY="-5258"/>
      <dgm:spPr/>
    </dgm:pt>
    <dgm:pt modelId="{BA8D9677-B68D-8544-A7BB-D4B31AE6229D}" type="pres">
      <dgm:prSet presAssocID="{E7B11EF5-AC95-4891-90B3-235A46298625}" presName="txShp" presStyleLbl="node1" presStyleIdx="2" presStyleCnt="4" custScaleX="138713" custLinFactNeighborX="5888" custLinFactNeighborY="-5541">
        <dgm:presLayoutVars>
          <dgm:bulletEnabled val="1"/>
        </dgm:presLayoutVars>
      </dgm:prSet>
      <dgm:spPr/>
    </dgm:pt>
    <dgm:pt modelId="{B2B6C90A-8D14-C94A-A022-32ECBE462139}" type="pres">
      <dgm:prSet presAssocID="{88FB48CC-0799-42D0-9508-0ED4074C0E40}" presName="spacing" presStyleCnt="0"/>
      <dgm:spPr/>
    </dgm:pt>
    <dgm:pt modelId="{08BE92E3-B75E-C642-86CD-560342499E88}" type="pres">
      <dgm:prSet presAssocID="{3B6993DD-DB68-426B-A5AA-662E287DC5BB}" presName="composite" presStyleCnt="0"/>
      <dgm:spPr/>
    </dgm:pt>
    <dgm:pt modelId="{7D00AF37-4FC9-0E4E-9138-6F8F1099C206}" type="pres">
      <dgm:prSet presAssocID="{3B6993DD-DB68-426B-A5AA-662E287DC5BB}" presName="imgShp" presStyleLbl="fgImgPlace1" presStyleIdx="3" presStyleCnt="4" custScaleX="76068" custScaleY="77701" custLinFactNeighborX="-76786" custLinFactNeighborY="3651"/>
      <dgm:spPr/>
    </dgm:pt>
    <dgm:pt modelId="{610F77EC-7F0A-3A42-B221-76E235194D85}" type="pres">
      <dgm:prSet presAssocID="{3B6993DD-DB68-426B-A5AA-662E287DC5BB}" presName="txShp" presStyleLbl="node1" presStyleIdx="3" presStyleCnt="4" custScaleX="138713" custLinFactNeighborX="5294" custLinFactNeighborY="752">
        <dgm:presLayoutVars>
          <dgm:bulletEnabled val="1"/>
        </dgm:presLayoutVars>
      </dgm:prSet>
      <dgm:spPr/>
    </dgm:pt>
  </dgm:ptLst>
  <dgm:cxnLst>
    <dgm:cxn modelId="{24C74214-2875-4CC5-9F71-267A3865F98D}" srcId="{7C918FF0-A916-43AC-92BA-575BE8D6D572}" destId="{88F79109-200D-4C6E-9A7B-74D7DE876D46}" srcOrd="1" destOrd="0" parTransId="{0D0D3170-1F9B-44A5-A920-F5F5E7DDDF1B}" sibTransId="{96A0C2D9-414E-4666-9836-2CB5D1B4485D}"/>
    <dgm:cxn modelId="{EB57E35D-EA1F-7846-A2EF-72995CC1D1EA}" type="presOf" srcId="{88F79109-200D-4C6E-9A7B-74D7DE876D46}" destId="{E71E98A5-2D9F-A042-8968-B6AB4CC6DEEB}" srcOrd="0" destOrd="0" presId="urn:microsoft.com/office/officeart/2005/8/layout/vList3"/>
    <dgm:cxn modelId="{CB373964-7D8E-486B-BB57-D0697E2ABA3A}" srcId="{7C918FF0-A916-43AC-92BA-575BE8D6D572}" destId="{3B6993DD-DB68-426B-A5AA-662E287DC5BB}" srcOrd="3" destOrd="0" parTransId="{FD28CBB7-FC8E-4BBC-AE77-B1B4964574F3}" sibTransId="{02FA61D5-DB10-4680-A39B-25CA39771DAE}"/>
    <dgm:cxn modelId="{BE8C3880-1E4D-584A-BC64-C879E494D3FE}" type="presOf" srcId="{3607FD9C-E79C-4A04-953D-5B67CA677469}" destId="{FCC33749-9465-2042-8DEF-B68B847B4829}" srcOrd="0" destOrd="0" presId="urn:microsoft.com/office/officeart/2005/8/layout/vList3"/>
    <dgm:cxn modelId="{3678628F-3063-444B-A7D6-CB601BE5CD10}" srcId="{7C918FF0-A916-43AC-92BA-575BE8D6D572}" destId="{E7B11EF5-AC95-4891-90B3-235A46298625}" srcOrd="2" destOrd="0" parTransId="{B9015F29-FAFC-4621-BDB0-DB615022A530}" sibTransId="{88FB48CC-0799-42D0-9508-0ED4074C0E40}"/>
    <dgm:cxn modelId="{30AB9F90-4279-5543-A185-4F711CFCB027}" type="presOf" srcId="{E7B11EF5-AC95-4891-90B3-235A46298625}" destId="{BA8D9677-B68D-8544-A7BB-D4B31AE6229D}" srcOrd="0" destOrd="0" presId="urn:microsoft.com/office/officeart/2005/8/layout/vList3"/>
    <dgm:cxn modelId="{DFFE1291-72FD-E546-9581-19EC3A059927}" type="presOf" srcId="{3B6993DD-DB68-426B-A5AA-662E287DC5BB}" destId="{610F77EC-7F0A-3A42-B221-76E235194D85}" srcOrd="0" destOrd="0" presId="urn:microsoft.com/office/officeart/2005/8/layout/vList3"/>
    <dgm:cxn modelId="{3D77FEE2-940F-4EE6-B00F-C6612544EBE6}" srcId="{7C918FF0-A916-43AC-92BA-575BE8D6D572}" destId="{3607FD9C-E79C-4A04-953D-5B67CA677469}" srcOrd="0" destOrd="0" parTransId="{10862ED7-D7DE-49F4-AE42-1BC5976FBB90}" sibTransId="{0C90857C-624B-49C5-A921-4EB3A43BFA77}"/>
    <dgm:cxn modelId="{79088DF3-66EE-FD4E-A8CC-B4636F59BD43}" type="presOf" srcId="{7C918FF0-A916-43AC-92BA-575BE8D6D572}" destId="{63DD2276-B097-7049-A062-52485D240DB5}" srcOrd="0" destOrd="0" presId="urn:microsoft.com/office/officeart/2005/8/layout/vList3"/>
    <dgm:cxn modelId="{A4F8529D-F9B8-F649-A538-24C472CA9F88}" type="presParOf" srcId="{63DD2276-B097-7049-A062-52485D240DB5}" destId="{CFFDEF9F-61ED-9B49-9673-82949178E44B}" srcOrd="0" destOrd="0" presId="urn:microsoft.com/office/officeart/2005/8/layout/vList3"/>
    <dgm:cxn modelId="{61D806F8-E3BE-3440-9FFE-63B90E60FDC2}" type="presParOf" srcId="{CFFDEF9F-61ED-9B49-9673-82949178E44B}" destId="{E08958CB-90AC-C643-85E9-941266D0DB37}" srcOrd="0" destOrd="0" presId="urn:microsoft.com/office/officeart/2005/8/layout/vList3"/>
    <dgm:cxn modelId="{CEEBF708-A472-3F46-8D85-CC78ACEA9897}" type="presParOf" srcId="{CFFDEF9F-61ED-9B49-9673-82949178E44B}" destId="{FCC33749-9465-2042-8DEF-B68B847B4829}" srcOrd="1" destOrd="0" presId="urn:microsoft.com/office/officeart/2005/8/layout/vList3"/>
    <dgm:cxn modelId="{AFF3C3F2-2074-1B44-9F19-EBFBE5209C1C}" type="presParOf" srcId="{63DD2276-B097-7049-A062-52485D240DB5}" destId="{DE3AD6EF-564B-A44C-B783-48B2C8A48645}" srcOrd="1" destOrd="0" presId="urn:microsoft.com/office/officeart/2005/8/layout/vList3"/>
    <dgm:cxn modelId="{1481417D-3360-AB49-90C9-29A496AE2276}" type="presParOf" srcId="{63DD2276-B097-7049-A062-52485D240DB5}" destId="{C6981B76-5D15-474B-9830-7FE86F5D3B84}" srcOrd="2" destOrd="0" presId="urn:microsoft.com/office/officeart/2005/8/layout/vList3"/>
    <dgm:cxn modelId="{6E3E62B5-F75B-764E-8137-2D17D9763995}" type="presParOf" srcId="{C6981B76-5D15-474B-9830-7FE86F5D3B84}" destId="{354AC51F-A80E-E74E-8617-476EF2ABBD9B}" srcOrd="0" destOrd="0" presId="urn:microsoft.com/office/officeart/2005/8/layout/vList3"/>
    <dgm:cxn modelId="{5D4F99C4-5B5E-7D4A-B703-48A390B0E217}" type="presParOf" srcId="{C6981B76-5D15-474B-9830-7FE86F5D3B84}" destId="{E71E98A5-2D9F-A042-8968-B6AB4CC6DEEB}" srcOrd="1" destOrd="0" presId="urn:microsoft.com/office/officeart/2005/8/layout/vList3"/>
    <dgm:cxn modelId="{8720BBEB-87E2-B64A-851A-1C6E0CF90346}" type="presParOf" srcId="{63DD2276-B097-7049-A062-52485D240DB5}" destId="{8924092E-00A3-6A4D-A040-4864FFF07FBD}" srcOrd="3" destOrd="0" presId="urn:microsoft.com/office/officeart/2005/8/layout/vList3"/>
    <dgm:cxn modelId="{0EDC8715-E0BB-874D-A8C3-8E0FB42D593F}" type="presParOf" srcId="{63DD2276-B097-7049-A062-52485D240DB5}" destId="{6278BC5E-46B6-6B4E-980B-A31F864CB875}" srcOrd="4" destOrd="0" presId="urn:microsoft.com/office/officeart/2005/8/layout/vList3"/>
    <dgm:cxn modelId="{B6852D02-2107-5647-B6B6-B65FD57882B6}" type="presParOf" srcId="{6278BC5E-46B6-6B4E-980B-A31F864CB875}" destId="{1F6D2E88-DA5F-D242-B4AB-5BFA3996A41D}" srcOrd="0" destOrd="0" presId="urn:microsoft.com/office/officeart/2005/8/layout/vList3"/>
    <dgm:cxn modelId="{592BF6CF-6995-7F41-AC55-FB43DA504D85}" type="presParOf" srcId="{6278BC5E-46B6-6B4E-980B-A31F864CB875}" destId="{BA8D9677-B68D-8544-A7BB-D4B31AE6229D}" srcOrd="1" destOrd="0" presId="urn:microsoft.com/office/officeart/2005/8/layout/vList3"/>
    <dgm:cxn modelId="{0E557CA0-2111-814D-9059-30868E8DA172}" type="presParOf" srcId="{63DD2276-B097-7049-A062-52485D240DB5}" destId="{B2B6C90A-8D14-C94A-A022-32ECBE462139}" srcOrd="5" destOrd="0" presId="urn:microsoft.com/office/officeart/2005/8/layout/vList3"/>
    <dgm:cxn modelId="{6F207EAC-3AD7-154A-8C22-43AD604F5C43}" type="presParOf" srcId="{63DD2276-B097-7049-A062-52485D240DB5}" destId="{08BE92E3-B75E-C642-86CD-560342499E88}" srcOrd="6" destOrd="0" presId="urn:microsoft.com/office/officeart/2005/8/layout/vList3"/>
    <dgm:cxn modelId="{15A3326F-A8D2-7D44-BE62-0E3019320E4E}" type="presParOf" srcId="{08BE92E3-B75E-C642-86CD-560342499E88}" destId="{7D00AF37-4FC9-0E4E-9138-6F8F1099C206}" srcOrd="0" destOrd="0" presId="urn:microsoft.com/office/officeart/2005/8/layout/vList3"/>
    <dgm:cxn modelId="{1348E0E6-5F3D-674F-B05F-9479AE244EE2}" type="presParOf" srcId="{08BE92E3-B75E-C642-86CD-560342499E88}" destId="{610F77EC-7F0A-3A42-B221-76E235194D8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4EA4A0-3143-4279-9616-8BB5566EFE1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2D8C1FC-58FE-4301-98CD-7495B0338B26}">
      <dgm:prSet custT="1"/>
      <dgm:spPr/>
      <dgm:t>
        <a:bodyPr/>
        <a:lstStyle/>
        <a:p>
          <a:endParaRPr lang="en-GB" sz="1600" b="1" dirty="0">
            <a:latin typeface="Calibri" panose="020F0502020204030204" pitchFamily="34" charset="0"/>
            <a:ea typeface="Calibri" panose="020F0502020204030204" pitchFamily="34" charset="0"/>
          </a:endParaRPr>
        </a:p>
        <a:p>
          <a:r>
            <a:rPr lang="en-GB" sz="1600" b="1" noProof="0" dirty="0">
              <a:latin typeface="Calibri" panose="020F0502020204030204" pitchFamily="34" charset="0"/>
              <a:ea typeface="Calibri" panose="020F0502020204030204" pitchFamily="34" charset="0"/>
            </a:rPr>
            <a:t>Lesson 5:
 </a:t>
          </a:r>
          <a:r>
            <a:rPr lang="en-GB" sz="1600" b="1" noProof="0" dirty="0" err="1">
              <a:latin typeface="Calibri" panose="020F0502020204030204" pitchFamily="34" charset="0"/>
              <a:ea typeface="Calibri" panose="020F0502020204030204" pitchFamily="34" charset="0"/>
            </a:rPr>
            <a:t>Promoting</a:t>
          </a:r>
          <a:r>
            <a:rPr lang="en-GB" sz="1600" b="1" noProof="0" dirty="0">
              <a:latin typeface="Calibri" panose="020F0502020204030204" pitchFamily="34" charset="0"/>
              <a:ea typeface="Calibri" panose="020F0502020204030204" pitchFamily="34" charset="0"/>
            </a:rPr>
            <a:t> the use of </a:t>
          </a:r>
          <a:r>
            <a:rPr lang="en-GB" sz="1600" b="1" noProof="0" dirty="0" err="1">
              <a:latin typeface="Calibri" panose="020F0502020204030204" pitchFamily="34" charset="0"/>
              <a:ea typeface="Calibri" panose="020F0502020204030204" pitchFamily="34" charset="0"/>
            </a:rPr>
            <a:t>evidence</a:t>
          </a:r>
          <a:r>
            <a:rPr lang="en-GB" sz="1600" b="1" noProof="0" dirty="0">
              <a:latin typeface="Calibri" panose="020F0502020204030204" pitchFamily="34" charset="0"/>
              <a:ea typeface="Calibri" panose="020F0502020204030204" pitchFamily="34" charset="0"/>
            </a:rPr>
            <a:t> </a:t>
          </a:r>
          <a:r>
            <a:rPr lang="en-GB" sz="1600" b="1" noProof="0" dirty="0" err="1">
              <a:latin typeface="Calibri" panose="020F0502020204030204" pitchFamily="34" charset="0"/>
              <a:ea typeface="Calibri" panose="020F0502020204030204" pitchFamily="34" charset="0"/>
            </a:rPr>
            <a:t>from</a:t>
          </a:r>
          <a:r>
            <a:rPr lang="en-GB" sz="1600" b="1" noProof="0" dirty="0">
              <a:latin typeface="Calibri" panose="020F0502020204030204" pitchFamily="34" charset="0"/>
              <a:ea typeface="Calibri" panose="020F0502020204030204" pitchFamily="34" charset="0"/>
            </a:rPr>
            <a:t> budget </a:t>
          </a:r>
          <a:r>
            <a:rPr lang="en-GB" sz="1600" b="1" noProof="0" dirty="0" err="1">
              <a:latin typeface="Calibri" panose="020F0502020204030204" pitchFamily="34" charset="0"/>
              <a:ea typeface="Calibri" panose="020F0502020204030204" pitchFamily="34" charset="0"/>
            </a:rPr>
            <a:t>analysis</a:t>
          </a:r>
          <a:r>
            <a:rPr lang="en-GB" sz="1600" b="1" noProof="0" dirty="0">
              <a:latin typeface="Calibri" panose="020F0502020204030204" pitchFamily="34" charset="0"/>
              <a:ea typeface="Calibri" panose="020F0502020204030204" pitchFamily="34" charset="0"/>
            </a:rPr>
            <a:t> </a:t>
          </a:r>
          <a:r>
            <a:rPr lang="en-GB" sz="1600" b="1" noProof="0" dirty="0" err="1">
              <a:latin typeface="Calibri" panose="020F0502020204030204" pitchFamily="34" charset="0"/>
              <a:ea typeface="Calibri" panose="020F0502020204030204" pitchFamily="34" charset="0"/>
            </a:rPr>
            <a:t>is</a:t>
          </a:r>
          <a:r>
            <a:rPr lang="en-GB" sz="1600" b="1" noProof="0" dirty="0">
              <a:latin typeface="Calibri" panose="020F0502020204030204" pitchFamily="34" charset="0"/>
              <a:ea typeface="Calibri" panose="020F0502020204030204" pitchFamily="34" charset="0"/>
            </a:rPr>
            <a:t> key for </a:t>
          </a:r>
          <a:r>
            <a:rPr lang="en-GB" sz="1600" b="1" noProof="0" dirty="0" err="1">
              <a:latin typeface="Calibri" panose="020F0502020204030204" pitchFamily="34" charset="0"/>
              <a:ea typeface="Calibri" panose="020F0502020204030204" pitchFamily="34" charset="0"/>
            </a:rPr>
            <a:t>evidence-based</a:t>
          </a:r>
          <a:r>
            <a:rPr lang="en-GB" sz="1600" b="1" noProof="0" dirty="0">
              <a:latin typeface="Calibri" panose="020F0502020204030204" pitchFamily="34" charset="0"/>
              <a:ea typeface="Calibri" panose="020F0502020204030204" pitchFamily="34" charset="0"/>
            </a:rPr>
            <a:t> </a:t>
          </a:r>
          <a:r>
            <a:rPr lang="en-GB" sz="1600" b="1" noProof="0" dirty="0" err="1">
              <a:latin typeface="Calibri" panose="020F0502020204030204" pitchFamily="34" charset="0"/>
              <a:ea typeface="Calibri" panose="020F0502020204030204" pitchFamily="34" charset="0"/>
            </a:rPr>
            <a:t>advocacy</a:t>
          </a:r>
          <a:r>
            <a:rPr lang="en-GB" sz="1600" dirty="0"/>
            <a:t>
</a:t>
          </a:r>
        </a:p>
      </dgm:t>
    </dgm:pt>
    <dgm:pt modelId="{B830A101-06D2-4330-AEDF-F80593A1AD15}" type="parTrans" cxnId="{CAD8DEA5-D77D-41D6-8224-20DB47C61417}">
      <dgm:prSet/>
      <dgm:spPr/>
      <dgm:t>
        <a:bodyPr/>
        <a:lstStyle/>
        <a:p>
          <a:endParaRPr lang="en-US" sz="1600"/>
        </a:p>
      </dgm:t>
    </dgm:pt>
    <dgm:pt modelId="{108FB93C-1DB2-48C1-9C15-7DBFC87AE4CA}" type="sibTrans" cxnId="{CAD8DEA5-D77D-41D6-8224-20DB47C61417}">
      <dgm:prSet/>
      <dgm:spPr/>
      <dgm:t>
        <a:bodyPr/>
        <a:lstStyle/>
        <a:p>
          <a:endParaRPr lang="en-US" sz="1600"/>
        </a:p>
      </dgm:t>
    </dgm:pt>
    <dgm:pt modelId="{ABBAD251-6CDC-40F1-A9BC-5334FDA412F8}">
      <dgm:prSet custT="1"/>
      <dgm:spPr/>
      <dgm:t>
        <a:bodyPr/>
        <a:lstStyle/>
        <a:p>
          <a:r>
            <a:rPr lang="en-GB" sz="1600" b="1" noProof="0" dirty="0">
              <a:latin typeface="Calibri" panose="020F0502020204030204" pitchFamily="34" charset="0"/>
              <a:ea typeface="Calibri" panose="020F0502020204030204" pitchFamily="34" charset="0"/>
            </a:rPr>
            <a:t>Lesson 6: 
The need to rethink budget advocacy to end child marriage and promote girls' education in the context of the WCA crisis needs to be addressed</a:t>
          </a:r>
          <a:endParaRPr lang="en-GB" sz="1600" noProof="0" dirty="0"/>
        </a:p>
      </dgm:t>
    </dgm:pt>
    <dgm:pt modelId="{28368741-4D6D-4759-87A3-83668A2890D2}" type="parTrans" cxnId="{96EF72D1-0C15-4AF0-8B4C-61A4C8564F79}">
      <dgm:prSet/>
      <dgm:spPr/>
      <dgm:t>
        <a:bodyPr/>
        <a:lstStyle/>
        <a:p>
          <a:endParaRPr lang="en-US" sz="1600"/>
        </a:p>
      </dgm:t>
    </dgm:pt>
    <dgm:pt modelId="{A2746ADD-5775-4891-872A-6CE2682983D4}" type="sibTrans" cxnId="{96EF72D1-0C15-4AF0-8B4C-61A4C8564F79}">
      <dgm:prSet/>
      <dgm:spPr/>
      <dgm:t>
        <a:bodyPr/>
        <a:lstStyle/>
        <a:p>
          <a:endParaRPr lang="en-US" sz="1600"/>
        </a:p>
      </dgm:t>
    </dgm:pt>
    <dgm:pt modelId="{44B50A0D-7C73-DB4D-8AE5-A3BA4A5EA96F}">
      <dgm:prSet custT="1"/>
      <dgm:spPr/>
      <dgm:t>
        <a:bodyPr/>
        <a:lstStyle/>
        <a:p>
          <a:r>
            <a:rPr lang="en-GB" sz="1600" b="1" noProof="0" dirty="0"/>
            <a:t>Lesson 1:
Position government as a legitimate leader to end child marriage and promote girls' education through budget advocacy</a:t>
          </a:r>
          <a:endParaRPr lang="en-GB" sz="1600" noProof="0" dirty="0"/>
        </a:p>
      </dgm:t>
    </dgm:pt>
    <dgm:pt modelId="{4C05080A-1C4F-FE47-9ECE-E259B45474B3}" type="parTrans" cxnId="{01D89010-D9B0-374C-9255-BE00E2099193}">
      <dgm:prSet/>
      <dgm:spPr/>
      <dgm:t>
        <a:bodyPr/>
        <a:lstStyle/>
        <a:p>
          <a:endParaRPr lang="en-GB" sz="1600"/>
        </a:p>
      </dgm:t>
    </dgm:pt>
    <dgm:pt modelId="{9C3BC500-1FDF-7F46-B741-AAF164D6D97B}" type="sibTrans" cxnId="{01D89010-D9B0-374C-9255-BE00E2099193}">
      <dgm:prSet/>
      <dgm:spPr/>
      <dgm:t>
        <a:bodyPr/>
        <a:lstStyle/>
        <a:p>
          <a:endParaRPr lang="en-GB" sz="1600"/>
        </a:p>
      </dgm:t>
    </dgm:pt>
    <dgm:pt modelId="{9B9120EF-497C-BF45-84F5-6125E83E8C0D}">
      <dgm:prSet custT="1"/>
      <dgm:spPr/>
      <dgm:t>
        <a:bodyPr/>
        <a:lstStyle/>
        <a:p>
          <a:r>
            <a:rPr lang="en-GB" sz="1600" b="1" noProof="0" dirty="0">
              <a:latin typeface="Calibri" panose="020F0502020204030204" pitchFamily="34" charset="0"/>
              <a:ea typeface="Calibri" panose="020F0502020204030204" pitchFamily="34" charset="0"/>
            </a:rPr>
            <a:t>Lesson 3: 
Fostering community participation in budget advocacy fosters ownership and sustainability of solutions</a:t>
          </a:r>
          <a:endParaRPr lang="en-GB" sz="1600" noProof="0" dirty="0"/>
        </a:p>
      </dgm:t>
    </dgm:pt>
    <dgm:pt modelId="{95C3985C-AA1C-4242-90AA-539CFC0861B1}" type="parTrans" cxnId="{7AABC51F-0A6B-684B-924B-BA718955904D}">
      <dgm:prSet/>
      <dgm:spPr/>
      <dgm:t>
        <a:bodyPr/>
        <a:lstStyle/>
        <a:p>
          <a:endParaRPr lang="en-GB" sz="1600"/>
        </a:p>
      </dgm:t>
    </dgm:pt>
    <dgm:pt modelId="{A63724CB-3EFB-1B46-8408-C9CA0E4A9537}" type="sibTrans" cxnId="{7AABC51F-0A6B-684B-924B-BA718955904D}">
      <dgm:prSet/>
      <dgm:spPr/>
      <dgm:t>
        <a:bodyPr/>
        <a:lstStyle/>
        <a:p>
          <a:endParaRPr lang="en-GB" sz="1600"/>
        </a:p>
      </dgm:t>
    </dgm:pt>
    <dgm:pt modelId="{B35FA127-03A7-FA4D-AA44-D42CE67901C9}">
      <dgm:prSet custT="1"/>
      <dgm:spPr/>
      <dgm:t>
        <a:bodyPr/>
        <a:lstStyle/>
        <a:p>
          <a:r>
            <a:rPr lang="en-GB" sz="1600" b="1" noProof="0" dirty="0">
              <a:latin typeface="Calibri" panose="020F0502020204030204" pitchFamily="34" charset="0"/>
              <a:ea typeface="Calibri" panose="020F0502020204030204" pitchFamily="34" charset="0"/>
            </a:rPr>
            <a:t>Lesson 4: 
Advancing decentralized budgeting for ending child marriage and promoting girls' education is fundamental</a:t>
          </a:r>
          <a:endParaRPr lang="en-GB" sz="1600" noProof="0" dirty="0"/>
        </a:p>
      </dgm:t>
    </dgm:pt>
    <dgm:pt modelId="{42335A5D-DC09-F24C-842D-DD4D6B625BA1}" type="parTrans" cxnId="{A7DA7E84-1C36-2946-AD46-E35CA714F84A}">
      <dgm:prSet/>
      <dgm:spPr/>
      <dgm:t>
        <a:bodyPr/>
        <a:lstStyle/>
        <a:p>
          <a:endParaRPr lang="en-GB" sz="1600"/>
        </a:p>
      </dgm:t>
    </dgm:pt>
    <dgm:pt modelId="{05E69406-B20E-B14B-86F7-B3FCF6D14EB9}" type="sibTrans" cxnId="{A7DA7E84-1C36-2946-AD46-E35CA714F84A}">
      <dgm:prSet/>
      <dgm:spPr/>
      <dgm:t>
        <a:bodyPr/>
        <a:lstStyle/>
        <a:p>
          <a:endParaRPr lang="en-GB" sz="1600"/>
        </a:p>
      </dgm:t>
    </dgm:pt>
    <dgm:pt modelId="{3649611C-6843-944E-AE78-D092E44DF97E}">
      <dgm:prSet custT="1"/>
      <dgm:spPr/>
      <dgm:t>
        <a:bodyPr/>
        <a:lstStyle/>
        <a:p>
          <a:r>
            <a:rPr lang="en-GB" sz="1600" b="1" dirty="0">
              <a:latin typeface="Calibri" panose="020F0502020204030204" pitchFamily="34" charset="0"/>
              <a:ea typeface="Calibri" panose="020F0502020204030204" pitchFamily="34" charset="0"/>
            </a:rPr>
            <a:t>Lesson 2: 
Raising visibility and policy profile on child marriage and girls' education requires leveraging CSO expertise and capacity building</a:t>
          </a:r>
          <a:endParaRPr lang="en-GB" sz="1600" dirty="0"/>
        </a:p>
      </dgm:t>
    </dgm:pt>
    <dgm:pt modelId="{7BD58110-BF55-0E4E-96B2-3ACCA38359C5}" type="parTrans" cxnId="{B9B99987-2898-DD48-BE9E-C94B287559C6}">
      <dgm:prSet/>
      <dgm:spPr/>
      <dgm:t>
        <a:bodyPr/>
        <a:lstStyle/>
        <a:p>
          <a:endParaRPr lang="en-GB" sz="1600"/>
        </a:p>
      </dgm:t>
    </dgm:pt>
    <dgm:pt modelId="{F653C695-C3FA-704D-8380-0D798B4CDD14}" type="sibTrans" cxnId="{B9B99987-2898-DD48-BE9E-C94B287559C6}">
      <dgm:prSet/>
      <dgm:spPr/>
      <dgm:t>
        <a:bodyPr/>
        <a:lstStyle/>
        <a:p>
          <a:endParaRPr lang="en-GB" sz="1600"/>
        </a:p>
      </dgm:t>
    </dgm:pt>
    <dgm:pt modelId="{86F3C00F-7628-444B-B3CC-72FCD647457D}" type="pres">
      <dgm:prSet presAssocID="{D84EA4A0-3143-4279-9616-8BB5566EFE18}" presName="diagram" presStyleCnt="0">
        <dgm:presLayoutVars>
          <dgm:dir/>
          <dgm:resizeHandles val="exact"/>
        </dgm:presLayoutVars>
      </dgm:prSet>
      <dgm:spPr/>
    </dgm:pt>
    <dgm:pt modelId="{C7DABD54-D4AB-B845-BE01-3B250D48961D}" type="pres">
      <dgm:prSet presAssocID="{44B50A0D-7C73-DB4D-8AE5-A3BA4A5EA96F}" presName="node" presStyleLbl="node1" presStyleIdx="0" presStyleCnt="6" custScaleY="115486">
        <dgm:presLayoutVars>
          <dgm:bulletEnabled val="1"/>
        </dgm:presLayoutVars>
      </dgm:prSet>
      <dgm:spPr/>
    </dgm:pt>
    <dgm:pt modelId="{22C26C1B-3250-FC44-9219-B5AFD9FFBC1A}" type="pres">
      <dgm:prSet presAssocID="{9C3BC500-1FDF-7F46-B741-AAF164D6D97B}" presName="sibTrans" presStyleCnt="0"/>
      <dgm:spPr/>
    </dgm:pt>
    <dgm:pt modelId="{E0714B8C-36D1-8D4F-9B63-E8826EF8F642}" type="pres">
      <dgm:prSet presAssocID="{3649611C-6843-944E-AE78-D092E44DF97E}" presName="node" presStyleLbl="node1" presStyleIdx="1" presStyleCnt="6" custScaleY="115486">
        <dgm:presLayoutVars>
          <dgm:bulletEnabled val="1"/>
        </dgm:presLayoutVars>
      </dgm:prSet>
      <dgm:spPr/>
    </dgm:pt>
    <dgm:pt modelId="{5BF06CD9-26FD-8D42-A6A1-492725BF927E}" type="pres">
      <dgm:prSet presAssocID="{F653C695-C3FA-704D-8380-0D798B4CDD14}" presName="sibTrans" presStyleCnt="0"/>
      <dgm:spPr/>
    </dgm:pt>
    <dgm:pt modelId="{742E9B20-5ABE-FE4E-B630-7741EEBBCC66}" type="pres">
      <dgm:prSet presAssocID="{9B9120EF-497C-BF45-84F5-6125E83E8C0D}" presName="node" presStyleLbl="node1" presStyleIdx="2" presStyleCnt="6" custScaleY="111286">
        <dgm:presLayoutVars>
          <dgm:bulletEnabled val="1"/>
        </dgm:presLayoutVars>
      </dgm:prSet>
      <dgm:spPr/>
    </dgm:pt>
    <dgm:pt modelId="{0990E242-B1BB-D643-88FB-17AEB759451B}" type="pres">
      <dgm:prSet presAssocID="{A63724CB-3EFB-1B46-8408-C9CA0E4A9537}" presName="sibTrans" presStyleCnt="0"/>
      <dgm:spPr/>
    </dgm:pt>
    <dgm:pt modelId="{8529B20D-23D5-474B-A5FF-B2327E63BFED}" type="pres">
      <dgm:prSet presAssocID="{B35FA127-03A7-FA4D-AA44-D42CE67901C9}" presName="node" presStyleLbl="node1" presStyleIdx="3" presStyleCnt="6" custScaleY="115486">
        <dgm:presLayoutVars>
          <dgm:bulletEnabled val="1"/>
        </dgm:presLayoutVars>
      </dgm:prSet>
      <dgm:spPr/>
    </dgm:pt>
    <dgm:pt modelId="{0E30BCC5-C866-664B-8D67-195A92E04E0B}" type="pres">
      <dgm:prSet presAssocID="{05E69406-B20E-B14B-86F7-B3FCF6D14EB9}" presName="sibTrans" presStyleCnt="0"/>
      <dgm:spPr/>
    </dgm:pt>
    <dgm:pt modelId="{0F73CB5F-08F1-3740-A6D2-A6CD57E17C68}" type="pres">
      <dgm:prSet presAssocID="{32D8C1FC-58FE-4301-98CD-7495B0338B26}" presName="node" presStyleLbl="node1" presStyleIdx="4" presStyleCnt="6" custScaleY="115486">
        <dgm:presLayoutVars>
          <dgm:bulletEnabled val="1"/>
        </dgm:presLayoutVars>
      </dgm:prSet>
      <dgm:spPr/>
    </dgm:pt>
    <dgm:pt modelId="{F446DCD6-8DF0-A941-9E48-3BBC33140336}" type="pres">
      <dgm:prSet presAssocID="{108FB93C-1DB2-48C1-9C15-7DBFC87AE4CA}" presName="sibTrans" presStyleCnt="0"/>
      <dgm:spPr/>
    </dgm:pt>
    <dgm:pt modelId="{EE9FE5BF-DDA7-6448-8049-1A2FCF0D33E3}" type="pres">
      <dgm:prSet presAssocID="{ABBAD251-6CDC-40F1-A9BC-5334FDA412F8}" presName="node" presStyleLbl="node1" presStyleIdx="5" presStyleCnt="6" custScaleY="115486">
        <dgm:presLayoutVars>
          <dgm:bulletEnabled val="1"/>
        </dgm:presLayoutVars>
      </dgm:prSet>
      <dgm:spPr/>
    </dgm:pt>
  </dgm:ptLst>
  <dgm:cxnLst>
    <dgm:cxn modelId="{01D89010-D9B0-374C-9255-BE00E2099193}" srcId="{D84EA4A0-3143-4279-9616-8BB5566EFE18}" destId="{44B50A0D-7C73-DB4D-8AE5-A3BA4A5EA96F}" srcOrd="0" destOrd="0" parTransId="{4C05080A-1C4F-FE47-9ECE-E259B45474B3}" sibTransId="{9C3BC500-1FDF-7F46-B741-AAF164D6D97B}"/>
    <dgm:cxn modelId="{7AABC51F-0A6B-684B-924B-BA718955904D}" srcId="{D84EA4A0-3143-4279-9616-8BB5566EFE18}" destId="{9B9120EF-497C-BF45-84F5-6125E83E8C0D}" srcOrd="2" destOrd="0" parTransId="{95C3985C-AA1C-4242-90AA-539CFC0861B1}" sibTransId="{A63724CB-3EFB-1B46-8408-C9CA0E4A9537}"/>
    <dgm:cxn modelId="{4B1D2625-E8B7-F847-8F58-DDB709CAAD33}" type="presOf" srcId="{D84EA4A0-3143-4279-9616-8BB5566EFE18}" destId="{86F3C00F-7628-444B-B3CC-72FCD647457D}" srcOrd="0" destOrd="0" presId="urn:microsoft.com/office/officeart/2005/8/layout/default"/>
    <dgm:cxn modelId="{8277EE33-0F43-844C-93C0-EC7964EFE9E8}" type="presOf" srcId="{32D8C1FC-58FE-4301-98CD-7495B0338B26}" destId="{0F73CB5F-08F1-3740-A6D2-A6CD57E17C68}" srcOrd="0" destOrd="0" presId="urn:microsoft.com/office/officeart/2005/8/layout/default"/>
    <dgm:cxn modelId="{A864583B-9344-CA4A-BA19-DC096B5DD037}" type="presOf" srcId="{3649611C-6843-944E-AE78-D092E44DF97E}" destId="{E0714B8C-36D1-8D4F-9B63-E8826EF8F642}" srcOrd="0" destOrd="0" presId="urn:microsoft.com/office/officeart/2005/8/layout/default"/>
    <dgm:cxn modelId="{44B96A65-5364-3F4F-830E-B52F50AB5F70}" type="presOf" srcId="{B35FA127-03A7-FA4D-AA44-D42CE67901C9}" destId="{8529B20D-23D5-474B-A5FF-B2327E63BFED}" srcOrd="0" destOrd="0" presId="urn:microsoft.com/office/officeart/2005/8/layout/default"/>
    <dgm:cxn modelId="{1F94F47A-22B3-8647-A5A8-847FF7A19377}" type="presOf" srcId="{9B9120EF-497C-BF45-84F5-6125E83E8C0D}" destId="{742E9B20-5ABE-FE4E-B630-7741EEBBCC66}" srcOrd="0" destOrd="0" presId="urn:microsoft.com/office/officeart/2005/8/layout/default"/>
    <dgm:cxn modelId="{A7DA7E84-1C36-2946-AD46-E35CA714F84A}" srcId="{D84EA4A0-3143-4279-9616-8BB5566EFE18}" destId="{B35FA127-03A7-FA4D-AA44-D42CE67901C9}" srcOrd="3" destOrd="0" parTransId="{42335A5D-DC09-F24C-842D-DD4D6B625BA1}" sibTransId="{05E69406-B20E-B14B-86F7-B3FCF6D14EB9}"/>
    <dgm:cxn modelId="{B9B99987-2898-DD48-BE9E-C94B287559C6}" srcId="{D84EA4A0-3143-4279-9616-8BB5566EFE18}" destId="{3649611C-6843-944E-AE78-D092E44DF97E}" srcOrd="1" destOrd="0" parTransId="{7BD58110-BF55-0E4E-96B2-3ACCA38359C5}" sibTransId="{F653C695-C3FA-704D-8380-0D798B4CDD14}"/>
    <dgm:cxn modelId="{CAD8DEA5-D77D-41D6-8224-20DB47C61417}" srcId="{D84EA4A0-3143-4279-9616-8BB5566EFE18}" destId="{32D8C1FC-58FE-4301-98CD-7495B0338B26}" srcOrd="4" destOrd="0" parTransId="{B830A101-06D2-4330-AEDF-F80593A1AD15}" sibTransId="{108FB93C-1DB2-48C1-9C15-7DBFC87AE4CA}"/>
    <dgm:cxn modelId="{303588BD-EDED-4741-8180-D517C9572597}" type="presOf" srcId="{44B50A0D-7C73-DB4D-8AE5-A3BA4A5EA96F}" destId="{C7DABD54-D4AB-B845-BE01-3B250D48961D}" srcOrd="0" destOrd="0" presId="urn:microsoft.com/office/officeart/2005/8/layout/default"/>
    <dgm:cxn modelId="{96EF72D1-0C15-4AF0-8B4C-61A4C8564F79}" srcId="{D84EA4A0-3143-4279-9616-8BB5566EFE18}" destId="{ABBAD251-6CDC-40F1-A9BC-5334FDA412F8}" srcOrd="5" destOrd="0" parTransId="{28368741-4D6D-4759-87A3-83668A2890D2}" sibTransId="{A2746ADD-5775-4891-872A-6CE2682983D4}"/>
    <dgm:cxn modelId="{4F5D4FE7-0A1C-5A4A-8D4B-6D2D917C70BB}" type="presOf" srcId="{ABBAD251-6CDC-40F1-A9BC-5334FDA412F8}" destId="{EE9FE5BF-DDA7-6448-8049-1A2FCF0D33E3}" srcOrd="0" destOrd="0" presId="urn:microsoft.com/office/officeart/2005/8/layout/default"/>
    <dgm:cxn modelId="{041B8CB2-32C1-0643-917D-2FC0A63528ED}" type="presParOf" srcId="{86F3C00F-7628-444B-B3CC-72FCD647457D}" destId="{C7DABD54-D4AB-B845-BE01-3B250D48961D}" srcOrd="0" destOrd="0" presId="urn:microsoft.com/office/officeart/2005/8/layout/default"/>
    <dgm:cxn modelId="{6641FD04-8ECB-5941-AA5A-231643DD3317}" type="presParOf" srcId="{86F3C00F-7628-444B-B3CC-72FCD647457D}" destId="{22C26C1B-3250-FC44-9219-B5AFD9FFBC1A}" srcOrd="1" destOrd="0" presId="urn:microsoft.com/office/officeart/2005/8/layout/default"/>
    <dgm:cxn modelId="{5947314D-EC2F-7646-9C7C-C948223A4BAA}" type="presParOf" srcId="{86F3C00F-7628-444B-B3CC-72FCD647457D}" destId="{E0714B8C-36D1-8D4F-9B63-E8826EF8F642}" srcOrd="2" destOrd="0" presId="urn:microsoft.com/office/officeart/2005/8/layout/default"/>
    <dgm:cxn modelId="{8677DBC6-C336-2647-A89A-CA067B3A03F6}" type="presParOf" srcId="{86F3C00F-7628-444B-B3CC-72FCD647457D}" destId="{5BF06CD9-26FD-8D42-A6A1-492725BF927E}" srcOrd="3" destOrd="0" presId="urn:microsoft.com/office/officeart/2005/8/layout/default"/>
    <dgm:cxn modelId="{62ED7E9A-21D1-6B46-87D8-5660867F53D5}" type="presParOf" srcId="{86F3C00F-7628-444B-B3CC-72FCD647457D}" destId="{742E9B20-5ABE-FE4E-B630-7741EEBBCC66}" srcOrd="4" destOrd="0" presId="urn:microsoft.com/office/officeart/2005/8/layout/default"/>
    <dgm:cxn modelId="{0D5BCCD0-D970-BE43-A194-B512968C122F}" type="presParOf" srcId="{86F3C00F-7628-444B-B3CC-72FCD647457D}" destId="{0990E242-B1BB-D643-88FB-17AEB759451B}" srcOrd="5" destOrd="0" presId="urn:microsoft.com/office/officeart/2005/8/layout/default"/>
    <dgm:cxn modelId="{41B66ED9-2267-D24D-8B58-AB6B36DAAC53}" type="presParOf" srcId="{86F3C00F-7628-444B-B3CC-72FCD647457D}" destId="{8529B20D-23D5-474B-A5FF-B2327E63BFED}" srcOrd="6" destOrd="0" presId="urn:microsoft.com/office/officeart/2005/8/layout/default"/>
    <dgm:cxn modelId="{9BB644CD-DCF0-ED46-ABD1-BEBFAAEF35A8}" type="presParOf" srcId="{86F3C00F-7628-444B-B3CC-72FCD647457D}" destId="{0E30BCC5-C866-664B-8D67-195A92E04E0B}" srcOrd="7" destOrd="0" presId="urn:microsoft.com/office/officeart/2005/8/layout/default"/>
    <dgm:cxn modelId="{28CC2A65-8631-5B48-B3EB-BC0241EC4FF7}" type="presParOf" srcId="{86F3C00F-7628-444B-B3CC-72FCD647457D}" destId="{0F73CB5F-08F1-3740-A6D2-A6CD57E17C68}" srcOrd="8" destOrd="0" presId="urn:microsoft.com/office/officeart/2005/8/layout/default"/>
    <dgm:cxn modelId="{4D7EC3FB-DBA8-7F4B-B9F2-B373DCA776BE}" type="presParOf" srcId="{86F3C00F-7628-444B-B3CC-72FCD647457D}" destId="{F446DCD6-8DF0-A941-9E48-3BBC33140336}" srcOrd="9" destOrd="0" presId="urn:microsoft.com/office/officeart/2005/8/layout/default"/>
    <dgm:cxn modelId="{B4650323-790B-6748-8727-C66A4CD122B4}" type="presParOf" srcId="{86F3C00F-7628-444B-B3CC-72FCD647457D}" destId="{EE9FE5BF-DDA7-6448-8049-1A2FCF0D33E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0AA26-B52B-48BE-B2E9-07423EFCA1B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EA2BCFA-1D0A-4A3A-8A55-66FF6BB0F98B}">
      <dgm:prSet/>
      <dgm:spPr/>
      <dgm:t>
        <a:bodyPr/>
        <a:lstStyle/>
        <a:p>
          <a:pPr>
            <a:buFont typeface="Wingdings" pitchFamily="2" charset="2"/>
            <a:buChar char="Ø"/>
          </a:pPr>
          <a:r>
            <a:rPr lang="en-GB" noProof="0" dirty="0">
              <a:solidFill>
                <a:srgbClr val="000000"/>
              </a:solidFill>
              <a:latin typeface="Adelle Rg" panose="02000503060000020004" pitchFamily="50" charset="0"/>
              <a:ea typeface="+mn-ea"/>
              <a:cs typeface="Calibri" panose="020F0502020204030204" pitchFamily="34" charset="0"/>
            </a:rPr>
            <a:t>The majority of subsidized CSOs have prioritized the production of tools for capacity building in budget analysis, in order to better support the government in allocating domestic resources more equitably to children's rights and gender issues.</a:t>
          </a:r>
          <a:endParaRPr lang="en-GB" noProof="0" dirty="0">
            <a:effectLst/>
            <a:latin typeface="Adelle Rg" panose="02000503060000020004" pitchFamily="50" charset="0"/>
            <a:ea typeface="Calibri" panose="020F0502020204030204" pitchFamily="34" charset="0"/>
            <a:cs typeface="Calibri" panose="020F0502020204030204" pitchFamily="34" charset="0"/>
          </a:endParaRPr>
        </a:p>
      </dgm:t>
    </dgm:pt>
    <dgm:pt modelId="{7CD82F15-0038-470F-B669-AC6D9C7CA513}" type="parTrans" cxnId="{AE296227-98F4-4223-9B6D-C4EA517F08CE}">
      <dgm:prSet/>
      <dgm:spPr/>
      <dgm:t>
        <a:bodyPr/>
        <a:lstStyle/>
        <a:p>
          <a:endParaRPr lang="en-US">
            <a:latin typeface="Calibri" panose="020F0502020204030204" pitchFamily="34" charset="0"/>
            <a:cs typeface="Calibri" panose="020F0502020204030204" pitchFamily="34" charset="0"/>
          </a:endParaRPr>
        </a:p>
      </dgm:t>
    </dgm:pt>
    <dgm:pt modelId="{A5A5880E-1400-44D8-A377-140BE20450E7}" type="sibTrans" cxnId="{AE296227-98F4-4223-9B6D-C4EA517F08CE}">
      <dgm:prSet/>
      <dgm:spPr/>
      <dgm:t>
        <a:bodyPr/>
        <a:lstStyle/>
        <a:p>
          <a:endParaRPr lang="en-US">
            <a:latin typeface="Calibri" panose="020F0502020204030204" pitchFamily="34" charset="0"/>
            <a:cs typeface="Calibri" panose="020F0502020204030204" pitchFamily="34" charset="0"/>
          </a:endParaRPr>
        </a:p>
      </dgm:t>
    </dgm:pt>
    <dgm:pt modelId="{8D517260-F8F0-4AEE-A0AA-08ED8E3E9780}">
      <dgm:prSet/>
      <dgm:spPr/>
      <dgm:t>
        <a:bodyPr/>
        <a:lstStyle/>
        <a:p>
          <a:pPr>
            <a:buFont typeface="Wingdings" pitchFamily="2" charset="2"/>
            <a:buChar char="v"/>
          </a:pPr>
          <a:r>
            <a:rPr lang="en-GB" noProof="0" dirty="0">
              <a:solidFill>
                <a:srgbClr val="000000"/>
              </a:solidFill>
              <a:latin typeface="+mn-lt"/>
              <a:ea typeface="+mn-ea"/>
              <a:cs typeface="Calibri" panose="020F0502020204030204" pitchFamily="34" charset="0"/>
            </a:rPr>
            <a:t>In Niger, the NGO JAAD organised a parliamentary and government advocacy day bringing together 30 women and 10 male parliamentarians to (1) review all public policy documents that integrate FME actions and (2) provide introductory capacity building on budget advocacy to end child marriage.</a:t>
          </a:r>
          <a:endParaRPr lang="en-GB" noProof="0" dirty="0">
            <a:latin typeface="+mn-lt"/>
            <a:cs typeface="Calibri" panose="020F0502020204030204" pitchFamily="34" charset="0"/>
          </a:endParaRPr>
        </a:p>
      </dgm:t>
    </dgm:pt>
    <dgm:pt modelId="{021A9804-2B2D-46DB-89D5-53CF81FBA883}" type="parTrans" cxnId="{0B2B53EE-EC27-4B4F-ABBB-23BB29C62426}">
      <dgm:prSet/>
      <dgm:spPr/>
      <dgm:t>
        <a:bodyPr/>
        <a:lstStyle/>
        <a:p>
          <a:endParaRPr lang="en-US">
            <a:latin typeface="Calibri" panose="020F0502020204030204" pitchFamily="34" charset="0"/>
            <a:cs typeface="Calibri" panose="020F0502020204030204" pitchFamily="34" charset="0"/>
          </a:endParaRPr>
        </a:p>
      </dgm:t>
    </dgm:pt>
    <dgm:pt modelId="{DF136C5E-3974-445F-9F18-FF6A9F79A7F7}" type="sibTrans" cxnId="{0B2B53EE-EC27-4B4F-ABBB-23BB29C62426}">
      <dgm:prSet/>
      <dgm:spPr/>
      <dgm:t>
        <a:bodyPr/>
        <a:lstStyle/>
        <a:p>
          <a:endParaRPr lang="en-US">
            <a:latin typeface="Calibri" panose="020F0502020204030204" pitchFamily="34" charset="0"/>
            <a:cs typeface="Calibri" panose="020F0502020204030204" pitchFamily="34" charset="0"/>
          </a:endParaRPr>
        </a:p>
      </dgm:t>
    </dgm:pt>
    <dgm:pt modelId="{E43C051F-5842-47F3-A17E-9046ED286D97}">
      <dgm:prSet/>
      <dgm:spPr/>
      <dgm:t>
        <a:bodyPr/>
        <a:lstStyle/>
        <a:p>
          <a:r>
            <a:rPr lang="en-GB" noProof="0" dirty="0">
              <a:solidFill>
                <a:srgbClr val="000000"/>
              </a:solidFill>
              <a:latin typeface="Adelle Rg" panose="02000503060000020004" pitchFamily="50" charset="0"/>
              <a:ea typeface="+mn-ea"/>
              <a:cs typeface="Calibri" panose="020F0502020204030204" pitchFamily="34" charset="0"/>
            </a:rPr>
            <a:t>In Burkina Faso, AJDS organised a specific workshop to analyse the CDP and IAP to identify gaps and opportunities to integrate sensitive budget lines to ending child marriage in </a:t>
          </a:r>
          <a:r>
            <a:rPr lang="en-GB" noProof="0" dirty="0" err="1">
              <a:solidFill>
                <a:srgbClr val="000000"/>
              </a:solidFill>
              <a:latin typeface="Adelle Rg" panose="02000503060000020004" pitchFamily="50" charset="0"/>
              <a:ea typeface="+mn-ea"/>
              <a:cs typeface="Calibri" panose="020F0502020204030204" pitchFamily="34" charset="0"/>
            </a:rPr>
            <a:t>Sourou</a:t>
          </a:r>
          <a:r>
            <a:rPr lang="en-GB" noProof="0" dirty="0">
              <a:solidFill>
                <a:srgbClr val="000000"/>
              </a:solidFill>
              <a:latin typeface="Adelle Rg" panose="02000503060000020004" pitchFamily="50" charset="0"/>
              <a:ea typeface="+mn-ea"/>
              <a:cs typeface="Calibri" panose="020F0502020204030204" pitchFamily="34" charset="0"/>
            </a:rPr>
            <a:t>.  In addition, the budget advocacy pilot project enabled AJDS to raise public awareness of AJDS's complaint and reporting mechanisms.</a:t>
          </a:r>
          <a:endParaRPr lang="en-GB" noProof="0" dirty="0">
            <a:latin typeface="Adelle Rg" panose="02000503060000020004" pitchFamily="50" charset="0"/>
            <a:cs typeface="Calibri" panose="020F0502020204030204" pitchFamily="34" charset="0"/>
          </a:endParaRPr>
        </a:p>
      </dgm:t>
    </dgm:pt>
    <dgm:pt modelId="{F3534ED4-A626-4B35-8313-5B0358BC0F3C}" type="parTrans" cxnId="{8F3C439B-09E5-4D9B-9FCA-784D12DE0F72}">
      <dgm:prSet/>
      <dgm:spPr/>
      <dgm:t>
        <a:bodyPr/>
        <a:lstStyle/>
        <a:p>
          <a:endParaRPr lang="en-US">
            <a:latin typeface="Calibri" panose="020F0502020204030204" pitchFamily="34" charset="0"/>
            <a:cs typeface="Calibri" panose="020F0502020204030204" pitchFamily="34" charset="0"/>
          </a:endParaRPr>
        </a:p>
      </dgm:t>
    </dgm:pt>
    <dgm:pt modelId="{333B6674-0D46-4EE1-894A-4B78930CF1F0}" type="sibTrans" cxnId="{8F3C439B-09E5-4D9B-9FCA-784D12DE0F72}">
      <dgm:prSet/>
      <dgm:spPr/>
      <dgm:t>
        <a:bodyPr/>
        <a:lstStyle/>
        <a:p>
          <a:endParaRPr lang="en-US">
            <a:latin typeface="Calibri" panose="020F0502020204030204" pitchFamily="34" charset="0"/>
            <a:cs typeface="Calibri" panose="020F0502020204030204" pitchFamily="34" charset="0"/>
          </a:endParaRPr>
        </a:p>
      </dgm:t>
    </dgm:pt>
    <dgm:pt modelId="{97C54B91-565C-CE4D-9FF9-836991712673}" type="pres">
      <dgm:prSet presAssocID="{6300AA26-B52B-48BE-B2E9-07423EFCA1B0}" presName="vert0" presStyleCnt="0">
        <dgm:presLayoutVars>
          <dgm:dir/>
          <dgm:animOne val="branch"/>
          <dgm:animLvl val="lvl"/>
        </dgm:presLayoutVars>
      </dgm:prSet>
      <dgm:spPr/>
    </dgm:pt>
    <dgm:pt modelId="{930A748A-D194-674C-8AA3-C75D9F083C7A}" type="pres">
      <dgm:prSet presAssocID="{4EA2BCFA-1D0A-4A3A-8A55-66FF6BB0F98B}" presName="thickLine" presStyleLbl="alignNode1" presStyleIdx="0" presStyleCnt="3"/>
      <dgm:spPr/>
    </dgm:pt>
    <dgm:pt modelId="{A103C16B-E351-734D-8180-6074772E77E9}" type="pres">
      <dgm:prSet presAssocID="{4EA2BCFA-1D0A-4A3A-8A55-66FF6BB0F98B}" presName="horz1" presStyleCnt="0"/>
      <dgm:spPr/>
    </dgm:pt>
    <dgm:pt modelId="{8684C78C-2EF7-4748-8753-3A1665197AC3}" type="pres">
      <dgm:prSet presAssocID="{4EA2BCFA-1D0A-4A3A-8A55-66FF6BB0F98B}" presName="tx1" presStyleLbl="revTx" presStyleIdx="0" presStyleCnt="3"/>
      <dgm:spPr/>
    </dgm:pt>
    <dgm:pt modelId="{8BA6A51D-E12C-124B-B961-095506843951}" type="pres">
      <dgm:prSet presAssocID="{4EA2BCFA-1D0A-4A3A-8A55-66FF6BB0F98B}" presName="vert1" presStyleCnt="0"/>
      <dgm:spPr/>
    </dgm:pt>
    <dgm:pt modelId="{A831CCA2-C2F7-FE43-B93A-974D57574D0C}" type="pres">
      <dgm:prSet presAssocID="{8D517260-F8F0-4AEE-A0AA-08ED8E3E9780}" presName="thickLine" presStyleLbl="alignNode1" presStyleIdx="1" presStyleCnt="3"/>
      <dgm:spPr/>
    </dgm:pt>
    <dgm:pt modelId="{C5F7BD98-1431-704E-8C59-AC2CABE731BE}" type="pres">
      <dgm:prSet presAssocID="{8D517260-F8F0-4AEE-A0AA-08ED8E3E9780}" presName="horz1" presStyleCnt="0"/>
      <dgm:spPr/>
    </dgm:pt>
    <dgm:pt modelId="{5A2B37E9-193C-E74E-BACD-8C47C879F860}" type="pres">
      <dgm:prSet presAssocID="{8D517260-F8F0-4AEE-A0AA-08ED8E3E9780}" presName="tx1" presStyleLbl="revTx" presStyleIdx="1" presStyleCnt="3"/>
      <dgm:spPr/>
    </dgm:pt>
    <dgm:pt modelId="{D1220A94-3C27-7940-993B-A37D93243D5F}" type="pres">
      <dgm:prSet presAssocID="{8D517260-F8F0-4AEE-A0AA-08ED8E3E9780}" presName="vert1" presStyleCnt="0"/>
      <dgm:spPr/>
    </dgm:pt>
    <dgm:pt modelId="{BACBA8B4-F599-894D-B967-5834C4C1548C}" type="pres">
      <dgm:prSet presAssocID="{E43C051F-5842-47F3-A17E-9046ED286D97}" presName="thickLine" presStyleLbl="alignNode1" presStyleIdx="2" presStyleCnt="3"/>
      <dgm:spPr/>
    </dgm:pt>
    <dgm:pt modelId="{12F852A8-53ED-954A-8559-993BBDA30B55}" type="pres">
      <dgm:prSet presAssocID="{E43C051F-5842-47F3-A17E-9046ED286D97}" presName="horz1" presStyleCnt="0"/>
      <dgm:spPr/>
    </dgm:pt>
    <dgm:pt modelId="{2849E3E6-DD09-A140-BC4E-996C64C90420}" type="pres">
      <dgm:prSet presAssocID="{E43C051F-5842-47F3-A17E-9046ED286D97}" presName="tx1" presStyleLbl="revTx" presStyleIdx="2" presStyleCnt="3"/>
      <dgm:spPr/>
    </dgm:pt>
    <dgm:pt modelId="{4156577D-731B-5743-9E04-A2844E96B242}" type="pres">
      <dgm:prSet presAssocID="{E43C051F-5842-47F3-A17E-9046ED286D97}" presName="vert1" presStyleCnt="0"/>
      <dgm:spPr/>
    </dgm:pt>
  </dgm:ptLst>
  <dgm:cxnLst>
    <dgm:cxn modelId="{AE296227-98F4-4223-9B6D-C4EA517F08CE}" srcId="{6300AA26-B52B-48BE-B2E9-07423EFCA1B0}" destId="{4EA2BCFA-1D0A-4A3A-8A55-66FF6BB0F98B}" srcOrd="0" destOrd="0" parTransId="{7CD82F15-0038-470F-B669-AC6D9C7CA513}" sibTransId="{A5A5880E-1400-44D8-A377-140BE20450E7}"/>
    <dgm:cxn modelId="{81546737-2E50-6442-A4BE-3748514D1441}" type="presOf" srcId="{6300AA26-B52B-48BE-B2E9-07423EFCA1B0}" destId="{97C54B91-565C-CE4D-9FF9-836991712673}" srcOrd="0" destOrd="0" presId="urn:microsoft.com/office/officeart/2008/layout/LinedList"/>
    <dgm:cxn modelId="{4689F159-93FA-0149-ABE1-E7DF7E0C323D}" type="presOf" srcId="{4EA2BCFA-1D0A-4A3A-8A55-66FF6BB0F98B}" destId="{8684C78C-2EF7-4748-8753-3A1665197AC3}" srcOrd="0" destOrd="0" presId="urn:microsoft.com/office/officeart/2008/layout/LinedList"/>
    <dgm:cxn modelId="{85BADA75-9BD9-FD45-AAB5-388B2C986C46}" type="presOf" srcId="{8D517260-F8F0-4AEE-A0AA-08ED8E3E9780}" destId="{5A2B37E9-193C-E74E-BACD-8C47C879F860}" srcOrd="0" destOrd="0" presId="urn:microsoft.com/office/officeart/2008/layout/LinedList"/>
    <dgm:cxn modelId="{8F3C439B-09E5-4D9B-9FCA-784D12DE0F72}" srcId="{6300AA26-B52B-48BE-B2E9-07423EFCA1B0}" destId="{E43C051F-5842-47F3-A17E-9046ED286D97}" srcOrd="2" destOrd="0" parTransId="{F3534ED4-A626-4B35-8313-5B0358BC0F3C}" sibTransId="{333B6674-0D46-4EE1-894A-4B78930CF1F0}"/>
    <dgm:cxn modelId="{462275B0-2384-1D41-A2A5-4761C7A1783A}" type="presOf" srcId="{E43C051F-5842-47F3-A17E-9046ED286D97}" destId="{2849E3E6-DD09-A140-BC4E-996C64C90420}" srcOrd="0" destOrd="0" presId="urn:microsoft.com/office/officeart/2008/layout/LinedList"/>
    <dgm:cxn modelId="{0B2B53EE-EC27-4B4F-ABBB-23BB29C62426}" srcId="{6300AA26-B52B-48BE-B2E9-07423EFCA1B0}" destId="{8D517260-F8F0-4AEE-A0AA-08ED8E3E9780}" srcOrd="1" destOrd="0" parTransId="{021A9804-2B2D-46DB-89D5-53CF81FBA883}" sibTransId="{DF136C5E-3974-445F-9F18-FF6A9F79A7F7}"/>
    <dgm:cxn modelId="{39CCB313-F0CD-2C45-B881-1C79251330CB}" type="presParOf" srcId="{97C54B91-565C-CE4D-9FF9-836991712673}" destId="{930A748A-D194-674C-8AA3-C75D9F083C7A}" srcOrd="0" destOrd="0" presId="urn:microsoft.com/office/officeart/2008/layout/LinedList"/>
    <dgm:cxn modelId="{1C819AD7-714D-8B4C-86B3-7509CD8158E0}" type="presParOf" srcId="{97C54B91-565C-CE4D-9FF9-836991712673}" destId="{A103C16B-E351-734D-8180-6074772E77E9}" srcOrd="1" destOrd="0" presId="urn:microsoft.com/office/officeart/2008/layout/LinedList"/>
    <dgm:cxn modelId="{B88D07B6-8663-2A40-8E28-AC3415FB3F95}" type="presParOf" srcId="{A103C16B-E351-734D-8180-6074772E77E9}" destId="{8684C78C-2EF7-4748-8753-3A1665197AC3}" srcOrd="0" destOrd="0" presId="urn:microsoft.com/office/officeart/2008/layout/LinedList"/>
    <dgm:cxn modelId="{95742A8F-F605-2E4C-A901-0E95E5BAD205}" type="presParOf" srcId="{A103C16B-E351-734D-8180-6074772E77E9}" destId="{8BA6A51D-E12C-124B-B961-095506843951}" srcOrd="1" destOrd="0" presId="urn:microsoft.com/office/officeart/2008/layout/LinedList"/>
    <dgm:cxn modelId="{E8E33F1A-EA09-2846-A01E-37BBFE707D75}" type="presParOf" srcId="{97C54B91-565C-CE4D-9FF9-836991712673}" destId="{A831CCA2-C2F7-FE43-B93A-974D57574D0C}" srcOrd="2" destOrd="0" presId="urn:microsoft.com/office/officeart/2008/layout/LinedList"/>
    <dgm:cxn modelId="{78A4B51C-AC21-344E-A4DC-ACF4BB4F546C}" type="presParOf" srcId="{97C54B91-565C-CE4D-9FF9-836991712673}" destId="{C5F7BD98-1431-704E-8C59-AC2CABE731BE}" srcOrd="3" destOrd="0" presId="urn:microsoft.com/office/officeart/2008/layout/LinedList"/>
    <dgm:cxn modelId="{51C7E6A7-CC76-E94C-A0D8-77CCF3AC723D}" type="presParOf" srcId="{C5F7BD98-1431-704E-8C59-AC2CABE731BE}" destId="{5A2B37E9-193C-E74E-BACD-8C47C879F860}" srcOrd="0" destOrd="0" presId="urn:microsoft.com/office/officeart/2008/layout/LinedList"/>
    <dgm:cxn modelId="{1BEC8720-52DE-C241-BE29-83A27C96210B}" type="presParOf" srcId="{C5F7BD98-1431-704E-8C59-AC2CABE731BE}" destId="{D1220A94-3C27-7940-993B-A37D93243D5F}" srcOrd="1" destOrd="0" presId="urn:microsoft.com/office/officeart/2008/layout/LinedList"/>
    <dgm:cxn modelId="{94BC9E21-CDD1-0941-8911-5B4E82ABE670}" type="presParOf" srcId="{97C54B91-565C-CE4D-9FF9-836991712673}" destId="{BACBA8B4-F599-894D-B967-5834C4C1548C}" srcOrd="4" destOrd="0" presId="urn:microsoft.com/office/officeart/2008/layout/LinedList"/>
    <dgm:cxn modelId="{DCA4F3DB-A3C0-4542-8CD3-3BE190665B03}" type="presParOf" srcId="{97C54B91-565C-CE4D-9FF9-836991712673}" destId="{12F852A8-53ED-954A-8559-993BBDA30B55}" srcOrd="5" destOrd="0" presId="urn:microsoft.com/office/officeart/2008/layout/LinedList"/>
    <dgm:cxn modelId="{91FD70DB-57AF-2E41-A4A8-096316CBFF3D}" type="presParOf" srcId="{12F852A8-53ED-954A-8559-993BBDA30B55}" destId="{2849E3E6-DD09-A140-BC4E-996C64C90420}" srcOrd="0" destOrd="0" presId="urn:microsoft.com/office/officeart/2008/layout/LinedList"/>
    <dgm:cxn modelId="{1C793FB5-6356-484D-BA09-A550078C976B}" type="presParOf" srcId="{12F852A8-53ED-954A-8559-993BBDA30B55}" destId="{4156577D-731B-5743-9E04-A2844E96B2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00AA26-B52B-48BE-B2E9-07423EFCA1B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EA2BCFA-1D0A-4A3A-8A55-66FF6BB0F98B}">
      <dgm:prSet/>
      <dgm:spPr/>
      <dgm:t>
        <a:bodyPr/>
        <a:lstStyle/>
        <a:p>
          <a:pPr>
            <a:buFont typeface="+mj-lt"/>
            <a:buAutoNum type="arabicPeriod"/>
          </a:pPr>
          <a:r>
            <a:rPr lang="fr-FR" dirty="0">
              <a:solidFill>
                <a:srgbClr val="000000"/>
              </a:solidFill>
              <a:latin typeface="+mn-lt"/>
              <a:ea typeface="Calibri" panose="020F0502020204030204" pitchFamily="34" charset="0"/>
              <a:cs typeface="Calibri" panose="020F0502020204030204" pitchFamily="34" charset="0"/>
            </a:rPr>
            <a:t>1</a:t>
          </a:r>
          <a:r>
            <a:rPr lang="fr-FR">
              <a:solidFill>
                <a:srgbClr val="000000"/>
              </a:solidFill>
              <a:latin typeface="+mn-lt"/>
              <a:ea typeface="Calibri" panose="020F0502020204030204" pitchFamily="34" charset="0"/>
              <a:cs typeface="Calibri" panose="020F0502020204030204" pitchFamily="34" charset="0"/>
            </a:rPr>
            <a:t>. </a:t>
          </a:r>
          <a:r>
            <a:rPr lang="en-GB" noProof="0" dirty="0">
              <a:solidFill>
                <a:srgbClr val="000000"/>
              </a:solidFill>
              <a:latin typeface="+mn-lt"/>
              <a:ea typeface="Calibri" panose="020F0502020204030204" pitchFamily="34" charset="0"/>
              <a:cs typeface="Calibri" panose="020F0502020204030204" pitchFamily="34" charset="0"/>
            </a:rPr>
            <a:t>Supporting the sustainable mobilisation of domestic resources to end child marriage and promote girls' education.</a:t>
          </a:r>
          <a:endParaRPr lang="en-GB" noProof="0" dirty="0">
            <a:solidFill>
              <a:srgbClr val="000000"/>
            </a:solidFill>
            <a:effectLst/>
            <a:latin typeface="+mn-lt"/>
            <a:ea typeface="Calibri" panose="020F0502020204030204" pitchFamily="34" charset="0"/>
            <a:cs typeface="Calibri" panose="020F0502020204030204" pitchFamily="34" charset="0"/>
          </a:endParaRPr>
        </a:p>
      </dgm:t>
    </dgm:pt>
    <dgm:pt modelId="{7CD82F15-0038-470F-B669-AC6D9C7CA513}" type="parTrans" cxnId="{AE296227-98F4-4223-9B6D-C4EA517F08CE}">
      <dgm:prSet/>
      <dgm:spPr/>
      <dgm:t>
        <a:bodyPr/>
        <a:lstStyle/>
        <a:p>
          <a:endParaRPr lang="en-US">
            <a:latin typeface="Calibri" panose="020F0502020204030204" pitchFamily="34" charset="0"/>
            <a:cs typeface="Calibri" panose="020F0502020204030204" pitchFamily="34" charset="0"/>
          </a:endParaRPr>
        </a:p>
      </dgm:t>
    </dgm:pt>
    <dgm:pt modelId="{A5A5880E-1400-44D8-A377-140BE20450E7}" type="sibTrans" cxnId="{AE296227-98F4-4223-9B6D-C4EA517F08CE}">
      <dgm:prSet/>
      <dgm:spPr/>
      <dgm:t>
        <a:bodyPr/>
        <a:lstStyle/>
        <a:p>
          <a:endParaRPr lang="en-US">
            <a:latin typeface="Calibri" panose="020F0502020204030204" pitchFamily="34" charset="0"/>
            <a:cs typeface="Calibri" panose="020F0502020204030204" pitchFamily="34" charset="0"/>
          </a:endParaRPr>
        </a:p>
      </dgm:t>
    </dgm:pt>
    <dgm:pt modelId="{8D517260-F8F0-4AEE-A0AA-08ED8E3E9780}">
      <dgm:prSet/>
      <dgm:spPr/>
      <dgm:t>
        <a:bodyPr/>
        <a:lstStyle/>
        <a:p>
          <a:r>
            <a:rPr lang="en-GB" noProof="0" dirty="0">
              <a:solidFill>
                <a:srgbClr val="000000"/>
              </a:solidFill>
              <a:latin typeface="+mn-lt"/>
              <a:ea typeface="Calibri" panose="020F0502020204030204" pitchFamily="34" charset="0"/>
              <a:cs typeface="Calibri" panose="020F0502020204030204" pitchFamily="34" charset="0"/>
            </a:rPr>
            <a:t>2. Democratizing access to citizen control over public action and the budget.</a:t>
          </a:r>
          <a:endParaRPr lang="en-GB" noProof="0" dirty="0">
            <a:latin typeface="+mn-lt"/>
            <a:cs typeface="Calibri" panose="020F0502020204030204" pitchFamily="34" charset="0"/>
          </a:endParaRPr>
        </a:p>
      </dgm:t>
    </dgm:pt>
    <dgm:pt modelId="{021A9804-2B2D-46DB-89D5-53CF81FBA883}" type="parTrans" cxnId="{0B2B53EE-EC27-4B4F-ABBB-23BB29C62426}">
      <dgm:prSet/>
      <dgm:spPr/>
      <dgm:t>
        <a:bodyPr/>
        <a:lstStyle/>
        <a:p>
          <a:endParaRPr lang="en-US">
            <a:latin typeface="Calibri" panose="020F0502020204030204" pitchFamily="34" charset="0"/>
            <a:cs typeface="Calibri" panose="020F0502020204030204" pitchFamily="34" charset="0"/>
          </a:endParaRPr>
        </a:p>
      </dgm:t>
    </dgm:pt>
    <dgm:pt modelId="{DF136C5E-3974-445F-9F18-FF6A9F79A7F7}" type="sibTrans" cxnId="{0B2B53EE-EC27-4B4F-ABBB-23BB29C62426}">
      <dgm:prSet/>
      <dgm:spPr/>
      <dgm:t>
        <a:bodyPr/>
        <a:lstStyle/>
        <a:p>
          <a:endParaRPr lang="en-US">
            <a:latin typeface="Calibri" panose="020F0502020204030204" pitchFamily="34" charset="0"/>
            <a:cs typeface="Calibri" panose="020F0502020204030204" pitchFamily="34" charset="0"/>
          </a:endParaRPr>
        </a:p>
      </dgm:t>
    </dgm:pt>
    <dgm:pt modelId="{E43C051F-5842-47F3-A17E-9046ED286D97}">
      <dgm:prSet/>
      <dgm:spPr/>
      <dgm:t>
        <a:bodyPr/>
        <a:lstStyle/>
        <a:p>
          <a:r>
            <a:rPr lang="en-GB" noProof="0" dirty="0">
              <a:solidFill>
                <a:srgbClr val="000000"/>
              </a:solidFill>
              <a:latin typeface="Adelle Rg" panose="02000503060000020004" pitchFamily="50" charset="0"/>
              <a:ea typeface="Calibri" panose="020F0502020204030204" pitchFamily="34" charset="0"/>
              <a:cs typeface="Calibri" panose="020F0502020204030204" pitchFamily="34" charset="0"/>
            </a:rPr>
            <a:t>3. Immediately raise awareness of citizens' checks and balances to demand government accountability for taking action and investing in GCED and the promotion of girls' education.</a:t>
          </a:r>
          <a:endParaRPr lang="en-GB" noProof="0" dirty="0">
            <a:latin typeface="Adelle Rg" panose="02000503060000020004" pitchFamily="50" charset="0"/>
            <a:cs typeface="Calibri" panose="020F0502020204030204" pitchFamily="34" charset="0"/>
          </a:endParaRPr>
        </a:p>
      </dgm:t>
    </dgm:pt>
    <dgm:pt modelId="{F3534ED4-A626-4B35-8313-5B0358BC0F3C}" type="parTrans" cxnId="{8F3C439B-09E5-4D9B-9FCA-784D12DE0F72}">
      <dgm:prSet/>
      <dgm:spPr/>
      <dgm:t>
        <a:bodyPr/>
        <a:lstStyle/>
        <a:p>
          <a:endParaRPr lang="en-US">
            <a:latin typeface="Calibri" panose="020F0502020204030204" pitchFamily="34" charset="0"/>
            <a:cs typeface="Calibri" panose="020F0502020204030204" pitchFamily="34" charset="0"/>
          </a:endParaRPr>
        </a:p>
      </dgm:t>
    </dgm:pt>
    <dgm:pt modelId="{333B6674-0D46-4EE1-894A-4B78930CF1F0}" type="sibTrans" cxnId="{8F3C439B-09E5-4D9B-9FCA-784D12DE0F72}">
      <dgm:prSet/>
      <dgm:spPr/>
      <dgm:t>
        <a:bodyPr/>
        <a:lstStyle/>
        <a:p>
          <a:endParaRPr lang="en-US">
            <a:latin typeface="Calibri" panose="020F0502020204030204" pitchFamily="34" charset="0"/>
            <a:cs typeface="Calibri" panose="020F0502020204030204" pitchFamily="34" charset="0"/>
          </a:endParaRPr>
        </a:p>
      </dgm:t>
    </dgm:pt>
    <dgm:pt modelId="{D6F9C319-2311-BA4C-88D5-CCB9A394EE35}" type="pres">
      <dgm:prSet presAssocID="{6300AA26-B52B-48BE-B2E9-07423EFCA1B0}" presName="linear" presStyleCnt="0">
        <dgm:presLayoutVars>
          <dgm:animLvl val="lvl"/>
          <dgm:resizeHandles val="exact"/>
        </dgm:presLayoutVars>
      </dgm:prSet>
      <dgm:spPr/>
    </dgm:pt>
    <dgm:pt modelId="{893A94BA-325E-0C42-8012-2EDAD928869F}" type="pres">
      <dgm:prSet presAssocID="{4EA2BCFA-1D0A-4A3A-8A55-66FF6BB0F98B}" presName="parentText" presStyleLbl="node1" presStyleIdx="0" presStyleCnt="3" custLinFactNeighborX="3035" custLinFactNeighborY="41857">
        <dgm:presLayoutVars>
          <dgm:chMax val="0"/>
          <dgm:bulletEnabled val="1"/>
        </dgm:presLayoutVars>
      </dgm:prSet>
      <dgm:spPr/>
    </dgm:pt>
    <dgm:pt modelId="{AFF3177C-ABCC-EE4B-959B-51E34833BEEA}" type="pres">
      <dgm:prSet presAssocID="{A5A5880E-1400-44D8-A377-140BE20450E7}" presName="spacer" presStyleCnt="0"/>
      <dgm:spPr/>
    </dgm:pt>
    <dgm:pt modelId="{0A4A3E8E-E6DD-CA4D-8F93-65E4977169E7}" type="pres">
      <dgm:prSet presAssocID="{8D517260-F8F0-4AEE-A0AA-08ED8E3E9780}" presName="parentText" presStyleLbl="node1" presStyleIdx="1" presStyleCnt="3">
        <dgm:presLayoutVars>
          <dgm:chMax val="0"/>
          <dgm:bulletEnabled val="1"/>
        </dgm:presLayoutVars>
      </dgm:prSet>
      <dgm:spPr/>
    </dgm:pt>
    <dgm:pt modelId="{3599D2A3-698B-B24A-875F-DF31E43224D6}" type="pres">
      <dgm:prSet presAssocID="{DF136C5E-3974-445F-9F18-FF6A9F79A7F7}" presName="spacer" presStyleCnt="0"/>
      <dgm:spPr/>
    </dgm:pt>
    <dgm:pt modelId="{612F8DC5-5627-FE44-8570-DF63C7DA6B75}" type="pres">
      <dgm:prSet presAssocID="{E43C051F-5842-47F3-A17E-9046ED286D97}" presName="parentText" presStyleLbl="node1" presStyleIdx="2" presStyleCnt="3">
        <dgm:presLayoutVars>
          <dgm:chMax val="0"/>
          <dgm:bulletEnabled val="1"/>
        </dgm:presLayoutVars>
      </dgm:prSet>
      <dgm:spPr/>
    </dgm:pt>
  </dgm:ptLst>
  <dgm:cxnLst>
    <dgm:cxn modelId="{AE296227-98F4-4223-9B6D-C4EA517F08CE}" srcId="{6300AA26-B52B-48BE-B2E9-07423EFCA1B0}" destId="{4EA2BCFA-1D0A-4A3A-8A55-66FF6BB0F98B}" srcOrd="0" destOrd="0" parTransId="{7CD82F15-0038-470F-B669-AC6D9C7CA513}" sibTransId="{A5A5880E-1400-44D8-A377-140BE20450E7}"/>
    <dgm:cxn modelId="{12DF0768-4B9F-1148-84E6-3FBC914E884C}" type="presOf" srcId="{8D517260-F8F0-4AEE-A0AA-08ED8E3E9780}" destId="{0A4A3E8E-E6DD-CA4D-8F93-65E4977169E7}" srcOrd="0" destOrd="0" presId="urn:microsoft.com/office/officeart/2005/8/layout/vList2"/>
    <dgm:cxn modelId="{8F3C439B-09E5-4D9B-9FCA-784D12DE0F72}" srcId="{6300AA26-B52B-48BE-B2E9-07423EFCA1B0}" destId="{E43C051F-5842-47F3-A17E-9046ED286D97}" srcOrd="2" destOrd="0" parTransId="{F3534ED4-A626-4B35-8313-5B0358BC0F3C}" sibTransId="{333B6674-0D46-4EE1-894A-4B78930CF1F0}"/>
    <dgm:cxn modelId="{5879B5BA-FBB2-F84B-B45E-E6745CA90FC7}" type="presOf" srcId="{6300AA26-B52B-48BE-B2E9-07423EFCA1B0}" destId="{D6F9C319-2311-BA4C-88D5-CCB9A394EE35}" srcOrd="0" destOrd="0" presId="urn:microsoft.com/office/officeart/2005/8/layout/vList2"/>
    <dgm:cxn modelId="{CFAB96E9-6544-794F-8C60-4637A778E7A1}" type="presOf" srcId="{4EA2BCFA-1D0A-4A3A-8A55-66FF6BB0F98B}" destId="{893A94BA-325E-0C42-8012-2EDAD928869F}" srcOrd="0" destOrd="0" presId="urn:microsoft.com/office/officeart/2005/8/layout/vList2"/>
    <dgm:cxn modelId="{0B2B53EE-EC27-4B4F-ABBB-23BB29C62426}" srcId="{6300AA26-B52B-48BE-B2E9-07423EFCA1B0}" destId="{8D517260-F8F0-4AEE-A0AA-08ED8E3E9780}" srcOrd="1" destOrd="0" parTransId="{021A9804-2B2D-46DB-89D5-53CF81FBA883}" sibTransId="{DF136C5E-3974-445F-9F18-FF6A9F79A7F7}"/>
    <dgm:cxn modelId="{A56D04FA-5D8B-904D-ACEF-B13DE20F0C94}" type="presOf" srcId="{E43C051F-5842-47F3-A17E-9046ED286D97}" destId="{612F8DC5-5627-FE44-8570-DF63C7DA6B75}" srcOrd="0" destOrd="0" presId="urn:microsoft.com/office/officeart/2005/8/layout/vList2"/>
    <dgm:cxn modelId="{74880B20-A35A-454E-B328-F942616198DD}" type="presParOf" srcId="{D6F9C319-2311-BA4C-88D5-CCB9A394EE35}" destId="{893A94BA-325E-0C42-8012-2EDAD928869F}" srcOrd="0" destOrd="0" presId="urn:microsoft.com/office/officeart/2005/8/layout/vList2"/>
    <dgm:cxn modelId="{6FB1718F-FE22-104B-AEB5-B2BDD6C852C9}" type="presParOf" srcId="{D6F9C319-2311-BA4C-88D5-CCB9A394EE35}" destId="{AFF3177C-ABCC-EE4B-959B-51E34833BEEA}" srcOrd="1" destOrd="0" presId="urn:microsoft.com/office/officeart/2005/8/layout/vList2"/>
    <dgm:cxn modelId="{1CF927C8-824C-EB4A-8E73-D1A7844B99AC}" type="presParOf" srcId="{D6F9C319-2311-BA4C-88D5-CCB9A394EE35}" destId="{0A4A3E8E-E6DD-CA4D-8F93-65E4977169E7}" srcOrd="2" destOrd="0" presId="urn:microsoft.com/office/officeart/2005/8/layout/vList2"/>
    <dgm:cxn modelId="{71FADF86-2FE7-8248-8AA8-7723E94ABD3A}" type="presParOf" srcId="{D6F9C319-2311-BA4C-88D5-CCB9A394EE35}" destId="{3599D2A3-698B-B24A-875F-DF31E43224D6}" srcOrd="3" destOrd="0" presId="urn:microsoft.com/office/officeart/2005/8/layout/vList2"/>
    <dgm:cxn modelId="{901C4704-D653-3743-A4B6-3077923A5413}" type="presParOf" srcId="{D6F9C319-2311-BA4C-88D5-CCB9A394EE35}" destId="{612F8DC5-5627-FE44-8570-DF63C7DA6B7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00AA26-B52B-48BE-B2E9-07423EFCA1B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EA2BCFA-1D0A-4A3A-8A55-66FF6BB0F98B}">
      <dgm:prSet/>
      <dgm:spPr/>
      <dgm:t>
        <a:bodyPr/>
        <a:lstStyle/>
        <a:p>
          <a:pPr>
            <a:buFont typeface="+mj-lt"/>
            <a:buAutoNum type="arabicPeriod"/>
          </a:pPr>
          <a:r>
            <a:rPr lang="en-GB" noProof="0" dirty="0"/>
            <a:t>Impact of protracted humanitarian crises. Across the region, CSOs' struggle to end child marriage and promote girls' education has been seriously hampered by political upheaval, violent armed conflict, natural disasters and the Covid-19 pandemic.</a:t>
          </a:r>
          <a:endParaRPr lang="en-GB"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dgm:t>
    </dgm:pt>
    <dgm:pt modelId="{7CD82F15-0038-470F-B669-AC6D9C7CA513}" type="parTrans" cxnId="{AE296227-98F4-4223-9B6D-C4EA517F08CE}">
      <dgm:prSet/>
      <dgm:spPr/>
      <dgm:t>
        <a:bodyPr/>
        <a:lstStyle/>
        <a:p>
          <a:endParaRPr lang="en-US">
            <a:latin typeface="Calibri" panose="020F0502020204030204" pitchFamily="34" charset="0"/>
            <a:cs typeface="Calibri" panose="020F0502020204030204" pitchFamily="34" charset="0"/>
          </a:endParaRPr>
        </a:p>
      </dgm:t>
    </dgm:pt>
    <dgm:pt modelId="{A5A5880E-1400-44D8-A377-140BE20450E7}" type="sibTrans" cxnId="{AE296227-98F4-4223-9B6D-C4EA517F08CE}">
      <dgm:prSet/>
      <dgm:spPr/>
      <dgm:t>
        <a:bodyPr/>
        <a:lstStyle/>
        <a:p>
          <a:endParaRPr lang="en-US">
            <a:latin typeface="Calibri" panose="020F0502020204030204" pitchFamily="34" charset="0"/>
            <a:cs typeface="Calibri" panose="020F0502020204030204" pitchFamily="34" charset="0"/>
          </a:endParaRPr>
        </a:p>
      </dgm:t>
    </dgm:pt>
    <dgm:pt modelId="{8D517260-F8F0-4AEE-A0AA-08ED8E3E9780}">
      <dgm:prSet/>
      <dgm:spPr/>
      <dgm:t>
        <a:bodyPr/>
        <a:lstStyle/>
        <a:p>
          <a:r>
            <a:rPr lang="en-GB" noProof="0" dirty="0">
              <a:solidFill>
                <a:srgbClr val="000000"/>
              </a:solidFill>
              <a:latin typeface="+mn-lt"/>
              <a:ea typeface="Calibri" panose="020F0502020204030204" pitchFamily="34" charset="0"/>
              <a:cs typeface="Calibri" panose="020F0502020204030204" pitchFamily="34" charset="0"/>
            </a:rPr>
            <a:t>Complexity of budget advocacy in crisis contexts: prioritization of security spending, aggravating budget cuts for basic social sectors (education, protection...) + opacity of budget information and government instability (turnover of ministries)</a:t>
          </a:r>
          <a:endParaRPr lang="en-GB" noProof="0" dirty="0">
            <a:latin typeface="+mn-lt"/>
            <a:cs typeface="Calibri" panose="020F0502020204030204" pitchFamily="34" charset="0"/>
          </a:endParaRPr>
        </a:p>
      </dgm:t>
    </dgm:pt>
    <dgm:pt modelId="{021A9804-2B2D-46DB-89D5-53CF81FBA883}" type="parTrans" cxnId="{0B2B53EE-EC27-4B4F-ABBB-23BB29C62426}">
      <dgm:prSet/>
      <dgm:spPr/>
      <dgm:t>
        <a:bodyPr/>
        <a:lstStyle/>
        <a:p>
          <a:endParaRPr lang="en-US">
            <a:latin typeface="Calibri" panose="020F0502020204030204" pitchFamily="34" charset="0"/>
            <a:cs typeface="Calibri" panose="020F0502020204030204" pitchFamily="34" charset="0"/>
          </a:endParaRPr>
        </a:p>
      </dgm:t>
    </dgm:pt>
    <dgm:pt modelId="{DF136C5E-3974-445F-9F18-FF6A9F79A7F7}" type="sibTrans" cxnId="{0B2B53EE-EC27-4B4F-ABBB-23BB29C62426}">
      <dgm:prSet/>
      <dgm:spPr/>
      <dgm:t>
        <a:bodyPr/>
        <a:lstStyle/>
        <a:p>
          <a:endParaRPr lang="en-US">
            <a:latin typeface="Calibri" panose="020F0502020204030204" pitchFamily="34" charset="0"/>
            <a:cs typeface="Calibri" panose="020F0502020204030204" pitchFamily="34" charset="0"/>
          </a:endParaRPr>
        </a:p>
      </dgm:t>
    </dgm:pt>
    <dgm:pt modelId="{D6F9C319-2311-BA4C-88D5-CCB9A394EE35}" type="pres">
      <dgm:prSet presAssocID="{6300AA26-B52B-48BE-B2E9-07423EFCA1B0}" presName="linear" presStyleCnt="0">
        <dgm:presLayoutVars>
          <dgm:animLvl val="lvl"/>
          <dgm:resizeHandles val="exact"/>
        </dgm:presLayoutVars>
      </dgm:prSet>
      <dgm:spPr/>
    </dgm:pt>
    <dgm:pt modelId="{893A94BA-325E-0C42-8012-2EDAD928869F}" type="pres">
      <dgm:prSet presAssocID="{4EA2BCFA-1D0A-4A3A-8A55-66FF6BB0F98B}" presName="parentText" presStyleLbl="node1" presStyleIdx="0" presStyleCnt="2" custLinFactNeighborX="3035" custLinFactNeighborY="41857">
        <dgm:presLayoutVars>
          <dgm:chMax val="0"/>
          <dgm:bulletEnabled val="1"/>
        </dgm:presLayoutVars>
      </dgm:prSet>
      <dgm:spPr/>
    </dgm:pt>
    <dgm:pt modelId="{AFF3177C-ABCC-EE4B-959B-51E34833BEEA}" type="pres">
      <dgm:prSet presAssocID="{A5A5880E-1400-44D8-A377-140BE20450E7}" presName="spacer" presStyleCnt="0"/>
      <dgm:spPr/>
    </dgm:pt>
    <dgm:pt modelId="{0A4A3E8E-E6DD-CA4D-8F93-65E4977169E7}" type="pres">
      <dgm:prSet presAssocID="{8D517260-F8F0-4AEE-A0AA-08ED8E3E9780}" presName="parentText" presStyleLbl="node1" presStyleIdx="1" presStyleCnt="2">
        <dgm:presLayoutVars>
          <dgm:chMax val="0"/>
          <dgm:bulletEnabled val="1"/>
        </dgm:presLayoutVars>
      </dgm:prSet>
      <dgm:spPr/>
    </dgm:pt>
  </dgm:ptLst>
  <dgm:cxnLst>
    <dgm:cxn modelId="{AE296227-98F4-4223-9B6D-C4EA517F08CE}" srcId="{6300AA26-B52B-48BE-B2E9-07423EFCA1B0}" destId="{4EA2BCFA-1D0A-4A3A-8A55-66FF6BB0F98B}" srcOrd="0" destOrd="0" parTransId="{7CD82F15-0038-470F-B669-AC6D9C7CA513}" sibTransId="{A5A5880E-1400-44D8-A377-140BE20450E7}"/>
    <dgm:cxn modelId="{12DF0768-4B9F-1148-84E6-3FBC914E884C}" type="presOf" srcId="{8D517260-F8F0-4AEE-A0AA-08ED8E3E9780}" destId="{0A4A3E8E-E6DD-CA4D-8F93-65E4977169E7}" srcOrd="0" destOrd="0" presId="urn:microsoft.com/office/officeart/2005/8/layout/vList2"/>
    <dgm:cxn modelId="{5879B5BA-FBB2-F84B-B45E-E6745CA90FC7}" type="presOf" srcId="{6300AA26-B52B-48BE-B2E9-07423EFCA1B0}" destId="{D6F9C319-2311-BA4C-88D5-CCB9A394EE35}" srcOrd="0" destOrd="0" presId="urn:microsoft.com/office/officeart/2005/8/layout/vList2"/>
    <dgm:cxn modelId="{CFAB96E9-6544-794F-8C60-4637A778E7A1}" type="presOf" srcId="{4EA2BCFA-1D0A-4A3A-8A55-66FF6BB0F98B}" destId="{893A94BA-325E-0C42-8012-2EDAD928869F}" srcOrd="0" destOrd="0" presId="urn:microsoft.com/office/officeart/2005/8/layout/vList2"/>
    <dgm:cxn modelId="{0B2B53EE-EC27-4B4F-ABBB-23BB29C62426}" srcId="{6300AA26-B52B-48BE-B2E9-07423EFCA1B0}" destId="{8D517260-F8F0-4AEE-A0AA-08ED8E3E9780}" srcOrd="1" destOrd="0" parTransId="{021A9804-2B2D-46DB-89D5-53CF81FBA883}" sibTransId="{DF136C5E-3974-445F-9F18-FF6A9F79A7F7}"/>
    <dgm:cxn modelId="{74880B20-A35A-454E-B328-F942616198DD}" type="presParOf" srcId="{D6F9C319-2311-BA4C-88D5-CCB9A394EE35}" destId="{893A94BA-325E-0C42-8012-2EDAD928869F}" srcOrd="0" destOrd="0" presId="urn:microsoft.com/office/officeart/2005/8/layout/vList2"/>
    <dgm:cxn modelId="{6FB1718F-FE22-104B-AEB5-B2BDD6C852C9}" type="presParOf" srcId="{D6F9C319-2311-BA4C-88D5-CCB9A394EE35}" destId="{AFF3177C-ABCC-EE4B-959B-51E34833BEEA}" srcOrd="1" destOrd="0" presId="urn:microsoft.com/office/officeart/2005/8/layout/vList2"/>
    <dgm:cxn modelId="{1CF927C8-824C-EB4A-8E73-D1A7844B99AC}" type="presParOf" srcId="{D6F9C319-2311-BA4C-88D5-CCB9A394EE35}" destId="{0A4A3E8E-E6DD-CA4D-8F93-65E4977169E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45A99E-485A-4EA0-ABDA-3E47FB364F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DDB2DDF-6180-4FD2-8ABC-A4044DD75B4A}">
      <dgm:prSet/>
      <dgm:spPr/>
      <dgm:t>
        <a:bodyPr/>
        <a:lstStyle/>
        <a:p>
          <a:r>
            <a:rPr lang="en-GB" noProof="0" dirty="0"/>
            <a:t>The AJDS coordinator in Burkina Faso maintains that one of the main lessons learned from the budget advocacy pilot projects is the following: "To succeed in advocacy, it is necessary to involve all actors revolving around the theme of advocacy. Thus, as part of our budget advocacy project, health, education and social protection actors, town hall actors, traditional and religious leaders, CSOs led by women and young people were involved.  He adds that all of these stakeholders have been instrumental in collecting relevant data on their experiences and how advocacy could better serve them.</a:t>
          </a:r>
        </a:p>
      </dgm:t>
    </dgm:pt>
    <dgm:pt modelId="{C6CBAD7C-327A-4044-9D30-2E82241A5B12}" type="parTrans" cxnId="{47A32A5D-D0E6-45A9-A364-99ACEB958A7F}">
      <dgm:prSet/>
      <dgm:spPr/>
      <dgm:t>
        <a:bodyPr/>
        <a:lstStyle/>
        <a:p>
          <a:endParaRPr lang="en-US"/>
        </a:p>
      </dgm:t>
    </dgm:pt>
    <dgm:pt modelId="{051CFF1E-C6DD-4C1A-92F6-2E345CD0ABEE}" type="sibTrans" cxnId="{47A32A5D-D0E6-45A9-A364-99ACEB958A7F}">
      <dgm:prSet/>
      <dgm:spPr/>
      <dgm:t>
        <a:bodyPr/>
        <a:lstStyle/>
        <a:p>
          <a:endParaRPr lang="en-US"/>
        </a:p>
      </dgm:t>
    </dgm:pt>
    <dgm:pt modelId="{D60146DE-72B7-CC4A-A25E-C4F68933FDC9}" type="pres">
      <dgm:prSet presAssocID="{A045A99E-485A-4EA0-ABDA-3E47FB364F90}" presName="hierChild1" presStyleCnt="0">
        <dgm:presLayoutVars>
          <dgm:chPref val="1"/>
          <dgm:dir/>
          <dgm:animOne val="branch"/>
          <dgm:animLvl val="lvl"/>
          <dgm:resizeHandles/>
        </dgm:presLayoutVars>
      </dgm:prSet>
      <dgm:spPr/>
    </dgm:pt>
    <dgm:pt modelId="{CD2FCBAF-C2C6-9443-8C61-43DD6AF11E84}" type="pres">
      <dgm:prSet presAssocID="{6DDB2DDF-6180-4FD2-8ABC-A4044DD75B4A}" presName="hierRoot1" presStyleCnt="0"/>
      <dgm:spPr/>
    </dgm:pt>
    <dgm:pt modelId="{802F2504-2814-2D47-8BB0-B5BA87A2A414}" type="pres">
      <dgm:prSet presAssocID="{6DDB2DDF-6180-4FD2-8ABC-A4044DD75B4A}" presName="composite" presStyleCnt="0"/>
      <dgm:spPr/>
    </dgm:pt>
    <dgm:pt modelId="{EEDF9B41-4843-0A4C-814F-82B5E3D509F3}" type="pres">
      <dgm:prSet presAssocID="{6DDB2DDF-6180-4FD2-8ABC-A4044DD75B4A}" presName="background" presStyleLbl="node0" presStyleIdx="0" presStyleCnt="1"/>
      <dgm:spPr/>
    </dgm:pt>
    <dgm:pt modelId="{9F23197D-8094-2545-A0C8-E7D4BA1D8306}" type="pres">
      <dgm:prSet presAssocID="{6DDB2DDF-6180-4FD2-8ABC-A4044DD75B4A}" presName="text" presStyleLbl="fgAcc0" presStyleIdx="0" presStyleCnt="1" custLinFactNeighborX="-82" custLinFactNeighborY="-615">
        <dgm:presLayoutVars>
          <dgm:chPref val="3"/>
        </dgm:presLayoutVars>
      </dgm:prSet>
      <dgm:spPr/>
    </dgm:pt>
    <dgm:pt modelId="{9CE3049E-9B78-1244-8372-E75A184EFAA8}" type="pres">
      <dgm:prSet presAssocID="{6DDB2DDF-6180-4FD2-8ABC-A4044DD75B4A}" presName="hierChild2" presStyleCnt="0"/>
      <dgm:spPr/>
    </dgm:pt>
  </dgm:ptLst>
  <dgm:cxnLst>
    <dgm:cxn modelId="{47A32A5D-D0E6-45A9-A364-99ACEB958A7F}" srcId="{A045A99E-485A-4EA0-ABDA-3E47FB364F90}" destId="{6DDB2DDF-6180-4FD2-8ABC-A4044DD75B4A}" srcOrd="0" destOrd="0" parTransId="{C6CBAD7C-327A-4044-9D30-2E82241A5B12}" sibTransId="{051CFF1E-C6DD-4C1A-92F6-2E345CD0ABEE}"/>
    <dgm:cxn modelId="{6F670DB0-3515-0E45-8464-00D0AC392B4B}" type="presOf" srcId="{A045A99E-485A-4EA0-ABDA-3E47FB364F90}" destId="{D60146DE-72B7-CC4A-A25E-C4F68933FDC9}" srcOrd="0" destOrd="0" presId="urn:microsoft.com/office/officeart/2005/8/layout/hierarchy1"/>
    <dgm:cxn modelId="{88AD7EDE-ADDE-1B42-803C-F4C9DF2F23BD}" type="presOf" srcId="{6DDB2DDF-6180-4FD2-8ABC-A4044DD75B4A}" destId="{9F23197D-8094-2545-A0C8-E7D4BA1D8306}" srcOrd="0" destOrd="0" presId="urn:microsoft.com/office/officeart/2005/8/layout/hierarchy1"/>
    <dgm:cxn modelId="{01CB903B-B34F-5946-ACB1-765EEEF44D24}" type="presParOf" srcId="{D60146DE-72B7-CC4A-A25E-C4F68933FDC9}" destId="{CD2FCBAF-C2C6-9443-8C61-43DD6AF11E84}" srcOrd="0" destOrd="0" presId="urn:microsoft.com/office/officeart/2005/8/layout/hierarchy1"/>
    <dgm:cxn modelId="{1A4B9C7F-1CF3-A844-B2EB-6805E5824D1A}" type="presParOf" srcId="{CD2FCBAF-C2C6-9443-8C61-43DD6AF11E84}" destId="{802F2504-2814-2D47-8BB0-B5BA87A2A414}" srcOrd="0" destOrd="0" presId="urn:microsoft.com/office/officeart/2005/8/layout/hierarchy1"/>
    <dgm:cxn modelId="{41FACD0D-834D-1E4F-A5B9-CAE41C7DA0FE}" type="presParOf" srcId="{802F2504-2814-2D47-8BB0-B5BA87A2A414}" destId="{EEDF9B41-4843-0A4C-814F-82B5E3D509F3}" srcOrd="0" destOrd="0" presId="urn:microsoft.com/office/officeart/2005/8/layout/hierarchy1"/>
    <dgm:cxn modelId="{3C616AA8-AA45-3D42-83BC-F371B7183832}" type="presParOf" srcId="{802F2504-2814-2D47-8BB0-B5BA87A2A414}" destId="{9F23197D-8094-2545-A0C8-E7D4BA1D8306}" srcOrd="1" destOrd="0" presId="urn:microsoft.com/office/officeart/2005/8/layout/hierarchy1"/>
    <dgm:cxn modelId="{C10F6D04-9227-0E4F-9922-C2451CF5F9BC}" type="presParOf" srcId="{CD2FCBAF-C2C6-9443-8C61-43DD6AF11E84}" destId="{9CE3049E-9B78-1244-8372-E75A184EFAA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33749-9465-2042-8DEF-B68B847B4829}">
      <dsp:nvSpPr>
        <dsp:cNvPr id="0" name=""/>
        <dsp:cNvSpPr/>
      </dsp:nvSpPr>
      <dsp:spPr>
        <a:xfrm rot="10800000">
          <a:off x="709166" y="0"/>
          <a:ext cx="8434804" cy="114572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5232"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noProof="0" dirty="0"/>
            <a:t>Budget advocacy for domestic resource mobilization emerged as one of the most advocated approaches for CSOs to foster government accountability and ownership in policy development, financing and implementation.</a:t>
          </a:r>
        </a:p>
      </dsp:txBody>
      <dsp:txXfrm rot="10800000">
        <a:off x="995597" y="0"/>
        <a:ext cx="8148373" cy="1145723"/>
      </dsp:txXfrm>
    </dsp:sp>
    <dsp:sp modelId="{E08958CB-90AC-C643-85E9-941266D0DB37}">
      <dsp:nvSpPr>
        <dsp:cNvPr id="0" name=""/>
        <dsp:cNvSpPr/>
      </dsp:nvSpPr>
      <dsp:spPr>
        <a:xfrm>
          <a:off x="201148" y="219071"/>
          <a:ext cx="871528" cy="852830"/>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71E98A5-2D9F-A042-8968-B6AB4CC6DEEB}">
      <dsp:nvSpPr>
        <dsp:cNvPr id="0" name=""/>
        <dsp:cNvSpPr/>
      </dsp:nvSpPr>
      <dsp:spPr>
        <a:xfrm rot="10800000">
          <a:off x="709166" y="1517242"/>
          <a:ext cx="8434804" cy="114572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5232"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noProof="0" dirty="0"/>
            <a:t>As part of the EOL project, Girls Not Brides selected and funded 8 CSOs/coalitions across the WCA to support them in implementing budget advocacy projects</a:t>
          </a:r>
        </a:p>
      </dsp:txBody>
      <dsp:txXfrm rot="10800000">
        <a:off x="995597" y="1517242"/>
        <a:ext cx="8148373" cy="1145723"/>
      </dsp:txXfrm>
    </dsp:sp>
    <dsp:sp modelId="{354AC51F-A80E-E74E-8617-476EF2ABBD9B}">
      <dsp:nvSpPr>
        <dsp:cNvPr id="0" name=""/>
        <dsp:cNvSpPr/>
      </dsp:nvSpPr>
      <dsp:spPr>
        <a:xfrm>
          <a:off x="201148" y="1663688"/>
          <a:ext cx="871528" cy="852830"/>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A8D9677-B68D-8544-A7BB-D4B31AE6229D}">
      <dsp:nvSpPr>
        <dsp:cNvPr id="0" name=""/>
        <dsp:cNvSpPr/>
      </dsp:nvSpPr>
      <dsp:spPr>
        <a:xfrm rot="10800000">
          <a:off x="709195" y="2913360"/>
          <a:ext cx="8434804" cy="114572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5232"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CSOs/coalitions come from Burkina Faso, Côte d'Ivoire, Democratic Republic of Congo, Mali, Niger and Togo. In order to ensure diversity, the selection was based on the type of advocacy, targeting, location and profile – with priority given to organisations led by young people and/or women.</a:t>
          </a:r>
        </a:p>
      </dsp:txBody>
      <dsp:txXfrm rot="10800000">
        <a:off x="995626" y="2913360"/>
        <a:ext cx="8148373" cy="1145723"/>
      </dsp:txXfrm>
    </dsp:sp>
    <dsp:sp modelId="{1F6D2E88-DA5F-D242-B4AB-5BFA3996A41D}">
      <dsp:nvSpPr>
        <dsp:cNvPr id="0" name=""/>
        <dsp:cNvSpPr/>
      </dsp:nvSpPr>
      <dsp:spPr>
        <a:xfrm>
          <a:off x="201148" y="3063049"/>
          <a:ext cx="871528" cy="852830"/>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10F77EC-7F0A-3A42-B221-76E235194D85}">
      <dsp:nvSpPr>
        <dsp:cNvPr id="0" name=""/>
        <dsp:cNvSpPr/>
      </dsp:nvSpPr>
      <dsp:spPr>
        <a:xfrm rot="10800000">
          <a:off x="676513" y="4465960"/>
          <a:ext cx="8434804" cy="114572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5232"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i="0" kern="1200" noProof="0" dirty="0"/>
            <a:t>Girls Not Brides limited its involvement in project development and implementation and focused on technical support consisting of ongoing personalised capacity building as well as sessions on (1) introduction to budget analysis (2) exploring a case study on budget analysis/advocacy and (3) training on budget analysis methodology</a:t>
          </a:r>
        </a:p>
      </dsp:txBody>
      <dsp:txXfrm rot="10800000">
        <a:off x="962944" y="4465960"/>
        <a:ext cx="8148373" cy="1145723"/>
      </dsp:txXfrm>
    </dsp:sp>
    <dsp:sp modelId="{7D00AF37-4FC9-0E4E-9138-6F8F1099C206}">
      <dsp:nvSpPr>
        <dsp:cNvPr id="0" name=""/>
        <dsp:cNvSpPr/>
      </dsp:nvSpPr>
      <dsp:spPr>
        <a:xfrm>
          <a:off x="216100" y="4634148"/>
          <a:ext cx="871528" cy="890238"/>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ABD54-D4AB-B845-BE01-3B250D48961D}">
      <dsp:nvSpPr>
        <dsp:cNvPr id="0" name=""/>
        <dsp:cNvSpPr/>
      </dsp:nvSpPr>
      <dsp:spPr>
        <a:xfrm>
          <a:off x="0" y="597542"/>
          <a:ext cx="2857499" cy="19800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t>Lesson 1:
Position government as a legitimate leader to end child marriage and promote girls' education through budget advocacy</a:t>
          </a:r>
          <a:endParaRPr lang="en-GB" sz="1600" kern="1200" noProof="0" dirty="0"/>
        </a:p>
      </dsp:txBody>
      <dsp:txXfrm>
        <a:off x="0" y="597542"/>
        <a:ext cx="2857499" cy="1980007"/>
      </dsp:txXfrm>
    </dsp:sp>
    <dsp:sp modelId="{E0714B8C-36D1-8D4F-9B63-E8826EF8F642}">
      <dsp:nvSpPr>
        <dsp:cNvPr id="0" name=""/>
        <dsp:cNvSpPr/>
      </dsp:nvSpPr>
      <dsp:spPr>
        <a:xfrm>
          <a:off x="3143250" y="597542"/>
          <a:ext cx="2857499" cy="1980007"/>
        </a:xfrm>
        <a:prstGeom prst="rect">
          <a:avLst/>
        </a:prstGeom>
        <a:solidFill>
          <a:schemeClr val="accent2">
            <a:hueOff val="-394640"/>
            <a:satOff val="-4567"/>
            <a:lumOff val="-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panose="020F0502020204030204" pitchFamily="34" charset="0"/>
              <a:ea typeface="Calibri" panose="020F0502020204030204" pitchFamily="34" charset="0"/>
            </a:rPr>
            <a:t>Lesson 2: 
Raising visibility and policy profile on child marriage and girls' education requires leveraging CSO expertise and capacity building</a:t>
          </a:r>
          <a:endParaRPr lang="en-GB" sz="1600" kern="1200" dirty="0"/>
        </a:p>
      </dsp:txBody>
      <dsp:txXfrm>
        <a:off x="3143250" y="597542"/>
        <a:ext cx="2857499" cy="1980007"/>
      </dsp:txXfrm>
    </dsp:sp>
    <dsp:sp modelId="{742E9B20-5ABE-FE4E-B630-7741EEBBCC66}">
      <dsp:nvSpPr>
        <dsp:cNvPr id="0" name=""/>
        <dsp:cNvSpPr/>
      </dsp:nvSpPr>
      <dsp:spPr>
        <a:xfrm>
          <a:off x="6286500" y="633546"/>
          <a:ext cx="2857499" cy="1907998"/>
        </a:xfrm>
        <a:prstGeom prst="rect">
          <a:avLst/>
        </a:prstGeom>
        <a:solidFill>
          <a:schemeClr val="accent2">
            <a:hueOff val="-789280"/>
            <a:satOff val="-9134"/>
            <a:lumOff val="-1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latin typeface="Calibri" panose="020F0502020204030204" pitchFamily="34" charset="0"/>
              <a:ea typeface="Calibri" panose="020F0502020204030204" pitchFamily="34" charset="0"/>
            </a:rPr>
            <a:t>Lesson 3: 
Fostering community participation in budget advocacy fosters ownership and sustainability of solutions</a:t>
          </a:r>
          <a:endParaRPr lang="en-GB" sz="1600" kern="1200" noProof="0" dirty="0"/>
        </a:p>
      </dsp:txBody>
      <dsp:txXfrm>
        <a:off x="6286500" y="633546"/>
        <a:ext cx="2857499" cy="1907998"/>
      </dsp:txXfrm>
    </dsp:sp>
    <dsp:sp modelId="{8529B20D-23D5-474B-A5FF-B2327E63BFED}">
      <dsp:nvSpPr>
        <dsp:cNvPr id="0" name=""/>
        <dsp:cNvSpPr/>
      </dsp:nvSpPr>
      <dsp:spPr>
        <a:xfrm>
          <a:off x="0" y="2863299"/>
          <a:ext cx="2857499" cy="1980007"/>
        </a:xfrm>
        <a:prstGeom prst="rect">
          <a:avLst/>
        </a:prstGeom>
        <a:solidFill>
          <a:schemeClr val="accent2">
            <a:hueOff val="-1183920"/>
            <a:satOff val="-13701"/>
            <a:lumOff val="-1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latin typeface="Calibri" panose="020F0502020204030204" pitchFamily="34" charset="0"/>
              <a:ea typeface="Calibri" panose="020F0502020204030204" pitchFamily="34" charset="0"/>
            </a:rPr>
            <a:t>Lesson 4: 
Advancing decentralized budgeting for ending child marriage and promoting girls' education is fundamental</a:t>
          </a:r>
          <a:endParaRPr lang="en-GB" sz="1600" kern="1200" noProof="0" dirty="0"/>
        </a:p>
      </dsp:txBody>
      <dsp:txXfrm>
        <a:off x="0" y="2863299"/>
        <a:ext cx="2857499" cy="1980007"/>
      </dsp:txXfrm>
    </dsp:sp>
    <dsp:sp modelId="{0F73CB5F-08F1-3740-A6D2-A6CD57E17C68}">
      <dsp:nvSpPr>
        <dsp:cNvPr id="0" name=""/>
        <dsp:cNvSpPr/>
      </dsp:nvSpPr>
      <dsp:spPr>
        <a:xfrm>
          <a:off x="3143250" y="2863299"/>
          <a:ext cx="2857499" cy="1980007"/>
        </a:xfrm>
        <a:prstGeom prst="rect">
          <a:avLst/>
        </a:prstGeom>
        <a:solidFill>
          <a:schemeClr val="accent2">
            <a:hueOff val="-1578560"/>
            <a:satOff val="-18268"/>
            <a:lumOff val="-2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b="1" kern="1200" dirty="0">
            <a:latin typeface="Calibri" panose="020F0502020204030204" pitchFamily="34" charset="0"/>
            <a:ea typeface="Calibri" panose="020F0502020204030204" pitchFamily="34" charset="0"/>
          </a:endParaRPr>
        </a:p>
        <a:p>
          <a:pPr marL="0" lvl="0" indent="0" algn="ctr" defTabSz="711200">
            <a:lnSpc>
              <a:spcPct val="90000"/>
            </a:lnSpc>
            <a:spcBef>
              <a:spcPct val="0"/>
            </a:spcBef>
            <a:spcAft>
              <a:spcPct val="35000"/>
            </a:spcAft>
            <a:buNone/>
          </a:pPr>
          <a:r>
            <a:rPr lang="en-GB" sz="1600" b="1" kern="1200" noProof="0" dirty="0">
              <a:latin typeface="Calibri" panose="020F0502020204030204" pitchFamily="34" charset="0"/>
              <a:ea typeface="Calibri" panose="020F0502020204030204" pitchFamily="34" charset="0"/>
            </a:rPr>
            <a:t>Lesson 5:
 </a:t>
          </a:r>
          <a:r>
            <a:rPr lang="en-GB" sz="1600" b="1" kern="1200" noProof="0" dirty="0" err="1">
              <a:latin typeface="Calibri" panose="020F0502020204030204" pitchFamily="34" charset="0"/>
              <a:ea typeface="Calibri" panose="020F0502020204030204" pitchFamily="34" charset="0"/>
            </a:rPr>
            <a:t>Promoting</a:t>
          </a:r>
          <a:r>
            <a:rPr lang="en-GB" sz="1600" b="1" kern="1200" noProof="0" dirty="0">
              <a:latin typeface="Calibri" panose="020F0502020204030204" pitchFamily="34" charset="0"/>
              <a:ea typeface="Calibri" panose="020F0502020204030204" pitchFamily="34" charset="0"/>
            </a:rPr>
            <a:t> the use of </a:t>
          </a:r>
          <a:r>
            <a:rPr lang="en-GB" sz="1600" b="1" kern="1200" noProof="0" dirty="0" err="1">
              <a:latin typeface="Calibri" panose="020F0502020204030204" pitchFamily="34" charset="0"/>
              <a:ea typeface="Calibri" panose="020F0502020204030204" pitchFamily="34" charset="0"/>
            </a:rPr>
            <a:t>evidence</a:t>
          </a:r>
          <a:r>
            <a:rPr lang="en-GB" sz="1600" b="1" kern="1200" noProof="0" dirty="0">
              <a:latin typeface="Calibri" panose="020F0502020204030204" pitchFamily="34" charset="0"/>
              <a:ea typeface="Calibri" panose="020F0502020204030204" pitchFamily="34" charset="0"/>
            </a:rPr>
            <a:t> </a:t>
          </a:r>
          <a:r>
            <a:rPr lang="en-GB" sz="1600" b="1" kern="1200" noProof="0" dirty="0" err="1">
              <a:latin typeface="Calibri" panose="020F0502020204030204" pitchFamily="34" charset="0"/>
              <a:ea typeface="Calibri" panose="020F0502020204030204" pitchFamily="34" charset="0"/>
            </a:rPr>
            <a:t>from</a:t>
          </a:r>
          <a:r>
            <a:rPr lang="en-GB" sz="1600" b="1" kern="1200" noProof="0" dirty="0">
              <a:latin typeface="Calibri" panose="020F0502020204030204" pitchFamily="34" charset="0"/>
              <a:ea typeface="Calibri" panose="020F0502020204030204" pitchFamily="34" charset="0"/>
            </a:rPr>
            <a:t> budget </a:t>
          </a:r>
          <a:r>
            <a:rPr lang="en-GB" sz="1600" b="1" kern="1200" noProof="0" dirty="0" err="1">
              <a:latin typeface="Calibri" panose="020F0502020204030204" pitchFamily="34" charset="0"/>
              <a:ea typeface="Calibri" panose="020F0502020204030204" pitchFamily="34" charset="0"/>
            </a:rPr>
            <a:t>analysis</a:t>
          </a:r>
          <a:r>
            <a:rPr lang="en-GB" sz="1600" b="1" kern="1200" noProof="0" dirty="0">
              <a:latin typeface="Calibri" panose="020F0502020204030204" pitchFamily="34" charset="0"/>
              <a:ea typeface="Calibri" panose="020F0502020204030204" pitchFamily="34" charset="0"/>
            </a:rPr>
            <a:t> </a:t>
          </a:r>
          <a:r>
            <a:rPr lang="en-GB" sz="1600" b="1" kern="1200" noProof="0" dirty="0" err="1">
              <a:latin typeface="Calibri" panose="020F0502020204030204" pitchFamily="34" charset="0"/>
              <a:ea typeface="Calibri" panose="020F0502020204030204" pitchFamily="34" charset="0"/>
            </a:rPr>
            <a:t>is</a:t>
          </a:r>
          <a:r>
            <a:rPr lang="en-GB" sz="1600" b="1" kern="1200" noProof="0" dirty="0">
              <a:latin typeface="Calibri" panose="020F0502020204030204" pitchFamily="34" charset="0"/>
              <a:ea typeface="Calibri" panose="020F0502020204030204" pitchFamily="34" charset="0"/>
            </a:rPr>
            <a:t> key for </a:t>
          </a:r>
          <a:r>
            <a:rPr lang="en-GB" sz="1600" b="1" kern="1200" noProof="0" dirty="0" err="1">
              <a:latin typeface="Calibri" panose="020F0502020204030204" pitchFamily="34" charset="0"/>
              <a:ea typeface="Calibri" panose="020F0502020204030204" pitchFamily="34" charset="0"/>
            </a:rPr>
            <a:t>evidence-based</a:t>
          </a:r>
          <a:r>
            <a:rPr lang="en-GB" sz="1600" b="1" kern="1200" noProof="0" dirty="0">
              <a:latin typeface="Calibri" panose="020F0502020204030204" pitchFamily="34" charset="0"/>
              <a:ea typeface="Calibri" panose="020F0502020204030204" pitchFamily="34" charset="0"/>
            </a:rPr>
            <a:t> </a:t>
          </a:r>
          <a:r>
            <a:rPr lang="en-GB" sz="1600" b="1" kern="1200" noProof="0" dirty="0" err="1">
              <a:latin typeface="Calibri" panose="020F0502020204030204" pitchFamily="34" charset="0"/>
              <a:ea typeface="Calibri" panose="020F0502020204030204" pitchFamily="34" charset="0"/>
            </a:rPr>
            <a:t>advocacy</a:t>
          </a:r>
          <a:r>
            <a:rPr lang="en-GB" sz="1600" kern="1200" dirty="0"/>
            <a:t>
</a:t>
          </a:r>
        </a:p>
      </dsp:txBody>
      <dsp:txXfrm>
        <a:off x="3143250" y="2863299"/>
        <a:ext cx="2857499" cy="1980007"/>
      </dsp:txXfrm>
    </dsp:sp>
    <dsp:sp modelId="{EE9FE5BF-DDA7-6448-8049-1A2FCF0D33E3}">
      <dsp:nvSpPr>
        <dsp:cNvPr id="0" name=""/>
        <dsp:cNvSpPr/>
      </dsp:nvSpPr>
      <dsp:spPr>
        <a:xfrm>
          <a:off x="6286500" y="2863299"/>
          <a:ext cx="2857499" cy="1980007"/>
        </a:xfrm>
        <a:prstGeom prst="rect">
          <a:avLst/>
        </a:prstGeom>
        <a:solidFill>
          <a:schemeClr val="accent2">
            <a:hueOff val="-1973200"/>
            <a:satOff val="-22835"/>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latin typeface="Calibri" panose="020F0502020204030204" pitchFamily="34" charset="0"/>
              <a:ea typeface="Calibri" panose="020F0502020204030204" pitchFamily="34" charset="0"/>
            </a:rPr>
            <a:t>Lesson 6: 
The need to rethink budget advocacy to end child marriage and promote girls' education in the context of the WCA crisis needs to be addressed</a:t>
          </a:r>
          <a:endParaRPr lang="en-GB" sz="1600" kern="1200" noProof="0" dirty="0"/>
        </a:p>
      </dsp:txBody>
      <dsp:txXfrm>
        <a:off x="6286500" y="2863299"/>
        <a:ext cx="2857499" cy="1980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A748A-D194-674C-8AA3-C75D9F083C7A}">
      <dsp:nvSpPr>
        <dsp:cNvPr id="0" name=""/>
        <dsp:cNvSpPr/>
      </dsp:nvSpPr>
      <dsp:spPr>
        <a:xfrm>
          <a:off x="0" y="2896"/>
          <a:ext cx="569639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4C78C-2EF7-4748-8753-3A1665197AC3}">
      <dsp:nvSpPr>
        <dsp:cNvPr id="0" name=""/>
        <dsp:cNvSpPr/>
      </dsp:nvSpPr>
      <dsp:spPr>
        <a:xfrm>
          <a:off x="0" y="2896"/>
          <a:ext cx="5696393" cy="1975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Wingdings" pitchFamily="2" charset="2"/>
            <a:buNone/>
          </a:pPr>
          <a:r>
            <a:rPr lang="en-GB" sz="1800" kern="1200" noProof="0" dirty="0">
              <a:solidFill>
                <a:srgbClr val="000000"/>
              </a:solidFill>
              <a:latin typeface="Adelle Rg" panose="02000503060000020004" pitchFamily="50" charset="0"/>
              <a:ea typeface="+mn-ea"/>
              <a:cs typeface="Calibri" panose="020F0502020204030204" pitchFamily="34" charset="0"/>
            </a:rPr>
            <a:t>The majority of subsidized CSOs have prioritized the production of tools for capacity building in budget analysis, in order to better support the government in allocating domestic resources more equitably to children's rights and gender issues.</a:t>
          </a:r>
          <a:endParaRPr lang="en-GB" sz="1800" kern="1200" noProof="0" dirty="0">
            <a:effectLst/>
            <a:latin typeface="Adelle Rg" panose="02000503060000020004" pitchFamily="50" charset="0"/>
            <a:ea typeface="Calibri" panose="020F0502020204030204" pitchFamily="34" charset="0"/>
            <a:cs typeface="Calibri" panose="020F0502020204030204" pitchFamily="34" charset="0"/>
          </a:endParaRPr>
        </a:p>
      </dsp:txBody>
      <dsp:txXfrm>
        <a:off x="0" y="2896"/>
        <a:ext cx="5696393" cy="1975739"/>
      </dsp:txXfrm>
    </dsp:sp>
    <dsp:sp modelId="{A831CCA2-C2F7-FE43-B93A-974D57574D0C}">
      <dsp:nvSpPr>
        <dsp:cNvPr id="0" name=""/>
        <dsp:cNvSpPr/>
      </dsp:nvSpPr>
      <dsp:spPr>
        <a:xfrm>
          <a:off x="0" y="1978635"/>
          <a:ext cx="5696393" cy="0"/>
        </a:xfrm>
        <a:prstGeom prst="line">
          <a:avLst/>
        </a:prstGeom>
        <a:solidFill>
          <a:schemeClr val="accent2">
            <a:hueOff val="-986600"/>
            <a:satOff val="-11418"/>
            <a:lumOff val="-1569"/>
            <a:alphaOff val="0"/>
          </a:schemeClr>
        </a:solidFill>
        <a:ln w="25400" cap="flat" cmpd="sng" algn="ctr">
          <a:solidFill>
            <a:schemeClr val="accent2">
              <a:hueOff val="-986600"/>
              <a:satOff val="-1141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2B37E9-193C-E74E-BACD-8C47C879F860}">
      <dsp:nvSpPr>
        <dsp:cNvPr id="0" name=""/>
        <dsp:cNvSpPr/>
      </dsp:nvSpPr>
      <dsp:spPr>
        <a:xfrm>
          <a:off x="0" y="1978635"/>
          <a:ext cx="5696393" cy="1975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Wingdings" pitchFamily="2" charset="2"/>
            <a:buNone/>
          </a:pPr>
          <a:r>
            <a:rPr lang="en-GB" sz="1800" kern="1200" noProof="0" dirty="0">
              <a:solidFill>
                <a:srgbClr val="000000"/>
              </a:solidFill>
              <a:latin typeface="+mn-lt"/>
              <a:ea typeface="+mn-ea"/>
              <a:cs typeface="Calibri" panose="020F0502020204030204" pitchFamily="34" charset="0"/>
            </a:rPr>
            <a:t>In Niger, the NGO JAAD organised a parliamentary and government advocacy day bringing together 30 women and 10 male parliamentarians to (1) review all public policy documents that integrate FME actions and (2) provide introductory capacity building on budget advocacy to end child marriage.</a:t>
          </a:r>
          <a:endParaRPr lang="en-GB" sz="1800" kern="1200" noProof="0" dirty="0">
            <a:latin typeface="+mn-lt"/>
            <a:cs typeface="Calibri" panose="020F0502020204030204" pitchFamily="34" charset="0"/>
          </a:endParaRPr>
        </a:p>
      </dsp:txBody>
      <dsp:txXfrm>
        <a:off x="0" y="1978635"/>
        <a:ext cx="5696393" cy="1975739"/>
      </dsp:txXfrm>
    </dsp:sp>
    <dsp:sp modelId="{BACBA8B4-F599-894D-B967-5834C4C1548C}">
      <dsp:nvSpPr>
        <dsp:cNvPr id="0" name=""/>
        <dsp:cNvSpPr/>
      </dsp:nvSpPr>
      <dsp:spPr>
        <a:xfrm>
          <a:off x="0" y="3954375"/>
          <a:ext cx="5696393" cy="0"/>
        </a:xfrm>
        <a:prstGeom prst="line">
          <a:avLst/>
        </a:prstGeom>
        <a:solidFill>
          <a:schemeClr val="accent2">
            <a:hueOff val="-1973200"/>
            <a:satOff val="-22835"/>
            <a:lumOff val="-3137"/>
            <a:alphaOff val="0"/>
          </a:schemeClr>
        </a:solidFill>
        <a:ln w="25400" cap="flat" cmpd="sng" algn="ctr">
          <a:solidFill>
            <a:schemeClr val="accent2">
              <a:hueOff val="-1973200"/>
              <a:satOff val="-22835"/>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9E3E6-DD09-A140-BC4E-996C64C90420}">
      <dsp:nvSpPr>
        <dsp:cNvPr id="0" name=""/>
        <dsp:cNvSpPr/>
      </dsp:nvSpPr>
      <dsp:spPr>
        <a:xfrm>
          <a:off x="0" y="3954375"/>
          <a:ext cx="5696393" cy="1975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noProof="0" dirty="0">
              <a:solidFill>
                <a:srgbClr val="000000"/>
              </a:solidFill>
              <a:latin typeface="Adelle Rg" panose="02000503060000020004" pitchFamily="50" charset="0"/>
              <a:ea typeface="+mn-ea"/>
              <a:cs typeface="Calibri" panose="020F0502020204030204" pitchFamily="34" charset="0"/>
            </a:rPr>
            <a:t>In Burkina Faso, AJDS organised a specific workshop to analyse the CDP and IAP to identify gaps and opportunities to integrate sensitive budget lines to ending child marriage in </a:t>
          </a:r>
          <a:r>
            <a:rPr lang="en-GB" sz="1800" kern="1200" noProof="0" dirty="0" err="1">
              <a:solidFill>
                <a:srgbClr val="000000"/>
              </a:solidFill>
              <a:latin typeface="Adelle Rg" panose="02000503060000020004" pitchFamily="50" charset="0"/>
              <a:ea typeface="+mn-ea"/>
              <a:cs typeface="Calibri" panose="020F0502020204030204" pitchFamily="34" charset="0"/>
            </a:rPr>
            <a:t>Sourou</a:t>
          </a:r>
          <a:r>
            <a:rPr lang="en-GB" sz="1800" kern="1200" noProof="0" dirty="0">
              <a:solidFill>
                <a:srgbClr val="000000"/>
              </a:solidFill>
              <a:latin typeface="Adelle Rg" panose="02000503060000020004" pitchFamily="50" charset="0"/>
              <a:ea typeface="+mn-ea"/>
              <a:cs typeface="Calibri" panose="020F0502020204030204" pitchFamily="34" charset="0"/>
            </a:rPr>
            <a:t>.  In addition, the budget advocacy pilot project enabled AJDS to raise public awareness of AJDS's complaint and reporting mechanisms.</a:t>
          </a:r>
          <a:endParaRPr lang="en-GB" sz="1800" kern="1200" noProof="0" dirty="0">
            <a:latin typeface="Adelle Rg" panose="02000503060000020004" pitchFamily="50" charset="0"/>
            <a:cs typeface="Calibri" panose="020F0502020204030204" pitchFamily="34" charset="0"/>
          </a:endParaRPr>
        </a:p>
      </dsp:txBody>
      <dsp:txXfrm>
        <a:off x="0" y="3954375"/>
        <a:ext cx="5696393" cy="1975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A94BA-325E-0C42-8012-2EDAD928869F}">
      <dsp:nvSpPr>
        <dsp:cNvPr id="0" name=""/>
        <dsp:cNvSpPr/>
      </dsp:nvSpPr>
      <dsp:spPr>
        <a:xfrm>
          <a:off x="0" y="331473"/>
          <a:ext cx="4454623" cy="11977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fr-FR" sz="1700" kern="1200" dirty="0">
              <a:solidFill>
                <a:srgbClr val="000000"/>
              </a:solidFill>
              <a:latin typeface="+mn-lt"/>
              <a:ea typeface="Calibri" panose="020F0502020204030204" pitchFamily="34" charset="0"/>
              <a:cs typeface="Calibri" panose="020F0502020204030204" pitchFamily="34" charset="0"/>
            </a:rPr>
            <a:t>1</a:t>
          </a:r>
          <a:r>
            <a:rPr lang="fr-FR" sz="1700" kern="1200">
              <a:solidFill>
                <a:srgbClr val="000000"/>
              </a:solidFill>
              <a:latin typeface="+mn-lt"/>
              <a:ea typeface="Calibri" panose="020F0502020204030204" pitchFamily="34" charset="0"/>
              <a:cs typeface="Calibri" panose="020F0502020204030204" pitchFamily="34" charset="0"/>
            </a:rPr>
            <a:t>. </a:t>
          </a:r>
          <a:r>
            <a:rPr lang="en-GB" sz="1700" kern="1200" noProof="0" dirty="0">
              <a:solidFill>
                <a:srgbClr val="000000"/>
              </a:solidFill>
              <a:latin typeface="+mn-lt"/>
              <a:ea typeface="Calibri" panose="020F0502020204030204" pitchFamily="34" charset="0"/>
              <a:cs typeface="Calibri" panose="020F0502020204030204" pitchFamily="34" charset="0"/>
            </a:rPr>
            <a:t>Supporting the sustainable mobilisation of domestic resources to end child marriage and promote girls' education.</a:t>
          </a:r>
          <a:endParaRPr lang="en-GB" sz="1700" kern="1200" noProof="0" dirty="0">
            <a:solidFill>
              <a:srgbClr val="000000"/>
            </a:solidFill>
            <a:effectLst/>
            <a:latin typeface="+mn-lt"/>
            <a:ea typeface="Calibri" panose="020F0502020204030204" pitchFamily="34" charset="0"/>
            <a:cs typeface="Calibri" panose="020F0502020204030204" pitchFamily="34" charset="0"/>
          </a:endParaRPr>
        </a:p>
      </dsp:txBody>
      <dsp:txXfrm>
        <a:off x="58469" y="389942"/>
        <a:ext cx="4337685" cy="1080812"/>
      </dsp:txXfrm>
    </dsp:sp>
    <dsp:sp modelId="{0A4A3E8E-E6DD-CA4D-8F93-65E4977169E7}">
      <dsp:nvSpPr>
        <dsp:cNvPr id="0" name=""/>
        <dsp:cNvSpPr/>
      </dsp:nvSpPr>
      <dsp:spPr>
        <a:xfrm>
          <a:off x="0" y="1557691"/>
          <a:ext cx="4454623" cy="11977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noProof="0" dirty="0">
              <a:solidFill>
                <a:srgbClr val="000000"/>
              </a:solidFill>
              <a:latin typeface="+mn-lt"/>
              <a:ea typeface="Calibri" panose="020F0502020204030204" pitchFamily="34" charset="0"/>
              <a:cs typeface="Calibri" panose="020F0502020204030204" pitchFamily="34" charset="0"/>
            </a:rPr>
            <a:t>2. Democratizing access to citizen control over public action and the budget.</a:t>
          </a:r>
          <a:endParaRPr lang="en-GB" sz="1700" kern="1200" noProof="0" dirty="0">
            <a:latin typeface="+mn-lt"/>
            <a:cs typeface="Calibri" panose="020F0502020204030204" pitchFamily="34" charset="0"/>
          </a:endParaRPr>
        </a:p>
      </dsp:txBody>
      <dsp:txXfrm>
        <a:off x="58469" y="1616160"/>
        <a:ext cx="4337685" cy="1080812"/>
      </dsp:txXfrm>
    </dsp:sp>
    <dsp:sp modelId="{612F8DC5-5627-FE44-8570-DF63C7DA6B75}">
      <dsp:nvSpPr>
        <dsp:cNvPr id="0" name=""/>
        <dsp:cNvSpPr/>
      </dsp:nvSpPr>
      <dsp:spPr>
        <a:xfrm>
          <a:off x="0" y="2804401"/>
          <a:ext cx="4454623" cy="11977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noProof="0" dirty="0">
              <a:solidFill>
                <a:srgbClr val="000000"/>
              </a:solidFill>
              <a:latin typeface="Adelle Rg" panose="02000503060000020004" pitchFamily="50" charset="0"/>
              <a:ea typeface="Calibri" panose="020F0502020204030204" pitchFamily="34" charset="0"/>
              <a:cs typeface="Calibri" panose="020F0502020204030204" pitchFamily="34" charset="0"/>
            </a:rPr>
            <a:t>3. Immediately raise awareness of citizens' checks and balances to demand government accountability for taking action and investing in GCED and the promotion of girls' education.</a:t>
          </a:r>
          <a:endParaRPr lang="en-GB" sz="1700" kern="1200" noProof="0" dirty="0">
            <a:latin typeface="Adelle Rg" panose="02000503060000020004" pitchFamily="50" charset="0"/>
            <a:cs typeface="Calibri" panose="020F0502020204030204" pitchFamily="34" charset="0"/>
          </a:endParaRPr>
        </a:p>
      </dsp:txBody>
      <dsp:txXfrm>
        <a:off x="58469" y="2862870"/>
        <a:ext cx="4337685" cy="1080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A94BA-325E-0C42-8012-2EDAD928869F}">
      <dsp:nvSpPr>
        <dsp:cNvPr id="0" name=""/>
        <dsp:cNvSpPr/>
      </dsp:nvSpPr>
      <dsp:spPr>
        <a:xfrm>
          <a:off x="0" y="156734"/>
          <a:ext cx="4273803" cy="2223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mj-lt"/>
            <a:buNone/>
          </a:pPr>
          <a:r>
            <a:rPr lang="en-GB" sz="1900" kern="1200" noProof="0" dirty="0"/>
            <a:t>Impact of protracted humanitarian crises. Across the region, CSOs' struggle to end child marriage and promote girls' education has been seriously hampered by political upheaval, violent armed conflict, natural disasters and the Covid-19 pandemic.</a:t>
          </a:r>
          <a:endParaRPr lang="en-GB" sz="19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dsp:txBody>
      <dsp:txXfrm>
        <a:off x="108518" y="265252"/>
        <a:ext cx="4056767" cy="2005964"/>
      </dsp:txXfrm>
    </dsp:sp>
    <dsp:sp modelId="{0A4A3E8E-E6DD-CA4D-8F93-65E4977169E7}">
      <dsp:nvSpPr>
        <dsp:cNvPr id="0" name=""/>
        <dsp:cNvSpPr/>
      </dsp:nvSpPr>
      <dsp:spPr>
        <a:xfrm>
          <a:off x="0" y="2411550"/>
          <a:ext cx="4273803" cy="2223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noProof="0" dirty="0">
              <a:solidFill>
                <a:srgbClr val="000000"/>
              </a:solidFill>
              <a:latin typeface="+mn-lt"/>
              <a:ea typeface="Calibri" panose="020F0502020204030204" pitchFamily="34" charset="0"/>
              <a:cs typeface="Calibri" panose="020F0502020204030204" pitchFamily="34" charset="0"/>
            </a:rPr>
            <a:t>Complexity of budget advocacy in crisis contexts: prioritization of security spending, aggravating budget cuts for basic social sectors (education, protection...) + opacity of budget information and government instability (turnover of ministries)</a:t>
          </a:r>
          <a:endParaRPr lang="en-GB" sz="1900" kern="1200" noProof="0" dirty="0">
            <a:latin typeface="+mn-lt"/>
            <a:cs typeface="Calibri" panose="020F0502020204030204" pitchFamily="34" charset="0"/>
          </a:endParaRPr>
        </a:p>
      </dsp:txBody>
      <dsp:txXfrm>
        <a:off x="108518" y="2520068"/>
        <a:ext cx="4056767" cy="20059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F9B41-4843-0A4C-814F-82B5E3D509F3}">
      <dsp:nvSpPr>
        <dsp:cNvPr id="0" name=""/>
        <dsp:cNvSpPr/>
      </dsp:nvSpPr>
      <dsp:spPr>
        <a:xfrm>
          <a:off x="1482113" y="-18440"/>
          <a:ext cx="5454933" cy="34638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3197D-8094-2545-A0C8-E7D4BA1D8306}">
      <dsp:nvSpPr>
        <dsp:cNvPr id="0" name=""/>
        <dsp:cNvSpPr/>
      </dsp:nvSpPr>
      <dsp:spPr>
        <a:xfrm>
          <a:off x="2088217" y="557358"/>
          <a:ext cx="5454933" cy="3463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noProof="0" dirty="0"/>
            <a:t>The AJDS coordinator in Burkina Faso maintains that one of the main lessons learned from the budget advocacy pilot projects is the following: "To succeed in advocacy, it is necessary to involve all actors revolving around the theme of advocacy. Thus, as part of our budget advocacy project, health, education and social protection actors, town hall actors, traditional and religious leaders, CSOs led by women and young people were involved.  He adds that all of these stakeholders have been instrumental in collecting relevant data on their experiences and how advocacy could better serve them.</a:t>
          </a:r>
        </a:p>
      </dsp:txBody>
      <dsp:txXfrm>
        <a:off x="2189671" y="658812"/>
        <a:ext cx="5252025" cy="326097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9C711-DBFC-5240-B760-0E9D910D8B19}" type="datetimeFigureOut">
              <a:rPr lang="en-FR" smtClean="0"/>
              <a:t>7/31/23</a:t>
            </a:fld>
            <a:endParaRPr lang="en-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3656C-B015-634E-A845-A766668045FD}" type="slidenum">
              <a:rPr lang="en-FR" smtClean="0"/>
              <a:t>‹#›</a:t>
            </a:fld>
            <a:endParaRPr lang="en-FR"/>
          </a:p>
        </p:txBody>
      </p:sp>
    </p:spTree>
    <p:extLst>
      <p:ext uri="{BB962C8B-B14F-4D97-AF65-F5344CB8AC3E}">
        <p14:creationId xmlns:p14="http://schemas.microsoft.com/office/powerpoint/2010/main" val="401924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48"/>
              </a:spcBef>
              <a:buFont typeface="Arial" panose="020B0604020202020204" pitchFamily="34" charset="0"/>
              <a:buChar char="•"/>
            </a:pPr>
            <a:r>
              <a:rPr lang="en-GB" sz="1200" kern="1200" dirty="0">
                <a:solidFill>
                  <a:schemeClr val="tx1"/>
                </a:solidFill>
                <a:effectLst/>
                <a:latin typeface="+mn-lt"/>
                <a:ea typeface="+mn-ea"/>
                <a:cs typeface="+mn-cs"/>
              </a:rPr>
              <a:t>Our Education Out Loud-funded project focuses on Francophone West and Central Africa, a region where around 39% of girls are married before the age of 18 and where gender inequality in education is the highest in the world. </a:t>
            </a:r>
            <a:r>
              <a:rPr lang="en-US" dirty="0"/>
              <a:t>The security crisis in the Sahel, and now Covid, have further reduced girls’ chances to continue their education.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project supports shared learning and joint advocacy on child marriage and girls’ education and works at 3 levels: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National (and local) in Burkina Faso and Niger</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Regional across FWCA</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International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E6036-E15C-4ED2-BEB2-927DAD53A9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04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0"/>
            <a:ext cx="9144000" cy="3989070"/>
          </a:xfrm>
          <a:prstGeom prst="rect">
            <a:avLst/>
          </a:prstGeom>
        </p:spPr>
      </p:pic>
      <p:sp>
        <p:nvSpPr>
          <p:cNvPr id="2" name="Title 1"/>
          <p:cNvSpPr>
            <a:spLocks noGrp="1"/>
          </p:cNvSpPr>
          <p:nvPr>
            <p:ph type="ctrTitle"/>
          </p:nvPr>
        </p:nvSpPr>
        <p:spPr>
          <a:xfrm>
            <a:off x="457200" y="1752601"/>
            <a:ext cx="8229600" cy="2514599"/>
          </a:xfrm>
        </p:spPr>
        <p:txBody>
          <a:bodyPr>
            <a:noAutofit/>
          </a:bodyPr>
          <a:lstStyle>
            <a:lvl1pPr>
              <a:defRPr sz="7200" cap="all" baseline="0">
                <a:solidFill>
                  <a:schemeClr val="bg1"/>
                </a:solidFill>
              </a:defRPr>
            </a:lvl1pPr>
          </a:lstStyle>
          <a:p>
            <a:r>
              <a:rPr lang="en-GB"/>
              <a:t>Click to edit Master title style</a:t>
            </a:r>
            <a:endParaRPr lang="en-GB" dirty="0"/>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31/07/2023</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0"/>
            <a:ext cx="4572000" cy="501015"/>
          </a:xfrm>
          <a:prstGeom prst="rect">
            <a:avLst/>
          </a:prstGeom>
        </p:spPr>
      </p:pic>
    </p:spTree>
    <p:extLst>
      <p:ext uri="{BB962C8B-B14F-4D97-AF65-F5344CB8AC3E}">
        <p14:creationId xmlns:p14="http://schemas.microsoft.com/office/powerpoint/2010/main" val="25238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2842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31/07/2023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48015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31/07/2023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35790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7" r="17019" b="9677"/>
          <a:stretch/>
        </p:blipFill>
        <p:spPr>
          <a:xfrm>
            <a:off x="-18143" y="4724400"/>
            <a:ext cx="9162143" cy="2133600"/>
          </a:xfrm>
          <a:prstGeom prst="rect">
            <a:avLst/>
          </a:prstGeom>
        </p:spPr>
      </p:pic>
      <p:sp>
        <p:nvSpPr>
          <p:cNvPr id="2" name="Title 1"/>
          <p:cNvSpPr>
            <a:spLocks noGrp="1"/>
          </p:cNvSpPr>
          <p:nvPr>
            <p:ph type="title"/>
          </p:nvPr>
        </p:nvSpPr>
        <p:spPr>
          <a:xfrm>
            <a:off x="457200" y="5029200"/>
            <a:ext cx="8258628" cy="566738"/>
          </a:xfrm>
        </p:spPr>
        <p:txBody>
          <a:bodyPr anchor="b">
            <a:normAutofit/>
          </a:bodyPr>
          <a:lstStyle>
            <a:lvl1pPr algn="l">
              <a:defRPr sz="2400" b="1">
                <a:solidFill>
                  <a:schemeClr val="bg1"/>
                </a:solidFill>
              </a:defRPr>
            </a:lvl1pPr>
          </a:lstStyle>
          <a:p>
            <a:r>
              <a:rPr lang="en-GB"/>
              <a:t>Click to edit Master title style</a:t>
            </a:r>
            <a:endParaRPr lang="en-GB" dirty="0"/>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31/07/2023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91324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21" t="7575" r="13783" b="-4463"/>
          <a:stretch/>
        </p:blipFill>
        <p:spPr>
          <a:xfrm>
            <a:off x="0" y="1295400"/>
            <a:ext cx="9144001" cy="3663043"/>
          </a:xfrm>
          <a:prstGeom prst="rect">
            <a:avLst/>
          </a:prstGeom>
        </p:spPr>
      </p:pic>
      <p:sp>
        <p:nvSpPr>
          <p:cNvPr id="2" name="Title 1"/>
          <p:cNvSpPr>
            <a:spLocks noGrp="1"/>
          </p:cNvSpPr>
          <p:nvPr>
            <p:ph type="ctrTitle" hasCustomPrompt="1"/>
          </p:nvPr>
        </p:nvSpPr>
        <p:spPr>
          <a:xfrm>
            <a:off x="457200" y="1295401"/>
            <a:ext cx="8229600" cy="2133599"/>
          </a:xfrm>
        </p:spPr>
        <p:txBody>
          <a:bodyPr>
            <a:noAutofit/>
          </a:bodyPr>
          <a:lstStyle>
            <a:lvl1pPr>
              <a:defRPr sz="11500" cap="all" baseline="0">
                <a:solidFill>
                  <a:schemeClr val="tx1"/>
                </a:solidFill>
              </a:defRPr>
            </a:lvl1pPr>
          </a:lstStyle>
          <a:p>
            <a:r>
              <a:rPr lang="en-US" dirty="0"/>
              <a:t>THANK YOU</a:t>
            </a:r>
            <a:endParaRPr lang="en-GB" dirty="0"/>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4" name="Date Placeholder 3"/>
          <p:cNvSpPr>
            <a:spLocks noGrp="1"/>
          </p:cNvSpPr>
          <p:nvPr>
            <p:ph type="dt" sz="half" idx="10"/>
          </p:nvPr>
        </p:nvSpPr>
        <p:spPr>
          <a:xfrm>
            <a:off x="685800" y="4958443"/>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31/07/2023</a:t>
            </a:fld>
            <a:endParaRPr lang="en-GB"/>
          </a:p>
        </p:txBody>
      </p:sp>
      <p:sp>
        <p:nvSpPr>
          <p:cNvPr id="5" name="Footer Placeholder 4"/>
          <p:cNvSpPr>
            <a:spLocks noGrp="1"/>
          </p:cNvSpPr>
          <p:nvPr>
            <p:ph type="ftr" sz="quarter" idx="11"/>
          </p:nvPr>
        </p:nvSpPr>
        <p:spPr>
          <a:xfrm>
            <a:off x="3352800" y="4958443"/>
            <a:ext cx="28956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3"/>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0"/>
            <a:ext cx="4572000" cy="501015"/>
          </a:xfrm>
          <a:prstGeom prst="rect">
            <a:avLst/>
          </a:prstGeom>
        </p:spPr>
      </p:pic>
      <p:sp>
        <p:nvSpPr>
          <p:cNvPr id="10" name="Date Placeholder 3"/>
          <p:cNvSpPr txBox="1">
            <a:spLocks/>
          </p:cNvSpPr>
          <p:nvPr userDrawn="1"/>
        </p:nvSpPr>
        <p:spPr>
          <a:xfrm>
            <a:off x="678543"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 </a:t>
            </a:r>
            <a:r>
              <a:rPr lang="en-GB" sz="3200" b="0" i="0" u="none" strike="noStrike" kern="1200" baseline="30000">
                <a:solidFill>
                  <a:schemeClr val="tx1">
                    <a:lumMod val="50000"/>
                  </a:schemeClr>
                </a:solidFill>
                <a:latin typeface="+mj-lt"/>
                <a:ea typeface="+mn-ea"/>
                <a:cs typeface="+mn-cs"/>
              </a:rPr>
              <a:t>GirlsNotBrides</a:t>
            </a:r>
          </a:p>
        </p:txBody>
      </p:sp>
      <p:sp>
        <p:nvSpPr>
          <p:cNvPr id="11" name="Footer Placeholder 4"/>
          <p:cNvSpPr txBox="1">
            <a:spLocks/>
          </p:cNvSpPr>
          <p:nvPr userDrawn="1"/>
        </p:nvSpPr>
        <p:spPr>
          <a:xfrm>
            <a:off x="2957286" y="6110514"/>
            <a:ext cx="2224314"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GirlsNotBrides</a:t>
            </a:r>
          </a:p>
        </p:txBody>
      </p:sp>
      <p:sp>
        <p:nvSpPr>
          <p:cNvPr id="12" name="Slide Number Placeholder 5"/>
          <p:cNvSpPr txBox="1">
            <a:spLocks/>
          </p:cNvSpPr>
          <p:nvPr userDrawn="1"/>
        </p:nvSpPr>
        <p:spPr>
          <a:xfrm>
            <a:off x="4953000" y="6096000"/>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276835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4CDA988-E53B-4089-86E7-AD5042731DD3}" type="datetimeFigureOut">
              <a:rPr lang="en-GB" smtClean="0"/>
              <a:t>31/07/2023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408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6"/>
            <a:ext cx="9144000" cy="3018973"/>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ctr">
              <a:defRPr sz="4000" b="1" cap="none">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457201"/>
            <a:ext cx="7772400" cy="533399"/>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31/07/2023</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83578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44CDA988-E53B-4089-86E7-AD5042731DD3}" type="datetimeFigureOut">
              <a:rPr lang="en-GB" smtClean="0"/>
              <a:t>31/07/2023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1767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44CDA988-E53B-4089-86E7-AD5042731DD3}" type="datetimeFigureOut">
              <a:rPr lang="en-GB" smtClean="0"/>
              <a:t>31/07/2023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335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2"/>
          </a:xfrm>
        </p:spPr>
        <p:txBody>
          <a:bodyPr>
            <a:normAutofit/>
          </a:bodyPr>
          <a:lstStyle>
            <a:lvl1pPr>
              <a:defRPr sz="720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44CDA988-E53B-4089-86E7-AD5042731DD3}" type="datetimeFigureOut">
              <a:rPr lang="en-GB" smtClean="0"/>
              <a:t>31/07/2023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25936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8156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669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0215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31/07/2023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190401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0" r:id="rId9"/>
    <p:sldLayoutId id="2147483661" r:id="rId10"/>
    <p:sldLayoutId id="2147483655" r:id="rId11"/>
    <p:sldLayoutId id="2147483656" r:id="rId12"/>
    <p:sldLayoutId id="2147483657" r:id="rId13"/>
    <p:sldLayoutId id="2147483662" r:id="rId14"/>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9.png"/><Relationship Id="rId5" Type="http://schemas.openxmlformats.org/officeDocument/2006/relationships/diagramColors" Target="../diagrams/colors1.xml"/><Relationship Id="rId10" Type="http://schemas.openxmlformats.org/officeDocument/2006/relationships/image" Target="../media/image8.svg"/><Relationship Id="rId4" Type="http://schemas.openxmlformats.org/officeDocument/2006/relationships/diagramQuickStyle" Target="../diagrams/quickStyle1.xml"/><Relationship Id="rId9" Type="http://schemas.openxmlformats.org/officeDocument/2006/relationships/image" Target="../media/image7.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280" y="1743219"/>
            <a:ext cx="8229600" cy="2514599"/>
          </a:xfrm>
        </p:spPr>
        <p:txBody>
          <a:bodyPr/>
          <a:lstStyle/>
          <a:p>
            <a:r>
              <a:rPr lang="fr-FR" sz="3200" b="1" dirty="0"/>
              <a:t>LESSONS LEARNED FROM BUDGET ADVOCACY PILOT PROJECTS TO END CHILD MARRIAGE AND PROMOTE GIRLS' EDUCATION in West and Central </a:t>
            </a:r>
            <a:r>
              <a:rPr lang="fr-FR" sz="3200" b="1" dirty="0" err="1"/>
              <a:t>Africa</a:t>
            </a:r>
            <a:endParaRPr lang="fr-FR" sz="32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76672"/>
            <a:ext cx="5729103" cy="576064"/>
          </a:xfrm>
          <a:prstGeom prst="rect">
            <a:avLst/>
          </a:prstGeom>
        </p:spPr>
      </p:pic>
      <p:sp>
        <p:nvSpPr>
          <p:cNvPr id="6" name="TextBox 5">
            <a:extLst>
              <a:ext uri="{FF2B5EF4-FFF2-40B4-BE49-F238E27FC236}">
                <a16:creationId xmlns:a16="http://schemas.microsoft.com/office/drawing/2014/main" id="{569DD26D-7C35-7902-D900-1542ABDDC53A}"/>
              </a:ext>
            </a:extLst>
          </p:cNvPr>
          <p:cNvSpPr txBox="1"/>
          <p:nvPr/>
        </p:nvSpPr>
        <p:spPr>
          <a:xfrm>
            <a:off x="323528" y="5877272"/>
            <a:ext cx="3744416" cy="738664"/>
          </a:xfrm>
          <a:prstGeom prst="rect">
            <a:avLst/>
          </a:prstGeom>
          <a:noFill/>
        </p:spPr>
        <p:txBody>
          <a:bodyPr wrap="square">
            <a:spAutoFit/>
          </a:bodyPr>
          <a:lstStyle/>
          <a:p>
            <a:r>
              <a:rPr lang="fr-FR" sz="1400" b="1" dirty="0">
                <a:solidFill>
                  <a:schemeClr val="bg1"/>
                </a:solidFill>
              </a:rPr>
              <a:t>Aïcha Awa Ba </a:t>
            </a:r>
          </a:p>
          <a:p>
            <a:r>
              <a:rPr lang="fr-FR" sz="1400" b="1" dirty="0" err="1">
                <a:solidFill>
                  <a:schemeClr val="bg1"/>
                </a:solidFill>
              </a:rPr>
              <a:t>Regional</a:t>
            </a:r>
            <a:r>
              <a:rPr lang="fr-FR" sz="1400" b="1" dirty="0">
                <a:solidFill>
                  <a:schemeClr val="bg1"/>
                </a:solidFill>
              </a:rPr>
              <a:t> </a:t>
            </a:r>
            <a:r>
              <a:rPr lang="fr-FR" sz="1400" b="1" dirty="0" err="1">
                <a:solidFill>
                  <a:schemeClr val="bg1"/>
                </a:solidFill>
              </a:rPr>
              <a:t>Research</a:t>
            </a:r>
            <a:r>
              <a:rPr lang="fr-FR" sz="1400" b="1" dirty="0">
                <a:solidFill>
                  <a:schemeClr val="bg1"/>
                </a:solidFill>
              </a:rPr>
              <a:t> and </a:t>
            </a:r>
            <a:r>
              <a:rPr lang="fr-FR" sz="1400" b="1" dirty="0" err="1">
                <a:solidFill>
                  <a:schemeClr val="bg1"/>
                </a:solidFill>
              </a:rPr>
              <a:t>Advocacy</a:t>
            </a:r>
            <a:r>
              <a:rPr lang="fr-FR" sz="1400" b="1" dirty="0">
                <a:solidFill>
                  <a:schemeClr val="bg1"/>
                </a:solidFill>
              </a:rPr>
              <a:t> Consultant for the Education Out </a:t>
            </a:r>
            <a:r>
              <a:rPr lang="fr-FR" sz="1400" b="1" dirty="0" err="1">
                <a:solidFill>
                  <a:schemeClr val="bg1"/>
                </a:solidFill>
              </a:rPr>
              <a:t>Loud</a:t>
            </a:r>
            <a:r>
              <a:rPr lang="fr-FR" sz="1400" b="1" dirty="0">
                <a:solidFill>
                  <a:schemeClr val="bg1"/>
                </a:solidFill>
              </a:rPr>
              <a:t> </a:t>
            </a:r>
            <a:r>
              <a:rPr lang="fr-FR" sz="1400" b="1" dirty="0" err="1">
                <a:solidFill>
                  <a:schemeClr val="bg1"/>
                </a:solidFill>
              </a:rPr>
              <a:t>project</a:t>
            </a:r>
            <a:endParaRPr lang="en-FR" sz="1400" dirty="0">
              <a:solidFill>
                <a:schemeClr val="bg1"/>
              </a:solidFill>
            </a:endParaRPr>
          </a:p>
        </p:txBody>
      </p:sp>
      <p:sp>
        <p:nvSpPr>
          <p:cNvPr id="9" name="Subtitle 2">
            <a:extLst>
              <a:ext uri="{FF2B5EF4-FFF2-40B4-BE49-F238E27FC236}">
                <a16:creationId xmlns:a16="http://schemas.microsoft.com/office/drawing/2014/main" id="{57227FD1-E7CB-7573-C66B-54CDCC5F3278}"/>
              </a:ext>
            </a:extLst>
          </p:cNvPr>
          <p:cNvSpPr txBox="1">
            <a:spLocks/>
          </p:cNvSpPr>
          <p:nvPr/>
        </p:nvSpPr>
        <p:spPr>
          <a:xfrm>
            <a:off x="0" y="4241237"/>
            <a:ext cx="9252520" cy="104339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800" kern="1200" cap="all" baseline="0">
                <a:solidFill>
                  <a:schemeClr val="bg1"/>
                </a:solidFill>
                <a:latin typeface="+mj-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000" b="1" dirty="0"/>
              <a:t>Education Out </a:t>
            </a:r>
            <a:r>
              <a:rPr lang="fr-FR" sz="2000" b="1" dirty="0" err="1"/>
              <a:t>Loud</a:t>
            </a:r>
            <a:r>
              <a:rPr lang="fr-FR" sz="2000" b="1" dirty="0"/>
              <a:t> Project
GIRLS NOT BRIDES</a:t>
            </a:r>
          </a:p>
        </p:txBody>
      </p:sp>
    </p:spTree>
    <p:extLst>
      <p:ext uri="{BB962C8B-B14F-4D97-AF65-F5344CB8AC3E}">
        <p14:creationId xmlns:p14="http://schemas.microsoft.com/office/powerpoint/2010/main" val="90365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95" y="255691"/>
            <a:ext cx="9141713" cy="1295461"/>
          </a:xfrm>
        </p:spPr>
        <p:txBody>
          <a:bodyPr vert="horz" lIns="91440" tIns="45720" rIns="91440" bIns="45720" rtlCol="0" anchor="ctr">
            <a:normAutofit/>
          </a:bodyPr>
          <a:lstStyle/>
          <a:p>
            <a:pPr>
              <a:lnSpc>
                <a:spcPct val="90000"/>
              </a:lnSpc>
            </a:pPr>
            <a:r>
              <a:rPr lang="fr-FR" sz="2800" dirty="0"/>
              <a:t>Lesson 3: </a:t>
            </a:r>
            <a:r>
              <a:rPr lang="fr-FR" sz="2800" dirty="0" err="1"/>
              <a:t>Fostering</a:t>
            </a:r>
            <a:r>
              <a:rPr lang="fr-FR" sz="2800" dirty="0"/>
              <a:t> Community Participation in Budget </a:t>
            </a:r>
            <a:r>
              <a:rPr lang="fr-FR" sz="2800" dirty="0" err="1"/>
              <a:t>Mobilization</a:t>
            </a:r>
            <a:r>
              <a:rPr lang="fr-FR" sz="2800" dirty="0"/>
              <a:t> and </a:t>
            </a:r>
            <a:r>
              <a:rPr lang="fr-FR" sz="2800" dirty="0" err="1"/>
              <a:t>Ownership</a:t>
            </a:r>
            <a:r>
              <a:rPr lang="fr-FR" sz="2800" dirty="0"/>
              <a:t> of Solutions</a:t>
            </a:r>
            <a:endParaRPr lang="fr-FR" sz="2800" kern="1200" dirty="0">
              <a:solidFill>
                <a:schemeClr val="tx1"/>
              </a:solidFill>
              <a:latin typeface="+mj-lt"/>
              <a:ea typeface="+mj-ea"/>
              <a:cs typeface="+mj-cs"/>
            </a:endParaRPr>
          </a:p>
        </p:txBody>
      </p:sp>
      <p:graphicFrame>
        <p:nvGraphicFramePr>
          <p:cNvPr id="50" name="Content Placeholder 7">
            <a:extLst>
              <a:ext uri="{FF2B5EF4-FFF2-40B4-BE49-F238E27FC236}">
                <a16:creationId xmlns:a16="http://schemas.microsoft.com/office/drawing/2014/main" id="{9C8499D6-F333-6470-3D01-45BF3A0DE931}"/>
              </a:ext>
            </a:extLst>
          </p:cNvPr>
          <p:cNvGraphicFramePr>
            <a:graphicFrameLocks noGrp="1"/>
          </p:cNvGraphicFramePr>
          <p:nvPr>
            <p:ph sz="quarter" idx="4"/>
            <p:extLst>
              <p:ext uri="{D42A27DB-BD31-4B8C-83A1-F6EECF244321}">
                <p14:modId xmlns:p14="http://schemas.microsoft.com/office/powerpoint/2010/main" val="3750691917"/>
              </p:ext>
            </p:extLst>
          </p:nvPr>
        </p:nvGraphicFramePr>
        <p:xfrm>
          <a:off x="8492" y="2564903"/>
          <a:ext cx="4454623" cy="4313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31AAE7C-0D83-EA5C-AA86-015DF8194B58}"/>
              </a:ext>
            </a:extLst>
          </p:cNvPr>
          <p:cNvSpPr txBox="1"/>
          <p:nvPr/>
        </p:nvSpPr>
        <p:spPr>
          <a:xfrm>
            <a:off x="0" y="1690687"/>
            <a:ext cx="4463116" cy="646331"/>
          </a:xfrm>
          <a:prstGeom prst="rect">
            <a:avLst/>
          </a:prstGeom>
          <a:noFill/>
        </p:spPr>
        <p:txBody>
          <a:bodyPr wrap="square" rtlCol="0">
            <a:spAutoFit/>
          </a:bodyPr>
          <a:lstStyle/>
          <a:p>
            <a:r>
              <a:rPr lang="en-GB" dirty="0">
                <a:latin typeface="Adelle Rg" panose="02000503060000020004" pitchFamily="50" charset="0"/>
                <a:cs typeface="Calibri" panose="020F0502020204030204" pitchFamily="34" charset="0"/>
              </a:rPr>
              <a:t> </a:t>
            </a:r>
            <a:r>
              <a:rPr lang="en-GB" dirty="0">
                <a:solidFill>
                  <a:srgbClr val="000000"/>
                </a:solidFill>
                <a:latin typeface="Adelle Rg" panose="02000503060000020004" pitchFamily="50" charset="0"/>
                <a:ea typeface="Calibri" panose="020F0502020204030204" pitchFamily="34" charset="0"/>
                <a:cs typeface="Calibri" panose="020F0502020204030204" pitchFamily="34" charset="0"/>
              </a:rPr>
              <a:t>CSOs have capitalized on long-standing collaboration with community leaders by:</a:t>
            </a:r>
            <a:endParaRPr lang="en-GB"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490FA1E-4824-BF3C-0792-7A82560E4C35}"/>
              </a:ext>
            </a:extLst>
          </p:cNvPr>
          <p:cNvSpPr txBox="1"/>
          <p:nvPr/>
        </p:nvSpPr>
        <p:spPr>
          <a:xfrm>
            <a:off x="4680886" y="2013852"/>
            <a:ext cx="4355610" cy="4031873"/>
          </a:xfrm>
          <a:prstGeom prst="rect">
            <a:avLst/>
          </a:prstGeom>
          <a:noFill/>
        </p:spPr>
        <p:txBody>
          <a:bodyPr wrap="square" rtlCol="0">
            <a:spAutoFit/>
          </a:bodyPr>
          <a:lstStyle/>
          <a:p>
            <a:pPr algn="just"/>
            <a:r>
              <a:rPr lang="en-GB" sz="1600" dirty="0">
                <a:solidFill>
                  <a:srgbClr val="000000"/>
                </a:solidFill>
                <a:ea typeface="Calibri" panose="020F0502020204030204" pitchFamily="34" charset="0"/>
                <a:cs typeface="Calibri" panose="020F0502020204030204" pitchFamily="34" charset="0"/>
              </a:rPr>
              <a:t>As part of the advocacy led by the CFME-T in Togo, traditional leaders recognized the importance of being at the forefront of mobilization, as illustrated by the chief of the canton of </a:t>
            </a:r>
            <a:r>
              <a:rPr lang="en-GB" sz="1600" dirty="0" err="1">
                <a:solidFill>
                  <a:srgbClr val="000000"/>
                </a:solidFill>
                <a:ea typeface="Calibri" panose="020F0502020204030204" pitchFamily="34" charset="0"/>
                <a:cs typeface="Calibri" panose="020F0502020204030204" pitchFamily="34" charset="0"/>
              </a:rPr>
              <a:t>Kouma</a:t>
            </a:r>
            <a:r>
              <a:rPr lang="en-GB" sz="1600" dirty="0">
                <a:solidFill>
                  <a:srgbClr val="000000"/>
                </a:solidFill>
                <a:ea typeface="Calibri" panose="020F0502020204030204" pitchFamily="34" charset="0"/>
                <a:cs typeface="Calibri" panose="020F0502020204030204" pitchFamily="34" charset="0"/>
              </a:rPr>
              <a:t>: "... I have often participated in trainings that I have never been convinced of. But I really liked this one because your approach touched on the problems we are experiencing. It responds to the realities of our environment and commits us to seek solutions ourselves. As head of the canton, I have to awaken the notables to plan meetings with the commune on the subject. »</a:t>
            </a:r>
          </a:p>
          <a:p>
            <a:pPr algn="just"/>
            <a:r>
              <a:rPr lang="en-GB" sz="1600" dirty="0">
                <a:solidFill>
                  <a:srgbClr val="000000"/>
                </a:solidFill>
                <a:ea typeface="Calibri" panose="020F0502020204030204" pitchFamily="34" charset="0"/>
                <a:cs typeface="Calibri" panose="020F0502020204030204" pitchFamily="34" charset="0"/>
              </a:rPr>
              <a:t>
In Côte d'Ivoire, GFM3 budget advocacy also aimed to address the inadequacy and informality of citizen participation in budget processes</a:t>
            </a:r>
            <a:r>
              <a:rPr lang="fr-FR" sz="1600" dirty="0">
                <a:solidFill>
                  <a:srgbClr val="000000"/>
                </a:solidFill>
                <a:ea typeface="Calibri" panose="020F0502020204030204" pitchFamily="34" charset="0"/>
                <a:cs typeface="Calibri" panose="020F0502020204030204" pitchFamily="34" charset="0"/>
              </a:rPr>
              <a:t>.</a:t>
            </a:r>
            <a:endParaRPr lang="en-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221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FBE80A-9815-0301-2AC6-248DB0309735}"/>
              </a:ext>
            </a:extLst>
          </p:cNvPr>
          <p:cNvSpPr>
            <a:spLocks noGrp="1"/>
          </p:cNvSpPr>
          <p:nvPr>
            <p:ph type="title"/>
          </p:nvPr>
        </p:nvSpPr>
        <p:spPr>
          <a:xfrm>
            <a:off x="21358" y="535280"/>
            <a:ext cx="3614468" cy="2376264"/>
          </a:xfrm>
        </p:spPr>
        <p:txBody>
          <a:bodyPr vert="horz" lIns="91440" tIns="45720" rIns="91440" bIns="45720" rtlCol="0" anchor="t">
            <a:noAutofit/>
          </a:bodyPr>
          <a:lstStyle/>
          <a:p>
            <a:pPr algn="l">
              <a:lnSpc>
                <a:spcPct val="90000"/>
              </a:lnSpc>
            </a:pPr>
            <a:r>
              <a:rPr lang="fr-FR" sz="2000" b="1" dirty="0">
                <a:solidFill>
                  <a:srgbClr val="FFFFFF"/>
                </a:solidFill>
              </a:rPr>
              <a:t>Lesson 4: </a:t>
            </a:r>
            <a:r>
              <a:rPr lang="fr-FR" sz="2000" b="1" dirty="0" err="1">
                <a:solidFill>
                  <a:srgbClr val="FFFFFF"/>
                </a:solidFill>
              </a:rPr>
              <a:t>Advancing</a:t>
            </a:r>
            <a:r>
              <a:rPr lang="fr-FR" sz="2000" b="1" dirty="0">
                <a:solidFill>
                  <a:srgbClr val="FFFFFF"/>
                </a:solidFill>
              </a:rPr>
              <a:t> </a:t>
            </a:r>
            <a:r>
              <a:rPr lang="fr-FR" sz="2000" b="1" dirty="0" err="1">
                <a:solidFill>
                  <a:srgbClr val="FFFFFF"/>
                </a:solidFill>
              </a:rPr>
              <a:t>decentralized</a:t>
            </a:r>
            <a:r>
              <a:rPr lang="fr-FR" sz="2000" b="1" dirty="0">
                <a:solidFill>
                  <a:srgbClr val="FFFFFF"/>
                </a:solidFill>
              </a:rPr>
              <a:t> </a:t>
            </a:r>
            <a:r>
              <a:rPr lang="fr-FR" sz="2000" b="1" dirty="0" err="1">
                <a:solidFill>
                  <a:srgbClr val="FFFFFF"/>
                </a:solidFill>
              </a:rPr>
              <a:t>budgeting</a:t>
            </a:r>
            <a:r>
              <a:rPr lang="fr-FR" sz="2000" b="1" dirty="0">
                <a:solidFill>
                  <a:srgbClr val="FFFFFF"/>
                </a:solidFill>
              </a:rPr>
              <a:t> for </a:t>
            </a:r>
            <a:r>
              <a:rPr lang="fr-FR" sz="2000" b="1" dirty="0" err="1">
                <a:solidFill>
                  <a:srgbClr val="FFFFFF"/>
                </a:solidFill>
              </a:rPr>
              <a:t>ending</a:t>
            </a:r>
            <a:r>
              <a:rPr lang="fr-FR" sz="2000" b="1" dirty="0">
                <a:solidFill>
                  <a:srgbClr val="FFFFFF"/>
                </a:solidFill>
              </a:rPr>
              <a:t> </a:t>
            </a:r>
            <a:r>
              <a:rPr lang="fr-FR" sz="2000" b="1" dirty="0" err="1">
                <a:solidFill>
                  <a:srgbClr val="FFFFFF"/>
                </a:solidFill>
              </a:rPr>
              <a:t>child</a:t>
            </a:r>
            <a:r>
              <a:rPr lang="fr-FR" sz="2000" b="1" dirty="0">
                <a:solidFill>
                  <a:srgbClr val="FFFFFF"/>
                </a:solidFill>
              </a:rPr>
              <a:t> </a:t>
            </a:r>
            <a:r>
              <a:rPr lang="fr-FR" sz="2000" b="1" dirty="0" err="1">
                <a:solidFill>
                  <a:srgbClr val="FFFFFF"/>
                </a:solidFill>
              </a:rPr>
              <a:t>marriage</a:t>
            </a:r>
            <a:r>
              <a:rPr lang="fr-FR" sz="2000" b="1" dirty="0">
                <a:solidFill>
                  <a:srgbClr val="FFFFFF"/>
                </a:solidFill>
              </a:rPr>
              <a:t> and </a:t>
            </a:r>
            <a:r>
              <a:rPr lang="fr-FR" sz="2000" b="1" dirty="0" err="1">
                <a:solidFill>
                  <a:srgbClr val="FFFFFF"/>
                </a:solidFill>
              </a:rPr>
              <a:t>promoting</a:t>
            </a:r>
            <a:r>
              <a:rPr lang="fr-FR" sz="2000" b="1" dirty="0">
                <a:solidFill>
                  <a:srgbClr val="FFFFFF"/>
                </a:solidFill>
              </a:rPr>
              <a:t> girls' </a:t>
            </a:r>
            <a:r>
              <a:rPr lang="fr-FR" sz="2000" b="1" dirty="0" err="1">
                <a:solidFill>
                  <a:srgbClr val="FFFFFF"/>
                </a:solidFill>
              </a:rPr>
              <a:t>education</a:t>
            </a:r>
            <a:endParaRPr lang="en-US" sz="2000" b="1"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18E20AE0-C2B2-2E63-2848-E85C9066CFE8}"/>
              </a:ext>
            </a:extLst>
          </p:cNvPr>
          <p:cNvSpPr>
            <a:spLocks noGrp="1"/>
          </p:cNvSpPr>
          <p:nvPr>
            <p:ph sz="half" idx="1"/>
          </p:nvPr>
        </p:nvSpPr>
        <p:spPr>
          <a:xfrm>
            <a:off x="4251018" y="2034987"/>
            <a:ext cx="4181448" cy="2321251"/>
          </a:xfrm>
        </p:spPr>
        <p:txBody>
          <a:bodyPr>
            <a:normAutofit/>
          </a:bodyPr>
          <a:lstStyle/>
          <a:p>
            <a:pPr marL="429768" lvl="1" indent="-241745" defTabSz="429768">
              <a:buFont typeface="+mj-lt"/>
              <a:buAutoNum type="arabicPeriod"/>
            </a:pPr>
            <a:endParaRPr lang="en-FR" sz="846" kern="1200">
              <a:solidFill>
                <a:schemeClr val="tx1"/>
              </a:solidFill>
              <a:latin typeface="Times New Roman" panose="02020603050405020304" pitchFamily="18" charset="0"/>
              <a:ea typeface="+mn-ea"/>
              <a:cs typeface="+mn-cs"/>
            </a:endParaRPr>
          </a:p>
          <a:p>
            <a:pPr marL="914400" lvl="1" indent="-514350">
              <a:buFont typeface="+mj-lt"/>
              <a:buAutoNum type="arabicPeriod"/>
            </a:pPr>
            <a:endParaRPr lang="en-FR" dirty="0"/>
          </a:p>
        </p:txBody>
      </p:sp>
      <p:sp>
        <p:nvSpPr>
          <p:cNvPr id="5" name="Content Placeholder 2">
            <a:extLst>
              <a:ext uri="{FF2B5EF4-FFF2-40B4-BE49-F238E27FC236}">
                <a16:creationId xmlns:a16="http://schemas.microsoft.com/office/drawing/2014/main" id="{1957331A-6D6C-D8EF-6E01-93010AA61A1C}"/>
              </a:ext>
            </a:extLst>
          </p:cNvPr>
          <p:cNvSpPr txBox="1">
            <a:spLocks/>
          </p:cNvSpPr>
          <p:nvPr/>
        </p:nvSpPr>
        <p:spPr>
          <a:xfrm>
            <a:off x="4157004" y="2103455"/>
            <a:ext cx="4347216" cy="26229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61163" indent="-161163" defTabSz="429768">
              <a:buFont typeface="Wingdings" pitchFamily="2" charset="2"/>
              <a:buChar char="Ø"/>
            </a:pPr>
            <a:endParaRPr lang="en-FR" sz="846" kern="1200">
              <a:solidFill>
                <a:schemeClr val="tx1"/>
              </a:solidFill>
              <a:latin typeface="Calibri" panose="020F0502020204030204" pitchFamily="34" charset="0"/>
              <a:ea typeface="+mn-ea"/>
              <a:cs typeface="Calibri" panose="020F0502020204030204" pitchFamily="34" charset="0"/>
            </a:endParaRPr>
          </a:p>
          <a:p>
            <a:pPr marL="914400" lvl="1" indent="-514350">
              <a:buFont typeface="+mj-lt"/>
              <a:buAutoNum type="arabicPeriod"/>
            </a:pPr>
            <a:endParaRPr lang="en-FR" sz="18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177AEAD-8643-1BF8-DC1B-5E2B96098B97}"/>
              </a:ext>
            </a:extLst>
          </p:cNvPr>
          <p:cNvSpPr txBox="1"/>
          <p:nvPr/>
        </p:nvSpPr>
        <p:spPr>
          <a:xfrm>
            <a:off x="3912768" y="172366"/>
            <a:ext cx="5024802" cy="6694140"/>
          </a:xfrm>
          <a:prstGeom prst="rect">
            <a:avLst/>
          </a:prstGeom>
          <a:noFill/>
        </p:spPr>
        <p:txBody>
          <a:bodyPr wrap="square">
            <a:spAutoFit/>
          </a:bodyPr>
          <a:lstStyle/>
          <a:p>
            <a:pPr marL="285750" indent="-285750" algn="just" defTabSz="429768">
              <a:spcAft>
                <a:spcPts val="600"/>
              </a:spcAft>
              <a:buFont typeface="Arial" panose="020B0604020202020204" pitchFamily="34" charset="0"/>
              <a:buChar char="•"/>
            </a:pPr>
            <a:r>
              <a:rPr lang="en-GB" dirty="0">
                <a:solidFill>
                  <a:srgbClr val="000000"/>
                </a:solidFill>
                <a:cs typeface="Calibri" panose="020F0502020204030204" pitchFamily="34" charset="0"/>
              </a:rPr>
              <a:t>Shared observation among subsidized CSOs: communal development plans do not integrate the elimination of child marriage and remain very evasive on the promotion and retention of girls in school.
The lack of precision in budget and policy documents at the decentralized level has prompted CSOs to advocate for local authorities to redirect resources towards end child marriage and girls’ education programmes and activities.
In Togo, the CFME-T noted that two target communes had not specifically integrated into their communal development plans the marriage of, then implied under the cause of the "Social protection" budget line. 
The CFME-T has worked with the mayors of </a:t>
            </a:r>
            <a:r>
              <a:rPr lang="en-GB" dirty="0" err="1">
                <a:solidFill>
                  <a:srgbClr val="000000"/>
                </a:solidFill>
                <a:cs typeface="Calibri" panose="020F0502020204030204" pitchFamily="34" charset="0"/>
              </a:rPr>
              <a:t>Kouma</a:t>
            </a:r>
            <a:r>
              <a:rPr lang="en-GB" dirty="0">
                <a:solidFill>
                  <a:srgbClr val="000000"/>
                </a:solidFill>
                <a:cs typeface="Calibri" panose="020F0502020204030204" pitchFamily="34" charset="0"/>
              </a:rPr>
              <a:t> and </a:t>
            </a:r>
            <a:r>
              <a:rPr lang="en-GB" dirty="0" err="1">
                <a:solidFill>
                  <a:srgbClr val="000000"/>
                </a:solidFill>
                <a:cs typeface="Calibri" panose="020F0502020204030204" pitchFamily="34" charset="0"/>
              </a:rPr>
              <a:t>Lavié</a:t>
            </a:r>
            <a:r>
              <a:rPr lang="en-GB" dirty="0">
                <a:solidFill>
                  <a:srgbClr val="000000"/>
                </a:solidFill>
                <a:cs typeface="Calibri" panose="020F0502020204030204" pitchFamily="34" charset="0"/>
              </a:rPr>
              <a:t> who have strengthened their communal development plans despite difficulties related to the refusal of the Ministry of Decentralization to modify the budget nomenclature to include a budget line protecting children or supporting the fight against child marriage.</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685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D4254-0429-B60E-1314-F79A91FF34D8}"/>
              </a:ext>
            </a:extLst>
          </p:cNvPr>
          <p:cNvSpPr>
            <a:spLocks noGrp="1"/>
          </p:cNvSpPr>
          <p:nvPr>
            <p:ph type="title"/>
          </p:nvPr>
        </p:nvSpPr>
        <p:spPr>
          <a:xfrm>
            <a:off x="1356501" y="1124744"/>
            <a:ext cx="2792200" cy="4805144"/>
          </a:xfrm>
          <a:ln w="25400" cap="sq">
            <a:solidFill>
              <a:srgbClr val="FFFFFF"/>
            </a:solidFill>
            <a:miter lim="800000"/>
          </a:ln>
        </p:spPr>
        <p:txBody>
          <a:bodyPr wrap="square">
            <a:noAutofit/>
          </a:bodyPr>
          <a:lstStyle/>
          <a:p>
            <a:pPr>
              <a:spcBef>
                <a:spcPts val="1800"/>
              </a:spcBef>
              <a:spcAft>
                <a:spcPts val="400"/>
              </a:spcAft>
            </a:pPr>
            <a:r>
              <a:rPr lang="en-GB" sz="2400" b="1" dirty="0">
                <a:solidFill>
                  <a:schemeClr val="bg1"/>
                </a:solidFill>
                <a:ea typeface="Times New Roman" panose="02020603050405020304" pitchFamily="18" charset="0"/>
                <a:cs typeface="Calibri" panose="020F0502020204030204" pitchFamily="34" charset="0"/>
              </a:rPr>
              <a:t>Lesson 5: Promoting the use of evidence from budget analysis to promote evidence-based advocacy</a:t>
            </a:r>
            <a:endParaRPr lang="en-GB" sz="2400" dirty="0">
              <a:solidFill>
                <a:schemeClr val="bg1"/>
              </a:solidFill>
              <a:cs typeface="Calibri" panose="020F0502020204030204" pitchFamily="34" charset="0"/>
            </a:endParaRP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9B941E-1909-6142-A7AF-4F701EEABC37}"/>
              </a:ext>
            </a:extLst>
          </p:cNvPr>
          <p:cNvSpPr>
            <a:spLocks noGrp="1"/>
          </p:cNvSpPr>
          <p:nvPr>
            <p:ph sz="half" idx="1"/>
          </p:nvPr>
        </p:nvSpPr>
        <p:spPr>
          <a:xfrm>
            <a:off x="4716016" y="116632"/>
            <a:ext cx="4427984" cy="6480720"/>
          </a:xfrm>
        </p:spPr>
        <p:txBody>
          <a:bodyPr>
            <a:noAutofit/>
          </a:bodyPr>
          <a:lstStyle/>
          <a:p>
            <a:r>
              <a:rPr lang="en-GB" sz="1700" dirty="0">
                <a:solidFill>
                  <a:srgbClr val="000000"/>
                </a:solidFill>
                <a:ea typeface="Calibri" panose="020F0502020204030204" pitchFamily="34" charset="0"/>
                <a:cs typeface="Calibri" panose="020F0502020204030204" pitchFamily="34" charset="0"/>
              </a:rPr>
              <a:t>Greater impact of budget advocacy when combined with budget analysis and capacity building of key actors, especially local decision-makers. 
Persistent shortcomings: almost non-existent coordination between the sectors concerned - insufficient coordination between the education, protection and SRH sectors.
Timing of advocacy is also important: </a:t>
            </a:r>
            <a:br>
              <a:rPr lang="en-GB" sz="1700" dirty="0">
                <a:solidFill>
                  <a:srgbClr val="000000"/>
                </a:solidFill>
                <a:ea typeface="Calibri" panose="020F0502020204030204" pitchFamily="34" charset="0"/>
                <a:cs typeface="Calibri" panose="020F0502020204030204" pitchFamily="34" charset="0"/>
              </a:rPr>
            </a:br>
            <a:r>
              <a:rPr lang="en-GB" sz="1700" dirty="0">
                <a:solidFill>
                  <a:srgbClr val="000000"/>
                </a:solidFill>
                <a:ea typeface="Calibri" panose="020F0502020204030204" pitchFamily="34" charset="0"/>
                <a:cs typeface="Calibri" panose="020F0502020204030204" pitchFamily="34" charset="0"/>
              </a:rPr>
              <a:t>In the DRC, FEMAC conducted its budget advocacy after the adoption of the 2022 finance law. They managed to secure a commitment from elected officials to include a budget line on GCED and girls' education in the 2023 budget law, however, the security crisis affecting the region could quickly reverse budget priorities in the meantime.</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818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0"/>
            <a:ext cx="7886700" cy="1464457"/>
          </a:xfrm>
        </p:spPr>
        <p:txBody>
          <a:bodyPr vert="horz" lIns="91440" tIns="45720" rIns="91440" bIns="45720" rtlCol="0" anchor="ctr">
            <a:normAutofit/>
          </a:bodyPr>
          <a:lstStyle/>
          <a:p>
            <a:pPr>
              <a:lnSpc>
                <a:spcPct val="90000"/>
              </a:lnSpc>
            </a:pPr>
            <a:r>
              <a:rPr lang="fr-FR" sz="2100" dirty="0">
                <a:solidFill>
                  <a:srgbClr val="FFFFFF"/>
                </a:solidFill>
              </a:rPr>
              <a:t>Lesson 6:</a:t>
            </a:r>
            <a:br>
              <a:rPr lang="fr-FR" sz="2100" dirty="0">
                <a:solidFill>
                  <a:srgbClr val="FFFFFF"/>
                </a:solidFill>
              </a:rPr>
            </a:br>
            <a:r>
              <a:rPr lang="fr-FR" sz="2100" dirty="0">
                <a:solidFill>
                  <a:srgbClr val="FFFFFF"/>
                </a:solidFill>
              </a:rPr>
              <a:t> On the </a:t>
            </a:r>
            <a:r>
              <a:rPr lang="fr-FR" sz="2100" dirty="0" err="1">
                <a:solidFill>
                  <a:srgbClr val="FFFFFF"/>
                </a:solidFill>
              </a:rPr>
              <a:t>need</a:t>
            </a:r>
            <a:r>
              <a:rPr lang="fr-FR" sz="2100" dirty="0">
                <a:solidFill>
                  <a:srgbClr val="FFFFFF"/>
                </a:solidFill>
              </a:rPr>
              <a:t> to </a:t>
            </a:r>
            <a:r>
              <a:rPr lang="fr-FR" sz="2100" dirty="0" err="1">
                <a:solidFill>
                  <a:srgbClr val="FFFFFF"/>
                </a:solidFill>
              </a:rPr>
              <a:t>rethink</a:t>
            </a:r>
            <a:r>
              <a:rPr lang="fr-FR" sz="2100" dirty="0">
                <a:solidFill>
                  <a:srgbClr val="FFFFFF"/>
                </a:solidFill>
              </a:rPr>
              <a:t> budget </a:t>
            </a:r>
            <a:r>
              <a:rPr lang="fr-FR" sz="2100" dirty="0" err="1">
                <a:solidFill>
                  <a:srgbClr val="FFFFFF"/>
                </a:solidFill>
              </a:rPr>
              <a:t>advocacy</a:t>
            </a:r>
            <a:r>
              <a:rPr lang="fr-FR" sz="2100" dirty="0">
                <a:solidFill>
                  <a:srgbClr val="FFFFFF"/>
                </a:solidFill>
              </a:rPr>
              <a:t> to end </a:t>
            </a:r>
            <a:r>
              <a:rPr lang="fr-FR" sz="2100" dirty="0" err="1">
                <a:solidFill>
                  <a:srgbClr val="FFFFFF"/>
                </a:solidFill>
              </a:rPr>
              <a:t>child</a:t>
            </a:r>
            <a:r>
              <a:rPr lang="fr-FR" sz="2100" dirty="0">
                <a:solidFill>
                  <a:srgbClr val="FFFFFF"/>
                </a:solidFill>
              </a:rPr>
              <a:t> </a:t>
            </a:r>
            <a:r>
              <a:rPr lang="fr-FR" sz="2100" dirty="0" err="1">
                <a:solidFill>
                  <a:srgbClr val="FFFFFF"/>
                </a:solidFill>
              </a:rPr>
              <a:t>marriage</a:t>
            </a:r>
            <a:r>
              <a:rPr lang="fr-FR" sz="2100" dirty="0">
                <a:solidFill>
                  <a:srgbClr val="FFFFFF"/>
                </a:solidFill>
              </a:rPr>
              <a:t> and </a:t>
            </a:r>
            <a:r>
              <a:rPr lang="fr-FR" sz="2100" dirty="0" err="1">
                <a:solidFill>
                  <a:srgbClr val="FFFFFF"/>
                </a:solidFill>
              </a:rPr>
              <a:t>promote</a:t>
            </a:r>
            <a:r>
              <a:rPr lang="fr-FR" sz="2100" dirty="0">
                <a:solidFill>
                  <a:srgbClr val="FFFFFF"/>
                </a:solidFill>
              </a:rPr>
              <a:t> girls' </a:t>
            </a:r>
            <a:r>
              <a:rPr lang="fr-FR" sz="2100" dirty="0" err="1">
                <a:solidFill>
                  <a:srgbClr val="FFFFFF"/>
                </a:solidFill>
              </a:rPr>
              <a:t>education</a:t>
            </a:r>
            <a:r>
              <a:rPr lang="fr-FR" sz="2100" dirty="0">
                <a:solidFill>
                  <a:srgbClr val="FFFFFF"/>
                </a:solidFill>
              </a:rPr>
              <a:t> in a </a:t>
            </a:r>
            <a:r>
              <a:rPr lang="fr-FR" sz="2100" dirty="0" err="1">
                <a:solidFill>
                  <a:srgbClr val="FFFFFF"/>
                </a:solidFill>
              </a:rPr>
              <a:t>crisis</a:t>
            </a:r>
            <a:r>
              <a:rPr lang="fr-FR" sz="2100" dirty="0">
                <a:solidFill>
                  <a:srgbClr val="FFFFFF"/>
                </a:solidFill>
              </a:rPr>
              <a:t> </a:t>
            </a:r>
            <a:r>
              <a:rPr lang="fr-FR" sz="2100" dirty="0" err="1">
                <a:solidFill>
                  <a:srgbClr val="FFFFFF"/>
                </a:solidFill>
              </a:rPr>
              <a:t>context</a:t>
            </a:r>
            <a:endParaRPr lang="fr-FR" sz="2100" kern="1200" dirty="0">
              <a:solidFill>
                <a:srgbClr val="FFFFFF"/>
              </a:solidFill>
              <a:latin typeface="+mj-lt"/>
              <a:ea typeface="+mj-ea"/>
              <a:cs typeface="+mj-cs"/>
            </a:endParaRPr>
          </a:p>
        </p:txBody>
      </p:sp>
      <p:sp>
        <p:nvSpPr>
          <p:cNvPr id="57" name="Rectangle: Rounded Corners 5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Content Placeholder 7">
            <a:extLst>
              <a:ext uri="{FF2B5EF4-FFF2-40B4-BE49-F238E27FC236}">
                <a16:creationId xmlns:a16="http://schemas.microsoft.com/office/drawing/2014/main" id="{9C8499D6-F333-6470-3D01-45BF3A0DE931}"/>
              </a:ext>
            </a:extLst>
          </p:cNvPr>
          <p:cNvGraphicFramePr>
            <a:graphicFrameLocks noGrp="1"/>
          </p:cNvGraphicFramePr>
          <p:nvPr>
            <p:ph sz="quarter" idx="4"/>
            <p:extLst>
              <p:ext uri="{D42A27DB-BD31-4B8C-83A1-F6EECF244321}">
                <p14:modId xmlns:p14="http://schemas.microsoft.com/office/powerpoint/2010/main" val="1474565161"/>
              </p:ext>
            </p:extLst>
          </p:nvPr>
        </p:nvGraphicFramePr>
        <p:xfrm>
          <a:off x="434622" y="1587970"/>
          <a:ext cx="4273803" cy="476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490FA1E-4824-BF3C-0792-7A82560E4C35}"/>
              </a:ext>
            </a:extLst>
          </p:cNvPr>
          <p:cNvSpPr txBox="1"/>
          <p:nvPr/>
        </p:nvSpPr>
        <p:spPr>
          <a:xfrm>
            <a:off x="4708425" y="1987001"/>
            <a:ext cx="4000952" cy="3139321"/>
          </a:xfrm>
          <a:prstGeom prst="rect">
            <a:avLst/>
          </a:prstGeom>
          <a:noFill/>
        </p:spPr>
        <p:txBody>
          <a:bodyPr wrap="square" rtlCol="0">
            <a:spAutoFit/>
          </a:bodyPr>
          <a:lstStyle/>
          <a:p>
            <a:pPr algn="just"/>
            <a:r>
              <a:rPr lang="en-GB" dirty="0">
                <a:solidFill>
                  <a:srgbClr val="000000"/>
                </a:solidFill>
                <a:ea typeface="Calibri" panose="020F0502020204030204" pitchFamily="34" charset="0"/>
                <a:cs typeface="Calibri" panose="020F0502020204030204" pitchFamily="34" charset="0"/>
              </a:rPr>
              <a:t>6/8 subsidized CSOs are based in countries affected by severe security crises or political instability. 3 CSOs were severely hampered by the crisis during the implementation and monitoring of the project.</a:t>
            </a:r>
          </a:p>
          <a:p>
            <a:pPr algn="just"/>
            <a:endParaRPr lang="en-GB" dirty="0">
              <a:solidFill>
                <a:srgbClr val="000000"/>
              </a:solidFill>
              <a:ea typeface="Calibri" panose="020F0502020204030204" pitchFamily="34" charset="0"/>
              <a:cs typeface="Calibri" panose="020F0502020204030204" pitchFamily="34" charset="0"/>
            </a:endParaRPr>
          </a:p>
          <a:p>
            <a:pPr algn="just"/>
            <a:r>
              <a:rPr lang="en-GB" dirty="0">
                <a:solidFill>
                  <a:srgbClr val="000000"/>
                </a:solidFill>
                <a:ea typeface="Calibri" panose="020F0502020204030204" pitchFamily="34" charset="0"/>
                <a:cs typeface="Calibri" panose="020F0502020204030204" pitchFamily="34" charset="0"/>
              </a:rPr>
              <a:t>Need to conduct risk assessment and develop mitigation strategies to support CSO budget advocacy work, even in times of crisis.</a:t>
            </a:r>
            <a:endParaRPr lang="en-GB" sz="18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9034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7282-B2CA-48B1-5C9B-B5CFB39AA961}"/>
              </a:ext>
            </a:extLst>
          </p:cNvPr>
          <p:cNvSpPr>
            <a:spLocks noGrp="1"/>
          </p:cNvSpPr>
          <p:nvPr>
            <p:ph type="title"/>
          </p:nvPr>
        </p:nvSpPr>
        <p:spPr>
          <a:xfrm>
            <a:off x="530225" y="44624"/>
            <a:ext cx="8229600" cy="1098376"/>
          </a:xfrm>
        </p:spPr>
        <p:txBody>
          <a:bodyPr>
            <a:normAutofit fontScale="90000"/>
          </a:bodyPr>
          <a:lstStyle/>
          <a:p>
            <a:r>
              <a:rPr lang="en-FR"/>
              <a:t>Project limitations and recommendations for scaling</a:t>
            </a:r>
            <a:endParaRPr lang="en-FR" dirty="0"/>
          </a:p>
        </p:txBody>
      </p:sp>
      <p:sp>
        <p:nvSpPr>
          <p:cNvPr id="4" name="Content Placeholder 3">
            <a:extLst>
              <a:ext uri="{FF2B5EF4-FFF2-40B4-BE49-F238E27FC236}">
                <a16:creationId xmlns:a16="http://schemas.microsoft.com/office/drawing/2014/main" id="{15B5E162-F6FB-CF98-2CA2-3CEDAF38B130}"/>
              </a:ext>
            </a:extLst>
          </p:cNvPr>
          <p:cNvSpPr>
            <a:spLocks noGrp="1"/>
          </p:cNvSpPr>
          <p:nvPr>
            <p:ph sz="half" idx="2"/>
          </p:nvPr>
        </p:nvSpPr>
        <p:spPr>
          <a:xfrm>
            <a:off x="252537" y="1378054"/>
            <a:ext cx="4392488" cy="5363314"/>
          </a:xfrm>
        </p:spPr>
        <p:txBody>
          <a:bodyPr>
            <a:noAutofit/>
          </a:bodyPr>
          <a:lstStyle/>
          <a:p>
            <a:pPr marL="0" indent="0">
              <a:buNone/>
            </a:pPr>
            <a:r>
              <a:rPr lang="en-GB" sz="1600" b="1" dirty="0"/>
              <a:t>Challenges</a:t>
            </a:r>
          </a:p>
          <a:p>
            <a:pPr marL="0" indent="0">
              <a:buNone/>
            </a:pPr>
            <a:r>
              <a:rPr lang="en-GB" sz="1400" dirty="0">
                <a:solidFill>
                  <a:srgbClr val="000000"/>
                </a:solidFill>
                <a:ea typeface="Calibri" panose="020F0502020204030204" pitchFamily="34" charset="0"/>
                <a:cs typeface="Times New Roman" panose="02020603050405020304" pitchFamily="18" charset="0"/>
              </a:rPr>
              <a:t>Armed conflict and political instability in West and Central Africa have severely hampered CSOs' efforts in budget advocacy. 3 CSOs interrupted the implementation or monitoring of the project due to a political and security crisis</a:t>
            </a:r>
            <a:r>
              <a:rPr lang="en-GB" sz="1400" dirty="0">
                <a:solidFill>
                  <a:srgbClr val="000000"/>
                </a:solidFill>
                <a:effectLst/>
                <a:ea typeface="Calibri" panose="020F0502020204030204" pitchFamily="34" charset="0"/>
                <a:cs typeface="Times New Roman" panose="02020603050405020304" pitchFamily="18" charset="0"/>
              </a:rPr>
              <a:t>.</a:t>
            </a:r>
            <a:endParaRPr lang="en-GB" sz="1400" dirty="0">
              <a:effectLst/>
              <a:ea typeface="Calibri" panose="020F0502020204030204" pitchFamily="34" charset="0"/>
              <a:cs typeface="Times New Roman" panose="02020603050405020304" pitchFamily="18" charset="0"/>
            </a:endParaRPr>
          </a:p>
          <a:p>
            <a:r>
              <a:rPr lang="en-GB" sz="1400" dirty="0">
                <a:solidFill>
                  <a:srgbClr val="000000"/>
                </a:solidFill>
                <a:ea typeface="Calibri" panose="020F0502020204030204" pitchFamily="34" charset="0"/>
                <a:cs typeface="Times New Roman" panose="02020603050405020304" pitchFamily="18" charset="0"/>
              </a:rPr>
              <a:t>Burkina Faso has been in a permanent state of transition this year with two political coups in 2022 – CONAMEB had to suspend its planned activities. They were finally able to implement their budget advocacy workshop in early December 2022.  
In Mali, terrorist attacks that have hit the country since 2012 continue to threaten civil society activism. In the municipality of </a:t>
            </a:r>
            <a:r>
              <a:rPr lang="en-GB" sz="1400" dirty="0" err="1">
                <a:solidFill>
                  <a:srgbClr val="000000"/>
                </a:solidFill>
                <a:ea typeface="Calibri" panose="020F0502020204030204" pitchFamily="34" charset="0"/>
                <a:cs typeface="Times New Roman" panose="02020603050405020304" pitchFamily="18" charset="0"/>
              </a:rPr>
              <a:t>Sanando</a:t>
            </a:r>
            <a:r>
              <a:rPr lang="en-GB" sz="1400" dirty="0">
                <a:solidFill>
                  <a:srgbClr val="000000"/>
                </a:solidFill>
                <a:ea typeface="Calibri" panose="020F0502020204030204" pitchFamily="34" charset="0"/>
                <a:cs typeface="Times New Roman" panose="02020603050405020304" pitchFamily="18" charset="0"/>
              </a:rPr>
              <a:t> and </a:t>
            </a:r>
            <a:r>
              <a:rPr lang="en-GB" sz="1400" dirty="0" err="1">
                <a:solidFill>
                  <a:srgbClr val="000000"/>
                </a:solidFill>
                <a:ea typeface="Calibri" panose="020F0502020204030204" pitchFamily="34" charset="0"/>
                <a:cs typeface="Times New Roman" panose="02020603050405020304" pitchFamily="18" charset="0"/>
              </a:rPr>
              <a:t>N'Guendo</a:t>
            </a:r>
            <a:r>
              <a:rPr lang="en-GB" sz="1400" dirty="0">
                <a:solidFill>
                  <a:srgbClr val="000000"/>
                </a:solidFill>
                <a:ea typeface="Calibri" panose="020F0502020204030204" pitchFamily="34" charset="0"/>
                <a:cs typeface="Times New Roman" panose="02020603050405020304" pitchFamily="18" charset="0"/>
              </a:rPr>
              <a:t>, members of the SIA Mali CSO were abducted and assaulted.
 In DRC, FEMAC was able to carry out its pilot budget advocacy project, but the end of its project coincided with an intensification of armed conflicts and massacres in the North Kivu region.. </a:t>
            </a:r>
            <a:endParaRPr lang="en-GB" sz="1400" dirty="0">
              <a:effectLst/>
              <a:ea typeface="Calibri" panose="020F0502020204030204" pitchFamily="34" charset="0"/>
              <a:cs typeface="Times New Roman" panose="02020603050405020304" pitchFamily="18" charset="0"/>
            </a:endParaRPr>
          </a:p>
          <a:p>
            <a:endParaRPr lang="en-FR" sz="1500" dirty="0"/>
          </a:p>
        </p:txBody>
      </p:sp>
      <p:sp>
        <p:nvSpPr>
          <p:cNvPr id="6" name="Content Placeholder 5">
            <a:extLst>
              <a:ext uri="{FF2B5EF4-FFF2-40B4-BE49-F238E27FC236}">
                <a16:creationId xmlns:a16="http://schemas.microsoft.com/office/drawing/2014/main" id="{078FA081-343E-CE14-8E8C-21AEACB50CA8}"/>
              </a:ext>
            </a:extLst>
          </p:cNvPr>
          <p:cNvSpPr>
            <a:spLocks noGrp="1"/>
          </p:cNvSpPr>
          <p:nvPr>
            <p:ph sz="quarter" idx="4"/>
          </p:nvPr>
        </p:nvSpPr>
        <p:spPr>
          <a:xfrm>
            <a:off x="4687083" y="1378054"/>
            <a:ext cx="4277405" cy="5479946"/>
          </a:xfrm>
        </p:spPr>
        <p:txBody>
          <a:bodyPr>
            <a:normAutofit/>
          </a:bodyPr>
          <a:lstStyle/>
          <a:p>
            <a:pPr marL="0" indent="0">
              <a:buNone/>
            </a:pPr>
            <a:r>
              <a:rPr lang="en-GB" sz="1600" b="1" dirty="0"/>
              <a:t>Recommendations</a:t>
            </a:r>
          </a:p>
          <a:p>
            <a:r>
              <a:rPr lang="en-GB" sz="1500" dirty="0"/>
              <a:t>Strengthen the visibility of CSOs among communities and public service actors, including health, education and social protection actors:
Establish guidelines on a budget analysis methodology for countries sharing the budget configuration – and federate CSOs around regional budget advocacy (e.g. UEOMA)
Budget advocacy must be carried out in a timely manner. CSOs should be well informed about the policy calendar and budget cycle in order to strategically plan their budget advocacy and the most appropriate time of year.
Promote an intersectional and intergenerational approach to budget advocacy</a:t>
            </a:r>
          </a:p>
        </p:txBody>
      </p:sp>
    </p:spTree>
    <p:extLst>
      <p:ext uri="{BB962C8B-B14F-4D97-AF65-F5344CB8AC3E}">
        <p14:creationId xmlns:p14="http://schemas.microsoft.com/office/powerpoint/2010/main" val="3495901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14">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6131316" y="457951"/>
            <a:ext cx="2240924"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FB9FAB-F05D-55C4-7135-3E8111FDDED3}"/>
              </a:ext>
            </a:extLst>
          </p:cNvPr>
          <p:cNvSpPr>
            <a:spLocks noGrp="1"/>
          </p:cNvSpPr>
          <p:nvPr>
            <p:ph type="title"/>
          </p:nvPr>
        </p:nvSpPr>
        <p:spPr>
          <a:xfrm>
            <a:off x="698434" y="31665"/>
            <a:ext cx="7886700" cy="1050490"/>
          </a:xfrm>
        </p:spPr>
        <p:txBody>
          <a:bodyPr vert="horz" lIns="91440" tIns="45720" rIns="91440" bIns="45720" rtlCol="0" anchor="ctr">
            <a:normAutofit/>
          </a:bodyPr>
          <a:lstStyle/>
          <a:p>
            <a:pPr>
              <a:lnSpc>
                <a:spcPct val="90000"/>
              </a:lnSpc>
            </a:pPr>
            <a:r>
              <a:rPr lang="fr-FR" sz="2800" dirty="0" err="1">
                <a:solidFill>
                  <a:schemeClr val="tx1"/>
                </a:solidFill>
              </a:rPr>
              <a:t>Testimony</a:t>
            </a:r>
            <a:r>
              <a:rPr lang="fr-FR" sz="2800" dirty="0">
                <a:solidFill>
                  <a:schemeClr val="tx1"/>
                </a:solidFill>
              </a:rPr>
              <a:t> of a </a:t>
            </a:r>
            <a:r>
              <a:rPr lang="fr-FR" sz="2800" dirty="0" err="1">
                <a:solidFill>
                  <a:schemeClr val="tx1"/>
                </a:solidFill>
              </a:rPr>
              <a:t>youth-led</a:t>
            </a:r>
            <a:r>
              <a:rPr lang="fr-FR" sz="2800" dirty="0">
                <a:solidFill>
                  <a:schemeClr val="tx1"/>
                </a:solidFill>
              </a:rPr>
              <a:t> SCO on the impact of budget </a:t>
            </a:r>
            <a:r>
              <a:rPr lang="fr-FR" sz="2800" dirty="0" err="1">
                <a:solidFill>
                  <a:schemeClr val="tx1"/>
                </a:solidFill>
              </a:rPr>
              <a:t>advocacy</a:t>
            </a:r>
            <a:endParaRPr lang="fr-FR" sz="2800" kern="1200" dirty="0">
              <a:solidFill>
                <a:schemeClr val="tx1"/>
              </a:solidFill>
              <a:ea typeface="+mj-ea"/>
              <a:cs typeface="+mj-cs"/>
            </a:endParaRPr>
          </a:p>
        </p:txBody>
      </p:sp>
      <p:graphicFrame>
        <p:nvGraphicFramePr>
          <p:cNvPr id="7" name="Content Placeholder 3">
            <a:extLst>
              <a:ext uri="{FF2B5EF4-FFF2-40B4-BE49-F238E27FC236}">
                <a16:creationId xmlns:a16="http://schemas.microsoft.com/office/drawing/2014/main" id="{95226731-215A-B52E-B8DB-759933A9AF3E}"/>
              </a:ext>
            </a:extLst>
          </p:cNvPr>
          <p:cNvGraphicFramePr>
            <a:graphicFrameLocks noGrp="1"/>
          </p:cNvGraphicFramePr>
          <p:nvPr>
            <p:ph sz="half" idx="2"/>
            <p:extLst>
              <p:ext uri="{D42A27DB-BD31-4B8C-83A1-F6EECF244321}">
                <p14:modId xmlns:p14="http://schemas.microsoft.com/office/powerpoint/2010/main" val="587486358"/>
              </p:ext>
            </p:extLst>
          </p:nvPr>
        </p:nvGraphicFramePr>
        <p:xfrm>
          <a:off x="107504" y="2780928"/>
          <a:ext cx="9034210" cy="4045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5A593A1-D4A3-A36A-A943-FD385E263B50}"/>
              </a:ext>
            </a:extLst>
          </p:cNvPr>
          <p:cNvSpPr txBox="1"/>
          <p:nvPr/>
        </p:nvSpPr>
        <p:spPr>
          <a:xfrm>
            <a:off x="375781" y="966787"/>
            <a:ext cx="8765933" cy="1200329"/>
          </a:xfrm>
          <a:prstGeom prst="rect">
            <a:avLst/>
          </a:prstGeom>
          <a:noFill/>
        </p:spPr>
        <p:txBody>
          <a:bodyPr wrap="square" rtlCol="0">
            <a:spAutoFit/>
          </a:bodyPr>
          <a:lstStyle/>
          <a:p>
            <a:pPr defTabSz="694944">
              <a:spcAft>
                <a:spcPts val="600"/>
              </a:spcAft>
            </a:pPr>
            <a:r>
              <a:rPr lang="en-GB" dirty="0">
                <a:cs typeface="Times New Roman" panose="02020603050405020304" pitchFamily="18" charset="0"/>
              </a:rPr>
              <a:t>Budget advocacy capacity building helped AJDS develop strong arguments to convince community leaders and city council and created buy-in for the project. This support enabled them to head the analysis committee of </a:t>
            </a:r>
            <a:r>
              <a:rPr lang="en-GB" dirty="0" err="1">
                <a:cs typeface="Times New Roman" panose="02020603050405020304" pitchFamily="18" charset="0"/>
              </a:rPr>
              <a:t>Tougan's</a:t>
            </a:r>
            <a:r>
              <a:rPr lang="en-GB" dirty="0">
                <a:cs typeface="Times New Roman" panose="02020603050405020304" pitchFamily="18" charset="0"/>
              </a:rPr>
              <a:t> Annual Investment Plan (PAI) and Communal Development Plan (PCD) for issues related to child marriage and girls' education.</a:t>
            </a:r>
            <a:endParaRPr lang="en-GB" kern="1200" dirty="0">
              <a:solidFill>
                <a:schemeClr val="tx1"/>
              </a:solidFill>
              <a:ea typeface="+mn-ea"/>
              <a:cs typeface="Times New Roman" panose="02020603050405020304" pitchFamily="18" charset="0"/>
            </a:endParaRPr>
          </a:p>
        </p:txBody>
      </p:sp>
    </p:spTree>
    <p:extLst>
      <p:ext uri="{BB962C8B-B14F-4D97-AF65-F5344CB8AC3E}">
        <p14:creationId xmlns:p14="http://schemas.microsoft.com/office/powerpoint/2010/main" val="1775985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5DB1-3C1B-CDAF-D03A-AB503BA170FA}"/>
              </a:ext>
            </a:extLst>
          </p:cNvPr>
          <p:cNvSpPr>
            <a:spLocks noGrp="1"/>
          </p:cNvSpPr>
          <p:nvPr>
            <p:ph type="title"/>
          </p:nvPr>
        </p:nvSpPr>
        <p:spPr>
          <a:xfrm>
            <a:off x="457200" y="139103"/>
            <a:ext cx="8229600" cy="1143000"/>
          </a:xfrm>
        </p:spPr>
        <p:txBody>
          <a:bodyPr/>
          <a:lstStyle/>
          <a:p>
            <a:r>
              <a:rPr lang="en-FR"/>
              <a:t>Budget advocacy in pictures</a:t>
            </a:r>
            <a:endParaRPr lang="en-FR" dirty="0"/>
          </a:p>
        </p:txBody>
      </p:sp>
      <p:sp>
        <p:nvSpPr>
          <p:cNvPr id="3" name="Text Placeholder 2">
            <a:extLst>
              <a:ext uri="{FF2B5EF4-FFF2-40B4-BE49-F238E27FC236}">
                <a16:creationId xmlns:a16="http://schemas.microsoft.com/office/drawing/2014/main" id="{9E2BC6EB-94F4-2202-6B42-88FD2C7D6FEF}"/>
              </a:ext>
            </a:extLst>
          </p:cNvPr>
          <p:cNvSpPr>
            <a:spLocks noGrp="1"/>
          </p:cNvSpPr>
          <p:nvPr>
            <p:ph type="body" idx="1"/>
          </p:nvPr>
        </p:nvSpPr>
        <p:spPr>
          <a:xfrm>
            <a:off x="395536" y="5522709"/>
            <a:ext cx="8579296" cy="422190"/>
          </a:xfrm>
        </p:spPr>
        <p:txBody>
          <a:bodyPr>
            <a:normAutofit/>
          </a:bodyPr>
          <a:lstStyle/>
          <a:p>
            <a:r>
              <a:rPr lang="fr-FR" sz="1600" i="1" dirty="0" err="1">
                <a:solidFill>
                  <a:srgbClr val="44546A"/>
                </a:solidFill>
                <a:latin typeface="Calibri" panose="020F0502020204030204" pitchFamily="34" charset="0"/>
                <a:ea typeface="Calibri" panose="020F0502020204030204" pitchFamily="34" charset="0"/>
                <a:cs typeface="Times New Roman" panose="02020603050405020304" pitchFamily="18" charset="0"/>
              </a:rPr>
              <a:t>Advocacy</a:t>
            </a:r>
            <a:r>
              <a:rPr lang="fr-FR" sz="16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 workshop for girls' club </a:t>
            </a:r>
            <a:r>
              <a:rPr lang="fr-FR" sz="1600" i="1" dirty="0" err="1">
                <a:solidFill>
                  <a:srgbClr val="44546A"/>
                </a:solidFill>
                <a:latin typeface="Calibri" panose="020F0502020204030204" pitchFamily="34" charset="0"/>
                <a:ea typeface="Calibri" panose="020F0502020204030204" pitchFamily="34" charset="0"/>
                <a:cs typeface="Times New Roman" panose="02020603050405020304" pitchFamily="18" charset="0"/>
              </a:rPr>
              <a:t>members</a:t>
            </a:r>
            <a:r>
              <a:rPr lang="fr-FR" sz="16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 – AJDS in Burkina Faso</a:t>
            </a:r>
            <a:endParaRPr lang="en-FR" sz="1600" dirty="0"/>
          </a:p>
        </p:txBody>
      </p:sp>
      <p:pic>
        <p:nvPicPr>
          <p:cNvPr id="9" name="Picture 8">
            <a:extLst>
              <a:ext uri="{FF2B5EF4-FFF2-40B4-BE49-F238E27FC236}">
                <a16:creationId xmlns:a16="http://schemas.microsoft.com/office/drawing/2014/main" id="{BB98EAB1-0AF9-F8AB-BCF2-B540D1DDD4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33" y="1340768"/>
            <a:ext cx="9100734" cy="3995906"/>
          </a:xfrm>
          <a:prstGeom prst="rect">
            <a:avLst/>
          </a:prstGeom>
          <a:noFill/>
          <a:ln>
            <a:noFill/>
          </a:ln>
        </p:spPr>
      </p:pic>
    </p:spTree>
    <p:extLst>
      <p:ext uri="{BB962C8B-B14F-4D97-AF65-F5344CB8AC3E}">
        <p14:creationId xmlns:p14="http://schemas.microsoft.com/office/powerpoint/2010/main" val="1884836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1A4C-95B2-3A7E-B5EE-9945D0F6821F}"/>
              </a:ext>
            </a:extLst>
          </p:cNvPr>
          <p:cNvSpPr>
            <a:spLocks noGrp="1"/>
          </p:cNvSpPr>
          <p:nvPr>
            <p:ph type="ctrTitle"/>
          </p:nvPr>
        </p:nvSpPr>
        <p:spPr>
          <a:xfrm>
            <a:off x="457200" y="2171700"/>
            <a:ext cx="8229600" cy="2514599"/>
          </a:xfrm>
        </p:spPr>
        <p:txBody>
          <a:bodyPr/>
          <a:lstStyle/>
          <a:p>
            <a:r>
              <a:rPr lang="en-FR" sz="4800"/>
              <a:t>Intervention of</a:t>
            </a:r>
            <a:br>
              <a:rPr lang="en-FR" sz="4800"/>
            </a:br>
            <a:r>
              <a:rPr lang="en-FR" sz="4800"/>
              <a:t>Youth Association for the Development of Sourou</a:t>
            </a:r>
            <a:endParaRPr lang="en-FR" sz="4800" dirty="0"/>
          </a:p>
        </p:txBody>
      </p:sp>
    </p:spTree>
    <p:extLst>
      <p:ext uri="{BB962C8B-B14F-4D97-AF65-F5344CB8AC3E}">
        <p14:creationId xmlns:p14="http://schemas.microsoft.com/office/powerpoint/2010/main" val="25714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C088B-A3D6-94D5-F189-A92436B0A95A}"/>
              </a:ext>
            </a:extLst>
          </p:cNvPr>
          <p:cNvSpPr>
            <a:spLocks noGrp="1"/>
          </p:cNvSpPr>
          <p:nvPr>
            <p:ph type="title"/>
          </p:nvPr>
        </p:nvSpPr>
        <p:spPr>
          <a:xfrm>
            <a:off x="963930" y="1050595"/>
            <a:ext cx="6056111" cy="1618489"/>
          </a:xfrm>
        </p:spPr>
        <p:txBody>
          <a:bodyPr anchor="ctr">
            <a:normAutofit/>
          </a:bodyPr>
          <a:lstStyle/>
          <a:p>
            <a:r>
              <a:rPr lang="en-FR" sz="6300"/>
              <a:t> </a:t>
            </a:r>
          </a:p>
        </p:txBody>
      </p:sp>
      <p:sp>
        <p:nvSpPr>
          <p:cNvPr id="3" name="Content Placeholder 2">
            <a:extLst>
              <a:ext uri="{FF2B5EF4-FFF2-40B4-BE49-F238E27FC236}">
                <a16:creationId xmlns:a16="http://schemas.microsoft.com/office/drawing/2014/main" id="{31DBBC72-E3FB-6130-9B96-B4F6B12AC64A}"/>
              </a:ext>
            </a:extLst>
          </p:cNvPr>
          <p:cNvSpPr>
            <a:spLocks noGrp="1"/>
          </p:cNvSpPr>
          <p:nvPr>
            <p:ph idx="1"/>
          </p:nvPr>
        </p:nvSpPr>
        <p:spPr>
          <a:xfrm>
            <a:off x="551256" y="1212062"/>
            <a:ext cx="7698740" cy="4974261"/>
          </a:xfrm>
        </p:spPr>
        <p:txBody>
          <a:bodyPr anchor="t">
            <a:normAutofit/>
          </a:bodyPr>
          <a:lstStyle/>
          <a:p>
            <a:pPr lvl="0">
              <a:lnSpc>
                <a:spcPct val="107000"/>
              </a:lnSpc>
              <a:buFont typeface="Calibri" panose="020F050202020403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Sharing of experiences in the majority of major meetings (provincial consultation framework, protection cluster, etc.) 
Financing of mass awareness activities (broadcasts of programs) during holiday periods by the Special Delegation of Tougan 
In terms of advocacy, AJDS is consulted by project actors and also by civil society organizations (consultations focus on the advocacy process) 
GBV reporting process is becoming increasingly operational 
The commitment of customary and religious leaders can be seen in their daily behaviour 
Girls' Clubs are also involved in the prevention and management of GBV cases in schools and even in their sectors. This approach creates an early warning system in case prevention and management.</a:t>
            </a:r>
            <a:endParaRPr lang="en-GB" sz="2100" dirty="0"/>
          </a:p>
        </p:txBody>
      </p:sp>
      <p:sp>
        <p:nvSpPr>
          <p:cNvPr id="4" name="Content Placeholder 2">
            <a:extLst>
              <a:ext uri="{FF2B5EF4-FFF2-40B4-BE49-F238E27FC236}">
                <a16:creationId xmlns:a16="http://schemas.microsoft.com/office/drawing/2014/main" id="{B2CA98F8-53EA-DE24-4870-075C9059CF29}"/>
              </a:ext>
            </a:extLst>
          </p:cNvPr>
          <p:cNvSpPr txBox="1">
            <a:spLocks/>
          </p:cNvSpPr>
          <p:nvPr/>
        </p:nvSpPr>
        <p:spPr>
          <a:xfrm>
            <a:off x="863289" y="836712"/>
            <a:ext cx="6056111" cy="280039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buFont typeface="Calibri" panose="020F0502020204030204" pitchFamily="34" charset="0"/>
              <a:buChar char="-"/>
            </a:pPr>
            <a:endParaRPr lang="en-FR" sz="2100" dirty="0"/>
          </a:p>
        </p:txBody>
      </p:sp>
      <p:sp>
        <p:nvSpPr>
          <p:cNvPr id="5" name="TextBox 4">
            <a:extLst>
              <a:ext uri="{FF2B5EF4-FFF2-40B4-BE49-F238E27FC236}">
                <a16:creationId xmlns:a16="http://schemas.microsoft.com/office/drawing/2014/main" id="{5A769828-7BE8-4D8A-01A8-62582E19565F}"/>
              </a:ext>
            </a:extLst>
          </p:cNvPr>
          <p:cNvSpPr txBox="1"/>
          <p:nvPr/>
        </p:nvSpPr>
        <p:spPr>
          <a:xfrm>
            <a:off x="568700" y="-17038"/>
            <a:ext cx="8212070" cy="707886"/>
          </a:xfrm>
          <a:prstGeom prst="rect">
            <a:avLst/>
          </a:prstGeom>
          <a:noFill/>
        </p:spPr>
        <p:txBody>
          <a:bodyPr wrap="square" rtlCol="0">
            <a:spAutoFit/>
          </a:bodyPr>
          <a:lstStyle/>
          <a:p>
            <a:r>
              <a:rPr lang="fr-FR" sz="2000" b="1" dirty="0">
                <a:solidFill>
                  <a:schemeClr val="accent1"/>
                </a:solidFill>
              </a:rPr>
              <a:t>Budget </a:t>
            </a:r>
            <a:r>
              <a:rPr lang="fr-FR" sz="2000" b="1" dirty="0" err="1">
                <a:solidFill>
                  <a:schemeClr val="accent1"/>
                </a:solidFill>
              </a:rPr>
              <a:t>Advocacy</a:t>
            </a:r>
            <a:r>
              <a:rPr lang="fr-FR" sz="2000" b="1" dirty="0">
                <a:solidFill>
                  <a:schemeClr val="accent1"/>
                </a:solidFill>
              </a:rPr>
              <a:t> Project for the Eradication of Child </a:t>
            </a:r>
            <a:r>
              <a:rPr lang="fr-FR" sz="2000" b="1" dirty="0" err="1">
                <a:solidFill>
                  <a:schemeClr val="accent1"/>
                </a:solidFill>
              </a:rPr>
              <a:t>Marriage</a:t>
            </a:r>
            <a:r>
              <a:rPr lang="fr-FR" sz="2000" b="1" dirty="0">
                <a:solidFill>
                  <a:schemeClr val="accent1"/>
                </a:solidFill>
              </a:rPr>
              <a:t> in Tougan Commune – Project Impact </a:t>
            </a:r>
            <a:r>
              <a:rPr lang="fr-FR" sz="2000" b="1" dirty="0" err="1">
                <a:solidFill>
                  <a:schemeClr val="accent1"/>
                </a:solidFill>
              </a:rPr>
              <a:t>Overview</a:t>
            </a:r>
            <a:endParaRPr lang="en-FR" sz="2000" b="1" dirty="0">
              <a:solidFill>
                <a:schemeClr val="accent1"/>
              </a:solidFill>
            </a:endParaRPr>
          </a:p>
        </p:txBody>
      </p:sp>
    </p:spTree>
    <p:extLst>
      <p:ext uri="{BB962C8B-B14F-4D97-AF65-F5344CB8AC3E}">
        <p14:creationId xmlns:p14="http://schemas.microsoft.com/office/powerpoint/2010/main" val="23597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1A4C-95B2-3A7E-B5EE-9945D0F6821F}"/>
              </a:ext>
            </a:extLst>
          </p:cNvPr>
          <p:cNvSpPr>
            <a:spLocks noGrp="1"/>
          </p:cNvSpPr>
          <p:nvPr>
            <p:ph type="ctrTitle"/>
          </p:nvPr>
        </p:nvSpPr>
        <p:spPr>
          <a:xfrm>
            <a:off x="457200" y="2171700"/>
            <a:ext cx="8229600" cy="2514599"/>
          </a:xfrm>
        </p:spPr>
        <p:txBody>
          <a:bodyPr/>
          <a:lstStyle/>
          <a:p>
            <a:r>
              <a:rPr lang="LID4096" sz="4800"/>
              <a:t>Intervention of the National Coalition for Education for All in Burkina Faso</a:t>
            </a:r>
          </a:p>
        </p:txBody>
      </p:sp>
    </p:spTree>
    <p:extLst>
      <p:ext uri="{BB962C8B-B14F-4D97-AF65-F5344CB8AC3E}">
        <p14:creationId xmlns:p14="http://schemas.microsoft.com/office/powerpoint/2010/main" val="220131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B4D89-4E36-A220-4903-608936679B03}"/>
              </a:ext>
            </a:extLst>
          </p:cNvPr>
          <p:cNvSpPr>
            <a:spLocks noGrp="1"/>
          </p:cNvSpPr>
          <p:nvPr>
            <p:ph type="title"/>
          </p:nvPr>
        </p:nvSpPr>
        <p:spPr>
          <a:xfrm>
            <a:off x="3973321" y="329184"/>
            <a:ext cx="4688333" cy="1783080"/>
          </a:xfrm>
        </p:spPr>
        <p:txBody>
          <a:bodyPr anchor="b">
            <a:normAutofit/>
          </a:bodyPr>
          <a:lstStyle/>
          <a:p>
            <a:r>
              <a:rPr lang="en-FR" sz="4700"/>
              <a:t>Objectives of the session</a:t>
            </a:r>
          </a:p>
        </p:txBody>
      </p:sp>
      <p:pic>
        <p:nvPicPr>
          <p:cNvPr id="12" name="Picture 11" descr="Le navire de papier jaune en tête parmi les navires blancs">
            <a:extLst>
              <a:ext uri="{FF2B5EF4-FFF2-40B4-BE49-F238E27FC236}">
                <a16:creationId xmlns:a16="http://schemas.microsoft.com/office/drawing/2014/main" id="{7DDFF5AE-EBCC-E7A2-40A9-96E6BC45FFEE}"/>
              </a:ext>
            </a:extLst>
          </p:cNvPr>
          <p:cNvPicPr>
            <a:picLocks noChangeAspect="1"/>
          </p:cNvPicPr>
          <p:nvPr/>
        </p:nvPicPr>
        <p:blipFill rotWithShape="1">
          <a:blip r:embed="rId2"/>
          <a:srcRect l="54705" r="11296"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8BF152-9C3D-1172-CEC0-AE4F0AF613DE}"/>
              </a:ext>
            </a:extLst>
          </p:cNvPr>
          <p:cNvSpPr>
            <a:spLocks noGrp="1"/>
          </p:cNvSpPr>
          <p:nvPr>
            <p:ph idx="1"/>
          </p:nvPr>
        </p:nvSpPr>
        <p:spPr>
          <a:xfrm>
            <a:off x="3973321" y="2706624"/>
            <a:ext cx="4688333" cy="3483864"/>
          </a:xfrm>
        </p:spPr>
        <p:txBody>
          <a:bodyPr>
            <a:normAutofit/>
          </a:bodyPr>
          <a:lstStyle/>
          <a:p>
            <a:pPr>
              <a:buFont typeface="+mj-lt"/>
              <a:buAutoNum type="arabicPeriod"/>
            </a:pPr>
            <a:r>
              <a:rPr lang="en-FR" sz="1900"/>
              <a:t>Presentation of the EOL project and the context of budget advocacy
Presentation of key findings of the Budget Advocacy Pilot Project Learning Report 
Sharing experience around budget advocacy by CSOs (End Child Marriage and Education)
Open discussion
Conclusion</a:t>
            </a:r>
            <a:endParaRPr lang="en-FR" sz="19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76239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087F-8414-F18B-EA44-97C760948EB7}"/>
              </a:ext>
            </a:extLst>
          </p:cNvPr>
          <p:cNvSpPr>
            <a:spLocks noGrp="1"/>
          </p:cNvSpPr>
          <p:nvPr>
            <p:ph type="title"/>
          </p:nvPr>
        </p:nvSpPr>
        <p:spPr/>
        <p:txBody>
          <a:bodyPr>
            <a:noAutofit/>
          </a:bodyPr>
          <a:lstStyle/>
          <a:p>
            <a:r>
              <a:rPr lang="en-FR" sz="2800"/>
              <a:t>Sharing experience Advocacy for increased funding for inclusive education and education in emergencies</a:t>
            </a:r>
            <a:endParaRPr lang="en-FR" sz="2800" dirty="0"/>
          </a:p>
        </p:txBody>
      </p:sp>
      <p:sp>
        <p:nvSpPr>
          <p:cNvPr id="3" name="Content Placeholder 2">
            <a:extLst>
              <a:ext uri="{FF2B5EF4-FFF2-40B4-BE49-F238E27FC236}">
                <a16:creationId xmlns:a16="http://schemas.microsoft.com/office/drawing/2014/main" id="{9D0E2B85-6120-ACEC-2C03-23DA0C57F66A}"/>
              </a:ext>
            </a:extLst>
          </p:cNvPr>
          <p:cNvSpPr>
            <a:spLocks noGrp="1"/>
          </p:cNvSpPr>
          <p:nvPr>
            <p:ph idx="1"/>
          </p:nvPr>
        </p:nvSpPr>
        <p:spPr>
          <a:xfrm>
            <a:off x="0" y="1600200"/>
            <a:ext cx="9144000" cy="5257800"/>
          </a:xfrm>
        </p:spPr>
        <p:txBody>
          <a:bodyPr>
            <a:normAutofit/>
          </a:bodyPr>
          <a:lstStyle/>
          <a:p>
            <a:r>
              <a:rPr lang="en-GB" sz="1800" dirty="0"/>
              <a:t>In 2020, 2021 and 2022, the CN-EPT/BF carried out assessments of the implementation of the National Strategy for Inclusive Education and the National Strategy for Education in Emergencies in the context of Burkina Faso's security crisis.</a:t>
            </a:r>
          </a:p>
          <a:p>
            <a:pPr marL="0" indent="0">
              <a:buNone/>
            </a:pPr>
            <a:r>
              <a:rPr lang="en-FR" sz="2800">
                <a:solidFill>
                  <a:srgbClr val="66CBE1"/>
                </a:solidFill>
                <a:latin typeface="Platz"/>
                <a:ea typeface="+mj-ea"/>
                <a:cs typeface="+mj-cs"/>
              </a:rPr>
              <a:t>Challenges addressed by the budget advocacy project</a:t>
            </a:r>
            <a:endParaRPr lang="en-GB" sz="2800" dirty="0">
              <a:solidFill>
                <a:srgbClr val="66CBE1"/>
              </a:solidFill>
              <a:latin typeface="Platz"/>
              <a:ea typeface="+mj-ea"/>
              <a:cs typeface="+mj-cs"/>
            </a:endParaRPr>
          </a:p>
          <a:p>
            <a:r>
              <a:rPr lang="en-GB" sz="1800" dirty="0">
                <a:solidFill>
                  <a:srgbClr val="1D2228"/>
                </a:solidFill>
                <a:latin typeface="Helvetica" pitchFamily="2" charset="0"/>
                <a:ea typeface="Times New Roman" panose="02020603050405020304" pitchFamily="18" charset="0"/>
                <a:cs typeface="Helvetica" pitchFamily="2" charset="0"/>
              </a:rPr>
              <a:t>The alternative reports prepared on the basis of these assessments have clearly shown that the indicators will not be achieved as the implementation of these two strategies suffers from funding shortfalls. This is because most of the actions provided for in these two strategy papers have not been implemented.
It is then that the Coalition will decide to engage in advocacy actions with the Minister of Economy and Finance, the Minister of National Education and the President of the National Assembly at the national level. At the local level, with the councils of local authorities (communal and regional).
It will set up advocacy groups at the national and local levels. The advocacy groups set up were grouped together and trained on advocacy, leadership and influence strategies. During this training, advocacy plans and messages were developed for the national, regional and communal levels.</a:t>
            </a:r>
            <a:r>
              <a:rPr lang="fr-FR" sz="1800" dirty="0">
                <a:solidFill>
                  <a:srgbClr val="1D2228"/>
                </a:solidFill>
                <a:latin typeface="Helvetica" pitchFamily="2" charset="0"/>
                <a:ea typeface="Times New Roman" panose="02020603050405020304" pitchFamily="18" charset="0"/>
                <a:cs typeface="Helvetica" pitchFamily="2" charset="0"/>
              </a:rPr>
              <a:t>.</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FR" sz="1800" dirty="0"/>
          </a:p>
        </p:txBody>
      </p:sp>
    </p:spTree>
    <p:extLst>
      <p:ext uri="{BB962C8B-B14F-4D97-AF65-F5344CB8AC3E}">
        <p14:creationId xmlns:p14="http://schemas.microsoft.com/office/powerpoint/2010/main" val="204129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4047-1A73-B2CF-0CFF-1E480F2CAFEF}"/>
              </a:ext>
            </a:extLst>
          </p:cNvPr>
          <p:cNvSpPr>
            <a:spLocks noGrp="1"/>
          </p:cNvSpPr>
          <p:nvPr>
            <p:ph type="title"/>
          </p:nvPr>
        </p:nvSpPr>
        <p:spPr>
          <a:xfrm>
            <a:off x="457200" y="116632"/>
            <a:ext cx="8229600" cy="634082"/>
          </a:xfrm>
        </p:spPr>
        <p:txBody>
          <a:bodyPr>
            <a:normAutofit fontScale="90000"/>
          </a:bodyPr>
          <a:lstStyle/>
          <a:p>
            <a:r>
              <a:rPr lang="en-FR"/>
              <a:t>Challenges, opportunities and impact</a:t>
            </a:r>
            <a:endParaRPr lang="en-FR" dirty="0"/>
          </a:p>
        </p:txBody>
      </p:sp>
      <p:sp>
        <p:nvSpPr>
          <p:cNvPr id="3" name="Content Placeholder 2">
            <a:extLst>
              <a:ext uri="{FF2B5EF4-FFF2-40B4-BE49-F238E27FC236}">
                <a16:creationId xmlns:a16="http://schemas.microsoft.com/office/drawing/2014/main" id="{56313FF2-5F67-810D-EDDB-8B50E4B5850B}"/>
              </a:ext>
            </a:extLst>
          </p:cNvPr>
          <p:cNvSpPr>
            <a:spLocks noGrp="1"/>
          </p:cNvSpPr>
          <p:nvPr>
            <p:ph idx="1"/>
          </p:nvPr>
        </p:nvSpPr>
        <p:spPr>
          <a:xfrm>
            <a:off x="0" y="908720"/>
            <a:ext cx="9144000" cy="5949280"/>
          </a:xfrm>
        </p:spPr>
        <p:txBody>
          <a:bodyPr>
            <a:normAutofit/>
          </a:bodyPr>
          <a:lstStyle/>
          <a:p>
            <a:pPr marL="0" indent="0" algn="just">
              <a:spcBef>
                <a:spcPts val="0"/>
              </a:spcBef>
              <a:buNone/>
            </a:pPr>
            <a:r>
              <a:rPr lang="en-GB" sz="1700" b="1" dirty="0">
                <a:solidFill>
                  <a:schemeClr val="accent1"/>
                </a:solidFill>
                <a:latin typeface="Helvetica" pitchFamily="2" charset="0"/>
                <a:ea typeface="Times New Roman" panose="02020603050405020304" pitchFamily="18" charset="0"/>
                <a:cs typeface="Helvetica" pitchFamily="2" charset="0"/>
              </a:rPr>
              <a:t>Challenges</a:t>
            </a:r>
          </a:p>
          <a:p>
            <a:pPr algn="just">
              <a:spcBef>
                <a:spcPts val="0"/>
              </a:spcBef>
            </a:pPr>
            <a:r>
              <a:rPr lang="en-GB" sz="1700" dirty="0">
                <a:solidFill>
                  <a:srgbClr val="1D2228"/>
                </a:solidFill>
                <a:latin typeface="Helvetica" pitchFamily="2" charset="0"/>
                <a:ea typeface="Times New Roman" panose="02020603050405020304" pitchFamily="18" charset="0"/>
                <a:cs typeface="Helvetica" pitchFamily="2" charset="0"/>
              </a:rPr>
              <a:t>In terms of challenges, it was a question of convincing the targeted decision-makers to accede to our demands for change, namely to increase the financing of inclusive education and education in emergencies. 
In terms of opportunity, it should be noted that the country is committed to the implementation of SDG4 through the Education and Training Sector Plan, the implementation of the Strategic Plan for the Development of Education and Training, the implementation of decentralization, Law 013, the Constitution of 2 June 1991.</a:t>
            </a:r>
          </a:p>
          <a:p>
            <a:pPr marL="0" indent="0" algn="just">
              <a:spcBef>
                <a:spcPts val="0"/>
              </a:spcBef>
              <a:buNone/>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r>
              <a:rPr lang="en-GB" sz="1700" b="1" dirty="0">
                <a:solidFill>
                  <a:schemeClr val="accent1"/>
                </a:solidFill>
                <a:effectLst/>
                <a:latin typeface="Helvetica" pitchFamily="2" charset="0"/>
                <a:ea typeface="Times New Roman" panose="02020603050405020304" pitchFamily="18" charset="0"/>
                <a:cs typeface="Helvetica" pitchFamily="2" charset="0"/>
              </a:rPr>
              <a:t>Impact</a:t>
            </a:r>
          </a:p>
          <a:p>
            <a:pPr marL="400050" algn="just">
              <a:spcBef>
                <a:spcPts val="0"/>
              </a:spcBef>
            </a:pPr>
            <a:r>
              <a:rPr lang="en-GB" sz="1700" dirty="0">
                <a:solidFill>
                  <a:srgbClr val="1D2228"/>
                </a:solidFill>
                <a:latin typeface="Helvetica" pitchFamily="2" charset="0"/>
                <a:ea typeface="Times New Roman" panose="02020603050405020304" pitchFamily="18" charset="0"/>
                <a:cs typeface="Helvetica" pitchFamily="2" charset="0"/>
              </a:rPr>
              <a:t>The budget allocated to ESU has increased from 197 million in 2020 to 1 billion 500 million FCA in 2023.
The budget allocated to girls' education from 350 million in 2020 to 400 million in 2023
The budget allocated to the education of children with disabilities from 122,750,000 FCFA in 2019-2020 to 138,850,000 in 2021/2022</a:t>
            </a:r>
          </a:p>
          <a:p>
            <a:pPr marL="400050" algn="just">
              <a:spcBef>
                <a:spcPts val="0"/>
              </a:spcBef>
            </a:pPr>
            <a:endParaRPr lang="en-GB" sz="1700" b="1" dirty="0">
              <a:solidFill>
                <a:srgbClr val="1D2228"/>
              </a:solidFill>
              <a:effectLst/>
              <a:latin typeface="Helvetica" pitchFamily="2" charset="0"/>
              <a:ea typeface="Times New Roman" panose="02020603050405020304" pitchFamily="18" charset="0"/>
              <a:cs typeface="Helvetica" pitchFamily="2" charset="0"/>
            </a:endParaRPr>
          </a:p>
          <a:p>
            <a:pPr marL="57150" indent="0" algn="just">
              <a:spcBef>
                <a:spcPts val="0"/>
              </a:spcBef>
              <a:buNone/>
            </a:pPr>
            <a:r>
              <a:rPr lang="en-GB" sz="1700" b="1" dirty="0">
                <a:solidFill>
                  <a:schemeClr val="accent1"/>
                </a:solidFill>
                <a:effectLst/>
                <a:latin typeface="Helvetica" pitchFamily="2" charset="0"/>
                <a:ea typeface="Times New Roman" panose="02020603050405020304" pitchFamily="18" charset="0"/>
                <a:cs typeface="Helvetica" pitchFamily="2" charset="0"/>
              </a:rPr>
              <a:t>Perspectives: </a:t>
            </a:r>
          </a:p>
          <a:p>
            <a:pPr indent="-285750" algn="just">
              <a:spcBef>
                <a:spcPts val="0"/>
              </a:spcBef>
            </a:pPr>
            <a:r>
              <a:rPr lang="en-GB" sz="1700" dirty="0">
                <a:solidFill>
                  <a:srgbClr val="1D2228"/>
                </a:solidFill>
                <a:latin typeface="Helvetica" pitchFamily="2" charset="0"/>
                <a:ea typeface="Times New Roman" panose="02020603050405020304" pitchFamily="18" charset="0"/>
                <a:cs typeface="Helvetica" pitchFamily="2" charset="0"/>
              </a:rPr>
              <a:t>Continue advocacy for the increase of the education budget and the adaptation of financial procedures to the context of the emergency at national and local levels.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4674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1A4C-95B2-3A7E-B5EE-9945D0F6821F}"/>
              </a:ext>
            </a:extLst>
          </p:cNvPr>
          <p:cNvSpPr>
            <a:spLocks noGrp="1"/>
          </p:cNvSpPr>
          <p:nvPr>
            <p:ph type="ctrTitle"/>
          </p:nvPr>
        </p:nvSpPr>
        <p:spPr>
          <a:xfrm>
            <a:off x="457200" y="2171700"/>
            <a:ext cx="8229600" cy="2514599"/>
          </a:xfrm>
        </p:spPr>
        <p:txBody>
          <a:bodyPr/>
          <a:lstStyle/>
          <a:p>
            <a:r>
              <a:rPr lang="en-FR" sz="4800"/>
              <a:t>Intervention of GFM3</a:t>
            </a:r>
            <a:endParaRPr lang="en-FR" sz="4800" dirty="0"/>
          </a:p>
        </p:txBody>
      </p:sp>
    </p:spTree>
    <p:extLst>
      <p:ext uri="{BB962C8B-B14F-4D97-AF65-F5344CB8AC3E}">
        <p14:creationId xmlns:p14="http://schemas.microsoft.com/office/powerpoint/2010/main" val="601505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BF723E6F-8BA0-4B84-9B56-F63F7A905C32}"/>
              </a:ext>
            </a:extLst>
          </p:cNvPr>
          <p:cNvGrpSpPr/>
          <p:nvPr/>
        </p:nvGrpSpPr>
        <p:grpSpPr>
          <a:xfrm>
            <a:off x="-673161" y="3970563"/>
            <a:ext cx="2817647" cy="2869629"/>
            <a:chOff x="-897548" y="4151084"/>
            <a:chExt cx="3756863" cy="3826172"/>
          </a:xfrm>
        </p:grpSpPr>
        <p:sp>
          <p:nvSpPr>
            <p:cNvPr id="30" name="Arc 29">
              <a:extLst>
                <a:ext uri="{FF2B5EF4-FFF2-40B4-BE49-F238E27FC236}">
                  <a16:creationId xmlns:a16="http://schemas.microsoft.com/office/drawing/2014/main" id="{DFAD3C0F-E722-4BF6-B1E2-D41F3B804A68}"/>
                </a:ext>
              </a:extLst>
            </p:cNvPr>
            <p:cNvSpPr/>
            <p:nvPr/>
          </p:nvSpPr>
          <p:spPr>
            <a:xfrm>
              <a:off x="-581832" y="4151084"/>
              <a:ext cx="3441147" cy="2960749"/>
            </a:xfrm>
            <a:prstGeom prst="arc">
              <a:avLst>
                <a:gd name="adj1" fmla="val 13810064"/>
                <a:gd name="adj2" fmla="val 2800234"/>
              </a:avLst>
            </a:prstGeom>
            <a:ln w="12700">
              <a:solidFill>
                <a:srgbClr val="FFFF0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I" sz="1350" dirty="0"/>
            </a:p>
          </p:txBody>
        </p:sp>
        <p:sp>
          <p:nvSpPr>
            <p:cNvPr id="31" name="Arc 30">
              <a:extLst>
                <a:ext uri="{FF2B5EF4-FFF2-40B4-BE49-F238E27FC236}">
                  <a16:creationId xmlns:a16="http://schemas.microsoft.com/office/drawing/2014/main" id="{1F977634-7028-4059-B151-0C5E73A2032F}"/>
                </a:ext>
              </a:extLst>
            </p:cNvPr>
            <p:cNvSpPr/>
            <p:nvPr/>
          </p:nvSpPr>
          <p:spPr>
            <a:xfrm>
              <a:off x="-373725" y="4330139"/>
              <a:ext cx="2809391" cy="2960749"/>
            </a:xfrm>
            <a:prstGeom prst="arc">
              <a:avLst>
                <a:gd name="adj1" fmla="val 13810064"/>
                <a:gd name="adj2" fmla="val 2581411"/>
              </a:avLst>
            </a:prstGeom>
            <a:ln w="12700">
              <a:solidFill>
                <a:srgbClr val="00B0F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I" sz="1350" dirty="0"/>
            </a:p>
          </p:txBody>
        </p:sp>
        <p:sp>
          <p:nvSpPr>
            <p:cNvPr id="32" name="Arc 31">
              <a:extLst>
                <a:ext uri="{FF2B5EF4-FFF2-40B4-BE49-F238E27FC236}">
                  <a16:creationId xmlns:a16="http://schemas.microsoft.com/office/drawing/2014/main" id="{DF91F6AB-9C6F-4E59-BD61-DE6A020081E2}"/>
                </a:ext>
              </a:extLst>
            </p:cNvPr>
            <p:cNvSpPr/>
            <p:nvPr/>
          </p:nvSpPr>
          <p:spPr>
            <a:xfrm rot="1834759">
              <a:off x="-897548" y="4659595"/>
              <a:ext cx="2709131" cy="3317661"/>
            </a:xfrm>
            <a:prstGeom prst="arc">
              <a:avLst>
                <a:gd name="adj1" fmla="val 13441943"/>
                <a:gd name="adj2" fmla="val 20973922"/>
              </a:avLst>
            </a:prstGeom>
            <a:ln w="12700">
              <a:solidFill>
                <a:srgbClr val="C00000">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I" sz="1350" dirty="0"/>
            </a:p>
          </p:txBody>
        </p:sp>
      </p:grpSp>
      <p:sp>
        <p:nvSpPr>
          <p:cNvPr id="6" name="Titre 1">
            <a:extLst>
              <a:ext uri="{FF2B5EF4-FFF2-40B4-BE49-F238E27FC236}">
                <a16:creationId xmlns:a16="http://schemas.microsoft.com/office/drawing/2014/main" id="{0EC5E2C5-4487-4F11-802E-3DB6F0A1C200}"/>
              </a:ext>
            </a:extLst>
          </p:cNvPr>
          <p:cNvSpPr>
            <a:spLocks noGrp="1"/>
          </p:cNvSpPr>
          <p:nvPr>
            <p:ph type="ctrTitle"/>
          </p:nvPr>
        </p:nvSpPr>
        <p:spPr>
          <a:xfrm>
            <a:off x="107504" y="5479736"/>
            <a:ext cx="9144000" cy="1378264"/>
          </a:xfrm>
        </p:spPr>
        <p:txBody>
          <a:bodyPr>
            <a:noAutofit/>
          </a:bodyPr>
          <a:lstStyle/>
          <a:p>
            <a:r>
              <a:rPr lang="fr-FR" sz="2400" b="1" dirty="0">
                <a:latin typeface="Comic Sans MS" panose="030F0702030302020204" pitchFamily="66" charset="0"/>
              </a:rPr>
              <a:t>PROJECT: BUDGET ADVOCACY TO SUPPORT THE FIGHT AGAINST CHILD MARRIAGE IN THE SUB-PREFECTURE OF LOGOUALE and </a:t>
            </a:r>
            <a:r>
              <a:rPr lang="fr-FR" sz="2400" b="1" dirty="0" err="1">
                <a:latin typeface="Comic Sans MS" panose="030F0702030302020204" pitchFamily="66" charset="0"/>
              </a:rPr>
              <a:t>Danané</a:t>
            </a:r>
            <a:r>
              <a:rPr lang="fr-FR" sz="2400" b="1" dirty="0">
                <a:latin typeface="Comic Sans MS" panose="030F0702030302020204" pitchFamily="66" charset="0"/>
              </a:rPr>
              <a:t> FROM 1 FEBRUARY TO 30 May 2022*</a:t>
            </a:r>
            <a:endParaRPr lang="en-US" sz="1500" dirty="0">
              <a:latin typeface="Comic Sans MS" panose="030F0702030302020204" pitchFamily="66" charset="0"/>
            </a:endParaRPr>
          </a:p>
        </p:txBody>
      </p:sp>
      <p:pic>
        <p:nvPicPr>
          <p:cNvPr id="2" name="Image 1"/>
          <p:cNvPicPr>
            <a:picLocks noChangeAspect="1"/>
          </p:cNvPicPr>
          <p:nvPr/>
        </p:nvPicPr>
        <p:blipFill>
          <a:blip r:embed="rId2"/>
          <a:stretch>
            <a:fillRect/>
          </a:stretch>
        </p:blipFill>
        <p:spPr>
          <a:xfrm>
            <a:off x="773227" y="1472382"/>
            <a:ext cx="7315201" cy="3729937"/>
          </a:xfrm>
          <a:prstGeom prst="rect">
            <a:avLst/>
          </a:prstGeom>
        </p:spPr>
      </p:pic>
    </p:spTree>
    <p:extLst>
      <p:ext uri="{BB962C8B-B14F-4D97-AF65-F5344CB8AC3E}">
        <p14:creationId xmlns:p14="http://schemas.microsoft.com/office/powerpoint/2010/main" val="1445277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4337" y="902442"/>
            <a:ext cx="8315325" cy="5053115"/>
          </a:xfrm>
          <a:prstGeom prst="rect">
            <a:avLst/>
          </a:prstGeom>
        </p:spPr>
        <p:txBody>
          <a:bodyPr wrap="square">
            <a:spAutoFit/>
          </a:bodyPr>
          <a:lstStyle/>
          <a:p>
            <a:pPr algn="just">
              <a:lnSpc>
                <a:spcPct val="120000"/>
              </a:lnSpc>
            </a:pPr>
            <a:r>
              <a:rPr lang="fr-FR" sz="1350" b="1" dirty="0">
                <a:latin typeface="Comic Sans MS" panose="030F0702030302020204" pitchFamily="66" charset="0"/>
                <a:ea typeface="Calibri" panose="020F0502020204030204" pitchFamily="34" charset="0"/>
              </a:rPr>
              <a:t>1</a:t>
            </a:r>
            <a:r>
              <a:rPr lang="en-GB" b="1" dirty="0">
                <a:latin typeface="Comic Sans MS" panose="030F0702030302020204" pitchFamily="66" charset="0"/>
                <a:ea typeface="Calibri" panose="020F0502020204030204" pitchFamily="34" charset="0"/>
              </a:rPr>
              <a:t>/ AN OVERVIEW OF THE GENERAL OBJECTIVES</a:t>
            </a:r>
          </a:p>
          <a:p>
            <a:pPr algn="just">
              <a:lnSpc>
                <a:spcPct val="120000"/>
              </a:lnSpc>
            </a:pPr>
            <a:r>
              <a:rPr lang="en-GB" dirty="0">
                <a:latin typeface="Comic Sans MS" panose="030F0702030302020204" pitchFamily="66" charset="0"/>
                <a:ea typeface="Calibri" panose="020F0502020204030204" pitchFamily="34" charset="0"/>
              </a:rPr>
              <a:t> </a:t>
            </a:r>
          </a:p>
          <a:p>
            <a:pPr marL="285750" indent="-285750" algn="just">
              <a:lnSpc>
                <a:spcPct val="120000"/>
              </a:lnSpc>
              <a:buFont typeface="Wingdings" pitchFamily="2" charset="2"/>
              <a:buChar char="Ø"/>
            </a:pPr>
            <a:r>
              <a:rPr lang="en-GB" dirty="0">
                <a:latin typeface="Comic Sans MS" panose="030F0702030302020204" pitchFamily="66" charset="0"/>
                <a:ea typeface="Calibri" panose="020F0502020204030204" pitchFamily="34" charset="0"/>
              </a:rPr>
              <a:t>Contribute to the development of shelters for 100 girls victims of gender-based violence (GBV) and girl wives victims of domestic violence, in the </a:t>
            </a:r>
            <a:r>
              <a:rPr lang="en-GB" dirty="0" err="1">
                <a:latin typeface="Comic Sans MS" panose="030F0702030302020204" pitchFamily="66" charset="0"/>
                <a:ea typeface="Calibri" panose="020F0502020204030204" pitchFamily="34" charset="0"/>
              </a:rPr>
              <a:t>Tonkpi</a:t>
            </a:r>
            <a:r>
              <a:rPr lang="en-GB" dirty="0">
                <a:latin typeface="Comic Sans MS" panose="030F0702030302020204" pitchFamily="66" charset="0"/>
                <a:ea typeface="Calibri" panose="020F0502020204030204" pitchFamily="34" charset="0"/>
              </a:rPr>
              <a:t> Region, in western Côte d'Ivoire through budget advocacy.</a:t>
            </a:r>
            <a:r>
              <a:rPr lang="en-GB" b="1" dirty="0">
                <a:latin typeface="Comic Sans MS" panose="030F0702030302020204" pitchFamily="66" charset="0"/>
                <a:ea typeface="Calibri" panose="020F0502020204030204" pitchFamily="34" charset="0"/>
              </a:rPr>
              <a:t> </a:t>
            </a:r>
          </a:p>
          <a:p>
            <a:pPr algn="just">
              <a:lnSpc>
                <a:spcPct val="120000"/>
              </a:lnSpc>
            </a:pPr>
            <a:endParaRPr lang="en-GB" b="1" dirty="0">
              <a:latin typeface="Comic Sans MS" panose="030F0702030302020204" pitchFamily="66" charset="0"/>
              <a:ea typeface="Calibri" panose="020F0502020204030204" pitchFamily="34" charset="0"/>
            </a:endParaRPr>
          </a:p>
          <a:p>
            <a:pPr algn="just">
              <a:lnSpc>
                <a:spcPct val="120000"/>
              </a:lnSpc>
            </a:pPr>
            <a:r>
              <a:rPr lang="en-GB" b="1" dirty="0">
                <a:latin typeface="Comic Sans MS" panose="030F0702030302020204" pitchFamily="66" charset="0"/>
                <a:ea typeface="Calibri" panose="020F0502020204030204" pitchFamily="34" charset="0"/>
              </a:rPr>
              <a:t>2 / SPECIFIC OBJECTIVES</a:t>
            </a:r>
          </a:p>
          <a:p>
            <a:pPr marL="285750" indent="-285750" algn="just">
              <a:lnSpc>
                <a:spcPct val="120000"/>
              </a:lnSpc>
              <a:buFont typeface="Wingdings" pitchFamily="2" charset="2"/>
              <a:buChar char="Ø"/>
            </a:pPr>
            <a:endParaRPr lang="en-GB" b="1" dirty="0">
              <a:latin typeface="Comic Sans MS" panose="030F0702030302020204" pitchFamily="66" charset="0"/>
              <a:ea typeface="Calibri" panose="020F0502020204030204" pitchFamily="34" charset="0"/>
            </a:endParaRPr>
          </a:p>
          <a:p>
            <a:pPr marL="285750" indent="-285750" algn="just">
              <a:lnSpc>
                <a:spcPct val="120000"/>
              </a:lnSpc>
              <a:buFont typeface="Wingdings" pitchFamily="2" charset="2"/>
              <a:buChar char="Ø"/>
            </a:pPr>
            <a:r>
              <a:rPr lang="en-GB" dirty="0">
                <a:latin typeface="Comic Sans MS" panose="030F0702030302020204" pitchFamily="66" charset="0"/>
                <a:ea typeface="Calibri" panose="020F0502020204030204" pitchFamily="34" charset="0"/>
              </a:rPr>
              <a:t>Analyse the public budget on the financing of shelters for vulnerable girls, in the </a:t>
            </a:r>
            <a:r>
              <a:rPr lang="en-GB" dirty="0" err="1">
                <a:latin typeface="Comic Sans MS" panose="030F0702030302020204" pitchFamily="66" charset="0"/>
                <a:ea typeface="Calibri" panose="020F0502020204030204" pitchFamily="34" charset="0"/>
              </a:rPr>
              <a:t>Tonkpi</a:t>
            </a:r>
            <a:r>
              <a:rPr lang="en-GB" dirty="0">
                <a:latin typeface="Comic Sans MS" panose="030F0702030302020204" pitchFamily="66" charset="0"/>
                <a:ea typeface="Calibri" panose="020F0502020204030204" pitchFamily="34" charset="0"/>
              </a:rPr>
              <a:t> region, in the West of Côte d'Ivoire;
Strengthen the capacity of communities in the Sub-Prefecture of </a:t>
            </a:r>
            <a:r>
              <a:rPr lang="en-GB" dirty="0" err="1">
                <a:latin typeface="Comic Sans MS" panose="030F0702030302020204" pitchFamily="66" charset="0"/>
                <a:ea typeface="Calibri" panose="020F0502020204030204" pitchFamily="34" charset="0"/>
              </a:rPr>
              <a:t>Logoualé</a:t>
            </a:r>
            <a:r>
              <a:rPr lang="en-GB" dirty="0">
                <a:latin typeface="Comic Sans MS" panose="030F0702030302020204" pitchFamily="66" charset="0"/>
                <a:ea typeface="Calibri" panose="020F0502020204030204" pitchFamily="34" charset="0"/>
              </a:rPr>
              <a:t> and the city of Man, in western Côte d'Ivoire, in budget analysis and advocacy and raise awareness on the consequences of child marriage;
Develop budget advocacy and conduct an advocacy campaign with the competent authorities.</a:t>
            </a:r>
          </a:p>
        </p:txBody>
      </p:sp>
    </p:spTree>
    <p:extLst>
      <p:ext uri="{BB962C8B-B14F-4D97-AF65-F5344CB8AC3E}">
        <p14:creationId xmlns:p14="http://schemas.microsoft.com/office/powerpoint/2010/main" val="191305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123" y="902988"/>
            <a:ext cx="8053754" cy="5052024"/>
          </a:xfrm>
          <a:prstGeom prst="rect">
            <a:avLst/>
          </a:prstGeom>
        </p:spPr>
        <p:txBody>
          <a:bodyPr wrap="square">
            <a:spAutoFit/>
          </a:bodyPr>
          <a:lstStyle/>
          <a:p>
            <a:pPr algn="just">
              <a:lnSpc>
                <a:spcPct val="120000"/>
              </a:lnSpc>
            </a:pPr>
            <a:r>
              <a:rPr lang="en-GB" b="1" u="sng" dirty="0">
                <a:latin typeface="Comic Sans MS" panose="030F0702030302020204" pitchFamily="66" charset="0"/>
                <a:ea typeface="Calibri" panose="020F0502020204030204" pitchFamily="34" charset="0"/>
              </a:rPr>
              <a:t>3/ EXPECTED RESULTS</a:t>
            </a:r>
            <a:endParaRPr lang="en-GB" dirty="0">
              <a:latin typeface="Comic Sans MS" panose="030F0702030302020204" pitchFamily="66" charset="0"/>
              <a:ea typeface="Calibri" panose="020F0502020204030204" pitchFamily="34" charset="0"/>
            </a:endParaRPr>
          </a:p>
          <a:p>
            <a:pPr marL="214313" indent="-214313" algn="just">
              <a:lnSpc>
                <a:spcPct val="120000"/>
              </a:lnSpc>
              <a:buFont typeface="Wingdings" panose="05000000000000000000" pitchFamily="2" charset="2"/>
              <a:buChar char="Ø"/>
            </a:pPr>
            <a:r>
              <a:rPr lang="en-GB" dirty="0">
                <a:latin typeface="Comic Sans MS" panose="030F0702030302020204" pitchFamily="66" charset="0"/>
                <a:ea typeface="Calibri" panose="020F0502020204030204" pitchFamily="34" charset="0"/>
              </a:rPr>
              <a:t>A budget analysis on the financing of shelters for vulnerable girls in the </a:t>
            </a:r>
            <a:r>
              <a:rPr lang="en-GB" dirty="0" err="1">
                <a:latin typeface="Comic Sans MS" panose="030F0702030302020204" pitchFamily="66" charset="0"/>
                <a:ea typeface="Calibri" panose="020F0502020204030204" pitchFamily="34" charset="0"/>
              </a:rPr>
              <a:t>Tonkpi</a:t>
            </a:r>
            <a:r>
              <a:rPr lang="en-GB" dirty="0">
                <a:latin typeface="Comic Sans MS" panose="030F0702030302020204" pitchFamily="66" charset="0"/>
                <a:ea typeface="Calibri" panose="020F0502020204030204" pitchFamily="34" charset="0"/>
              </a:rPr>
              <a:t> region of western Côte d'Ivoire is made;
The capacities of communities in the Sub-prefecture of </a:t>
            </a:r>
            <a:r>
              <a:rPr lang="en-GB" dirty="0" err="1">
                <a:latin typeface="Comic Sans MS" panose="030F0702030302020204" pitchFamily="66" charset="0"/>
                <a:ea typeface="Calibri" panose="020F0502020204030204" pitchFamily="34" charset="0"/>
              </a:rPr>
              <a:t>Logoualé</a:t>
            </a:r>
            <a:r>
              <a:rPr lang="en-GB" dirty="0">
                <a:latin typeface="Comic Sans MS" panose="030F0702030302020204" pitchFamily="66" charset="0"/>
                <a:ea typeface="Calibri" panose="020F0502020204030204" pitchFamily="34" charset="0"/>
              </a:rPr>
              <a:t> and the city of Man, in terms of budget analysis and advocacy and on the consequences of child marriage are strengthened;
Budget advocacy is developed with the community and an advocacy campaign with the relevant authorities is conducted.</a:t>
            </a:r>
          </a:p>
          <a:p>
            <a:pPr algn="just">
              <a:lnSpc>
                <a:spcPct val="120000"/>
              </a:lnSpc>
            </a:pPr>
            <a:endParaRPr lang="en-GB" dirty="0">
              <a:latin typeface="Comic Sans MS" panose="030F0702030302020204" pitchFamily="66" charset="0"/>
              <a:ea typeface="Calibri" panose="020F0502020204030204" pitchFamily="34" charset="0"/>
            </a:endParaRPr>
          </a:p>
          <a:p>
            <a:pPr algn="just">
              <a:lnSpc>
                <a:spcPct val="120000"/>
              </a:lnSpc>
            </a:pPr>
            <a:r>
              <a:rPr lang="en-GB" u="sng" dirty="0">
                <a:latin typeface="Comic Sans MS" panose="030F0702030302020204" pitchFamily="66" charset="0"/>
                <a:ea typeface="Calibri" panose="020F0502020204030204" pitchFamily="34" charset="0"/>
              </a:rPr>
              <a:t>4/ </a:t>
            </a:r>
            <a:r>
              <a:rPr lang="en-GB" b="1" u="sng" dirty="0">
                <a:latin typeface="Comic Sans MS" panose="030F0702030302020204" pitchFamily="66" charset="0"/>
                <a:ea typeface="Calibri" panose="020F0502020204030204" pitchFamily="34" charset="0"/>
              </a:rPr>
              <a:t>PLANNED ACTIVITIES</a:t>
            </a:r>
          </a:p>
          <a:p>
            <a:pPr marL="214313" indent="-214313" algn="just">
              <a:lnSpc>
                <a:spcPct val="120000"/>
              </a:lnSpc>
              <a:buFont typeface="Wingdings" panose="05000000000000000000" pitchFamily="2" charset="2"/>
              <a:buChar char="v"/>
            </a:pPr>
            <a:r>
              <a:rPr lang="en-GB" b="1" dirty="0">
                <a:latin typeface="Comic Sans MS" panose="030F0702030302020204" pitchFamily="66" charset="0"/>
                <a:ea typeface="Calibri" panose="020F0502020204030204" pitchFamily="34" charset="0"/>
              </a:rPr>
              <a:t>Step 1: Budget analysis</a:t>
            </a:r>
          </a:p>
          <a:p>
            <a:pPr marL="214313" indent="-214313" algn="just">
              <a:lnSpc>
                <a:spcPct val="120000"/>
              </a:lnSpc>
              <a:buFont typeface="Wingdings" panose="05000000000000000000" pitchFamily="2" charset="2"/>
              <a:buChar char="v"/>
            </a:pPr>
            <a:r>
              <a:rPr lang="en-GB" dirty="0">
                <a:latin typeface="Comic Sans MS" panose="030F0702030302020204" pitchFamily="66" charset="0"/>
                <a:ea typeface="Calibri" panose="020F0502020204030204" pitchFamily="34" charset="0"/>
              </a:rPr>
              <a:t>Working with an expert to perform budget analysis to access budget information;
Analysis of this information, explain it and draw the consequences;
Using this information for budget advocacy</a:t>
            </a:r>
            <a:endParaRPr lang="en-GB"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52161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763" y="1539746"/>
            <a:ext cx="8254512" cy="3490186"/>
          </a:xfrm>
          <a:prstGeom prst="rect">
            <a:avLst/>
          </a:prstGeom>
        </p:spPr>
        <p:txBody>
          <a:bodyPr wrap="square">
            <a:spAutoFit/>
          </a:bodyPr>
          <a:lstStyle/>
          <a:p>
            <a:pPr marL="214313" indent="-214313" algn="just">
              <a:lnSpc>
                <a:spcPct val="120000"/>
              </a:lnSpc>
              <a:buFont typeface="Wingdings" panose="05000000000000000000" pitchFamily="2" charset="2"/>
              <a:buChar char="v"/>
            </a:pPr>
            <a:r>
              <a:rPr lang="en-GB" sz="1350" b="1" dirty="0">
                <a:latin typeface="Comic Sans MS" panose="030F0702030302020204" pitchFamily="66" charset="0"/>
                <a:ea typeface="Calibri" panose="020F0502020204030204" pitchFamily="34" charset="0"/>
              </a:rPr>
              <a:t>Step 2: Capacity building and awareness-</a:t>
            </a:r>
            <a:r>
              <a:rPr lang="en-GB" sz="1350" b="1" dirty="0" err="1">
                <a:latin typeface="Comic Sans MS" panose="030F0702030302020204" pitchFamily="66" charset="0"/>
                <a:ea typeface="Calibri" panose="020F0502020204030204" pitchFamily="34" charset="0"/>
              </a:rPr>
              <a:t>raisingn</a:t>
            </a:r>
            <a:endParaRPr lang="en-GB" sz="1350" b="1" dirty="0">
              <a:latin typeface="Comic Sans MS" panose="030F0702030302020204" pitchFamily="66" charset="0"/>
              <a:ea typeface="Calibri" panose="020F0502020204030204" pitchFamily="34" charset="0"/>
            </a:endParaRPr>
          </a:p>
          <a:p>
            <a:pPr marL="214313" indent="-214313" algn="just">
              <a:lnSpc>
                <a:spcPct val="120000"/>
              </a:lnSpc>
              <a:buFont typeface="Wingdings" panose="05000000000000000000" pitchFamily="2" charset="2"/>
              <a:buChar char="Ø"/>
            </a:pPr>
            <a:r>
              <a:rPr lang="en-GB" sz="1350" dirty="0">
                <a:latin typeface="Comic Sans MS" panose="030F0702030302020204" pitchFamily="66" charset="0"/>
                <a:ea typeface="Calibri" panose="020F0502020204030204" pitchFamily="34" charset="0"/>
              </a:rPr>
              <a:t>Capacity building of communities in the Sub-prefecture of </a:t>
            </a:r>
            <a:r>
              <a:rPr lang="en-GB" sz="1350" dirty="0" err="1">
                <a:latin typeface="Comic Sans MS" panose="030F0702030302020204" pitchFamily="66" charset="0"/>
                <a:ea typeface="Calibri" panose="020F0502020204030204" pitchFamily="34" charset="0"/>
              </a:rPr>
              <a:t>Logoualé</a:t>
            </a:r>
            <a:r>
              <a:rPr lang="en-GB" sz="1350" dirty="0">
                <a:latin typeface="Comic Sans MS" panose="030F0702030302020204" pitchFamily="66" charset="0"/>
                <a:ea typeface="Calibri" panose="020F0502020204030204" pitchFamily="34" charset="0"/>
              </a:rPr>
              <a:t> and the city of Man, in order to show them the impact of the budget on development axes and motivate them to participate in the preparation of the budget of their locality so that their needs are taken into account, particularly that of shelter.
Raising awareness among the population of the Sub-prefecture of </a:t>
            </a:r>
            <a:r>
              <a:rPr lang="en-GB" sz="1350" dirty="0" err="1">
                <a:latin typeface="Comic Sans MS" panose="030F0702030302020204" pitchFamily="66" charset="0"/>
                <a:ea typeface="Calibri" panose="020F0502020204030204" pitchFamily="34" charset="0"/>
              </a:rPr>
              <a:t>Logoualé</a:t>
            </a:r>
            <a:r>
              <a:rPr lang="en-GB" sz="1350" dirty="0">
                <a:latin typeface="Comic Sans MS" panose="030F0702030302020204" pitchFamily="66" charset="0"/>
                <a:ea typeface="Calibri" panose="020F0502020204030204" pitchFamily="34" charset="0"/>
              </a:rPr>
              <a:t> and the city of Man on the consequences of child marriage and domestic violence.</a:t>
            </a:r>
          </a:p>
          <a:p>
            <a:pPr algn="just">
              <a:lnSpc>
                <a:spcPct val="120000"/>
              </a:lnSpc>
            </a:pPr>
            <a:endParaRPr lang="en-GB" sz="1200" dirty="0">
              <a:latin typeface="Comic Sans MS" panose="030F0702030302020204" pitchFamily="66" charset="0"/>
              <a:ea typeface="Calibri" panose="020F0502020204030204" pitchFamily="34" charset="0"/>
            </a:endParaRPr>
          </a:p>
          <a:p>
            <a:pPr marL="214313" indent="-214313">
              <a:buFont typeface="Wingdings" panose="05000000000000000000" pitchFamily="2" charset="2"/>
              <a:buChar char="v"/>
            </a:pPr>
            <a:r>
              <a:rPr lang="en-GB" sz="1350" b="1" dirty="0">
                <a:latin typeface="Comic Sans MS" panose="030F0702030302020204" pitchFamily="66" charset="0"/>
                <a:ea typeface="Calibri" panose="020F0502020204030204" pitchFamily="34" charset="0"/>
              </a:rPr>
              <a:t>Step 3: Development of budget advocacy and advocacy meetings</a:t>
            </a:r>
          </a:p>
          <a:p>
            <a:pPr marL="285750" indent="-285750">
              <a:buFont typeface="Wingdings" pitchFamily="2" charset="2"/>
              <a:buChar char="Ø"/>
            </a:pPr>
            <a:r>
              <a:rPr lang="en-GB" sz="1350" dirty="0">
                <a:latin typeface="Comic Sans MS" panose="030F0702030302020204" pitchFamily="66" charset="0"/>
                <a:ea typeface="Calibri" panose="020F0502020204030204" pitchFamily="34" charset="0"/>
              </a:rPr>
              <a:t>Budget advocacy will be developed taking into account budget analysis and community proposals.
The project team will hold various advocacy meetings with:
Regional Director of the Ministry of Women, Family and Children of </a:t>
            </a:r>
            <a:r>
              <a:rPr lang="en-GB" sz="1350" dirty="0" err="1">
                <a:latin typeface="Comic Sans MS" panose="030F0702030302020204" pitchFamily="66" charset="0"/>
                <a:ea typeface="Calibri" panose="020F0502020204030204" pitchFamily="34" charset="0"/>
              </a:rPr>
              <a:t>Tonkpi</a:t>
            </a:r>
            <a:r>
              <a:rPr lang="en-GB" sz="1350" dirty="0">
                <a:latin typeface="Comic Sans MS" panose="030F0702030302020204" pitchFamily="66" charset="0"/>
                <a:ea typeface="Calibri" panose="020F0502020204030204" pitchFamily="34" charset="0"/>
              </a:rPr>
              <a:t> / Regional Councillor of </a:t>
            </a:r>
            <a:r>
              <a:rPr lang="en-GB" sz="1350" dirty="0" err="1">
                <a:latin typeface="Comic Sans MS" panose="030F0702030302020204" pitchFamily="66" charset="0"/>
                <a:ea typeface="Calibri" panose="020F0502020204030204" pitchFamily="34" charset="0"/>
              </a:rPr>
              <a:t>Tonkpi</a:t>
            </a:r>
            <a:r>
              <a:rPr lang="en-GB" sz="1350" dirty="0">
                <a:latin typeface="Comic Sans MS" panose="030F0702030302020204" pitchFamily="66" charset="0"/>
                <a:ea typeface="Calibri" panose="020F0502020204030204" pitchFamily="34" charset="0"/>
              </a:rPr>
              <a:t> / Prefect of Man / Mayor of Man / Sub-Prefect of </a:t>
            </a:r>
            <a:r>
              <a:rPr lang="en-GB" sz="1350" dirty="0" err="1">
                <a:latin typeface="Comic Sans MS" panose="030F0702030302020204" pitchFamily="66" charset="0"/>
                <a:ea typeface="Calibri" panose="020F0502020204030204" pitchFamily="34" charset="0"/>
              </a:rPr>
              <a:t>Logoualé</a:t>
            </a:r>
            <a:r>
              <a:rPr lang="en-GB" sz="1350" dirty="0">
                <a:latin typeface="Comic Sans MS" panose="030F0702030302020204" pitchFamily="66" charset="0"/>
                <a:ea typeface="Calibri" panose="020F0502020204030204" pitchFamily="34" charset="0"/>
              </a:rPr>
              <a:t> / Mayor of </a:t>
            </a:r>
            <a:r>
              <a:rPr lang="en-GB" sz="1350" dirty="0" err="1">
                <a:latin typeface="Comic Sans MS" panose="030F0702030302020204" pitchFamily="66" charset="0"/>
                <a:ea typeface="Calibri" panose="020F0502020204030204" pitchFamily="34" charset="0"/>
              </a:rPr>
              <a:t>Logoualé</a:t>
            </a:r>
            <a:r>
              <a:rPr lang="en-GB" sz="1350" dirty="0">
                <a:latin typeface="Comic Sans MS" panose="030F0702030302020204" pitchFamily="66" charset="0"/>
                <a:ea typeface="Calibri" panose="020F0502020204030204" pitchFamily="34" charset="0"/>
              </a:rPr>
              <a:t> / Confederation of Religious Guides / Technical partners / The private sector</a:t>
            </a:r>
            <a:r>
              <a:rPr lang="en-GB" sz="1200" dirty="0">
                <a:latin typeface="Comic Sans MS" panose="030F0702030302020204" pitchFamily="66" charset="0"/>
                <a:ea typeface="Calibri" panose="020F0502020204030204" pitchFamily="34" charset="0"/>
              </a:rPr>
              <a:t>.</a:t>
            </a:r>
          </a:p>
          <a:p>
            <a:endParaRPr lang="fr-FR" sz="1200" dirty="0">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2316029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81673" y="1594230"/>
            <a:ext cx="4319729" cy="2200701"/>
          </a:xfrm>
          <a:prstGeom prst="rect">
            <a:avLst/>
          </a:prstGeom>
          <a:noFill/>
        </p:spPr>
      </p:pic>
      <p:pic>
        <p:nvPicPr>
          <p:cNvPr id="5" name="image3.jpg"/>
          <p:cNvPicPr/>
          <p:nvPr/>
        </p:nvPicPr>
        <p:blipFill>
          <a:blip r:embed="rId3"/>
          <a:srcRect/>
          <a:stretch>
            <a:fillRect/>
          </a:stretch>
        </p:blipFill>
        <p:spPr>
          <a:xfrm>
            <a:off x="4851780" y="2965829"/>
            <a:ext cx="4220570" cy="2358887"/>
          </a:xfrm>
          <a:prstGeom prst="rect">
            <a:avLst/>
          </a:prstGeom>
          <a:ln/>
        </p:spPr>
      </p:pic>
    </p:spTree>
    <p:extLst>
      <p:ext uri="{BB962C8B-B14F-4D97-AF65-F5344CB8AC3E}">
        <p14:creationId xmlns:p14="http://schemas.microsoft.com/office/powerpoint/2010/main" val="4041865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7008" y="2771348"/>
            <a:ext cx="6180992" cy="325858"/>
          </a:xfrm>
          <a:prstGeom prst="rect">
            <a:avLst/>
          </a:prstGeom>
        </p:spPr>
        <p:txBody>
          <a:bodyPr wrap="square">
            <a:spAutoFit/>
          </a:bodyPr>
          <a:lstStyle/>
          <a:p>
            <a:pPr>
              <a:lnSpc>
                <a:spcPct val="107000"/>
              </a:lnSpc>
              <a:spcAft>
                <a:spcPts val="600"/>
              </a:spcAft>
            </a:pPr>
            <a:endParaRPr lang="en-US" sz="15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Image 5" descr="C:\Users\HP\Downloads\IMG-20220513-WA0017.jpg"/>
          <p:cNvPicPr/>
          <p:nvPr/>
        </p:nvPicPr>
        <p:blipFill>
          <a:blip r:embed="rId2">
            <a:extLst>
              <a:ext uri="{28A0092B-C50C-407E-A947-70E740481C1C}">
                <a14:useLocalDpi xmlns:a14="http://schemas.microsoft.com/office/drawing/2010/main" val="0"/>
              </a:ext>
            </a:extLst>
          </a:blip>
          <a:srcRect/>
          <a:stretch>
            <a:fillRect/>
          </a:stretch>
        </p:blipFill>
        <p:spPr bwMode="auto">
          <a:xfrm>
            <a:off x="4677770" y="2965829"/>
            <a:ext cx="4360460" cy="2342649"/>
          </a:xfrm>
          <a:prstGeom prst="rect">
            <a:avLst/>
          </a:prstGeom>
          <a:noFill/>
          <a:ln>
            <a:noFill/>
          </a:ln>
        </p:spPr>
      </p:pic>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79901" y="1571139"/>
            <a:ext cx="4464804" cy="2448980"/>
          </a:xfrm>
          <a:prstGeom prst="rect">
            <a:avLst/>
          </a:prstGeom>
          <a:noFill/>
        </p:spPr>
      </p:pic>
    </p:spTree>
    <p:extLst>
      <p:ext uri="{BB962C8B-B14F-4D97-AF65-F5344CB8AC3E}">
        <p14:creationId xmlns:p14="http://schemas.microsoft.com/office/powerpoint/2010/main" val="206973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7008" y="2771348"/>
            <a:ext cx="6180992" cy="325858"/>
          </a:xfrm>
          <a:prstGeom prst="rect">
            <a:avLst/>
          </a:prstGeom>
        </p:spPr>
        <p:txBody>
          <a:bodyPr wrap="square">
            <a:spAutoFit/>
          </a:bodyPr>
          <a:lstStyle/>
          <a:p>
            <a:pPr>
              <a:lnSpc>
                <a:spcPct val="107000"/>
              </a:lnSpc>
              <a:spcAft>
                <a:spcPts val="600"/>
              </a:spcAft>
            </a:pPr>
            <a:endParaRPr lang="en-US" sz="15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83942" y="1540106"/>
            <a:ext cx="4235574" cy="2462485"/>
          </a:xfrm>
          <a:prstGeom prst="rect">
            <a:avLst/>
          </a:prstGeom>
        </p:spPr>
      </p:pic>
      <p:pic>
        <p:nvPicPr>
          <p:cNvPr id="4" name="Image 3"/>
          <p:cNvPicPr>
            <a:picLocks noChangeAspect="1"/>
          </p:cNvPicPr>
          <p:nvPr/>
        </p:nvPicPr>
        <p:blipFill>
          <a:blip r:embed="rId3"/>
          <a:stretch>
            <a:fillRect/>
          </a:stretch>
        </p:blipFill>
        <p:spPr>
          <a:xfrm>
            <a:off x="4483290" y="2771348"/>
            <a:ext cx="4589482" cy="2539838"/>
          </a:xfrm>
          <a:prstGeom prst="rect">
            <a:avLst/>
          </a:prstGeom>
        </p:spPr>
      </p:pic>
    </p:spTree>
    <p:extLst>
      <p:ext uri="{BB962C8B-B14F-4D97-AF65-F5344CB8AC3E}">
        <p14:creationId xmlns:p14="http://schemas.microsoft.com/office/powerpoint/2010/main" val="3761285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320EF-456C-A04F-9447-4DDE1ECC7660}"/>
              </a:ext>
            </a:extLst>
          </p:cNvPr>
          <p:cNvSpPr>
            <a:spLocks noGrp="1"/>
          </p:cNvSpPr>
          <p:nvPr>
            <p:ph type="title"/>
          </p:nvPr>
        </p:nvSpPr>
        <p:spPr>
          <a:xfrm>
            <a:off x="1" y="1"/>
            <a:ext cx="2931848" cy="6858000"/>
          </a:xfrm>
        </p:spPr>
        <p:txBody>
          <a:bodyPr>
            <a:normAutofit/>
          </a:bodyPr>
          <a:lstStyle/>
          <a:p>
            <a:r>
              <a:rPr lang="en-GB" sz="2800" dirty="0">
                <a:solidFill>
                  <a:schemeClr val="tx1"/>
                </a:solidFill>
              </a:rPr>
              <a:t>The Education Out Loud Project:</a:t>
            </a:r>
            <a:br>
              <a:rPr lang="en-GB" sz="2800" dirty="0">
                <a:solidFill>
                  <a:schemeClr val="tx1"/>
                </a:solidFill>
              </a:rPr>
            </a:br>
            <a:r>
              <a:rPr lang="en-GB" sz="2800" dirty="0">
                <a:solidFill>
                  <a:schemeClr val="tx1"/>
                </a:solidFill>
              </a:rPr>
              <a:t>Strengthening collective advocacy on child marriage and girls' education in Francophone West Africa</a:t>
            </a:r>
          </a:p>
        </p:txBody>
      </p:sp>
      <p:sp>
        <p:nvSpPr>
          <p:cNvPr id="4" name="Rectangle 3">
            <a:extLst>
              <a:ext uri="{FF2B5EF4-FFF2-40B4-BE49-F238E27FC236}">
                <a16:creationId xmlns:a16="http://schemas.microsoft.com/office/drawing/2014/main" id="{911A22B5-F8CA-244B-AFDC-A82C842849AC}"/>
              </a:ext>
            </a:extLst>
          </p:cNvPr>
          <p:cNvSpPr/>
          <p:nvPr/>
        </p:nvSpPr>
        <p:spPr>
          <a:xfrm>
            <a:off x="2931849" y="332656"/>
            <a:ext cx="5940152" cy="2308324"/>
          </a:xfrm>
          <a:prstGeom prst="rect">
            <a:avLst/>
          </a:prstGeom>
        </p:spPr>
        <p:txBody>
          <a:bodyPr wrap="square">
            <a:spAutoFit/>
          </a:bodyPr>
          <a:lstStyle/>
          <a:p>
            <a:pPr marL="285750" lvl="0" indent="-285750">
              <a:buFont typeface="Arial" panose="020B0604020202020204" pitchFamily="34" charset="0"/>
              <a:buChar char="•"/>
              <a:defRPr/>
            </a:pPr>
            <a:r>
              <a:rPr lang="en-GB" sz="1600" dirty="0">
                <a:solidFill>
                  <a:srgbClr val="304048"/>
                </a:solidFill>
              </a:rPr>
              <a:t>Girls Not Brides: the global partnership of civil society organisations working together to end child marriage
Bringing together education coalitions and ending child marriage in Francophone West Africa 
Support capacity building, shared learning and collective advocacy for the implementation of laws, policies and programmes to improve girls' access to quality education and end child marriage.
Three levels: National - Burkina Faso and Niger/ Regional - Francophone West Africa/ International</a:t>
            </a:r>
            <a:endParaRPr kumimoji="0" lang="en-GB" sz="1600" b="0" i="0" u="none" strike="noStrike" kern="1200" cap="none" spc="0" normalizeH="0" baseline="0" dirty="0">
              <a:ln>
                <a:noFill/>
              </a:ln>
              <a:solidFill>
                <a:srgbClr val="304048"/>
              </a:solidFill>
              <a:effectLst/>
              <a:uLnTx/>
              <a:uFillTx/>
              <a:latin typeface="Adelle Rg"/>
              <a:ea typeface="+mn-ea"/>
              <a:cs typeface="+mn-cs"/>
            </a:endParaRPr>
          </a:p>
        </p:txBody>
      </p:sp>
      <p:sp>
        <p:nvSpPr>
          <p:cNvPr id="2" name="Content Placeholder 2">
            <a:extLst>
              <a:ext uri="{FF2B5EF4-FFF2-40B4-BE49-F238E27FC236}">
                <a16:creationId xmlns:a16="http://schemas.microsoft.com/office/drawing/2014/main" id="{2EAEC799-B760-4907-B14F-4D4BB81B8836}"/>
              </a:ext>
            </a:extLst>
          </p:cNvPr>
          <p:cNvSpPr txBox="1">
            <a:spLocks/>
          </p:cNvSpPr>
          <p:nvPr/>
        </p:nvSpPr>
        <p:spPr>
          <a:xfrm>
            <a:off x="2907801" y="2812178"/>
            <a:ext cx="3025670" cy="4045821"/>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90000"/>
              </a:lnSpc>
            </a:pPr>
            <a:r>
              <a:rPr lang="en-US" sz="1600" b="1" dirty="0"/>
              <a:t>In Burkina Faso &amp; Niger
</a:t>
            </a:r>
          </a:p>
          <a:p>
            <a:pPr marL="285750" indent="-285750">
              <a:lnSpc>
                <a:spcPct val="90000"/>
              </a:lnSpc>
              <a:buFont typeface="Arial" panose="020B0604020202020204" pitchFamily="34" charset="0"/>
              <a:buChar char="•"/>
            </a:pPr>
            <a:r>
              <a:rPr lang="en-US" sz="1600" dirty="0"/>
              <a:t>Strengthen coalition governance, with increased youth and women's leadership.
Building institutional capacity 
Relationship building and joint advocacy between FME and education coalitions 
Youth activism training, youth leaders' skills building</a:t>
            </a:r>
            <a:endParaRPr lang="fr-FR" sz="1600" dirty="0"/>
          </a:p>
        </p:txBody>
      </p:sp>
      <p:sp>
        <p:nvSpPr>
          <p:cNvPr id="6" name="Content Placeholder 4">
            <a:extLst>
              <a:ext uri="{FF2B5EF4-FFF2-40B4-BE49-F238E27FC236}">
                <a16:creationId xmlns:a16="http://schemas.microsoft.com/office/drawing/2014/main" id="{1C877557-4190-CDEB-A89D-749FDA158348}"/>
              </a:ext>
            </a:extLst>
          </p:cNvPr>
          <p:cNvSpPr txBox="1">
            <a:spLocks/>
          </p:cNvSpPr>
          <p:nvPr/>
        </p:nvSpPr>
        <p:spPr>
          <a:xfrm>
            <a:off x="6118330" y="2812178"/>
            <a:ext cx="3025670" cy="4045822"/>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228600" algn="just">
              <a:lnSpc>
                <a:spcPct val="90000"/>
              </a:lnSpc>
            </a:pPr>
            <a:r>
              <a:rPr lang="en-GB" sz="1600" b="1" dirty="0"/>
              <a:t>At the regional and international levels</a:t>
            </a:r>
          </a:p>
          <a:p>
            <a:pPr indent="-228600" algn="just">
              <a:lnSpc>
                <a:spcPct val="90000"/>
              </a:lnSpc>
            </a:pPr>
            <a:endParaRPr lang="en-GB" sz="1600" b="1" dirty="0"/>
          </a:p>
          <a:p>
            <a:pPr marL="285750" indent="-285750">
              <a:lnSpc>
                <a:spcPct val="90000"/>
              </a:lnSpc>
              <a:buFont typeface="Arial" panose="020B0604020202020204" pitchFamily="34" charset="0"/>
              <a:buChar char="•"/>
            </a:pPr>
            <a:r>
              <a:rPr lang="en-GB" sz="1600" dirty="0"/>
              <a:t>Advocacy and campaigns
CSO and Advocacy Coalition Grants 
Learning Webinars
Participation in key regional and international events 
Youth-led research on girls' education and child marriage in crisis contexts.</a:t>
            </a:r>
          </a:p>
        </p:txBody>
      </p:sp>
    </p:spTree>
    <p:extLst>
      <p:ext uri="{BB962C8B-B14F-4D97-AF65-F5344CB8AC3E}">
        <p14:creationId xmlns:p14="http://schemas.microsoft.com/office/powerpoint/2010/main" val="3413698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352" y="1577640"/>
            <a:ext cx="7912849" cy="3831818"/>
          </a:xfrm>
          <a:prstGeom prst="rect">
            <a:avLst/>
          </a:prstGeom>
        </p:spPr>
        <p:txBody>
          <a:bodyPr wrap="square">
            <a:spAutoFit/>
          </a:bodyPr>
          <a:lstStyle/>
          <a:p>
            <a:pPr lvl="0"/>
            <a:r>
              <a:rPr lang="en-GB" b="1" dirty="0">
                <a:latin typeface="Comic Sans MS" panose="030F0702030302020204" pitchFamily="66" charset="0"/>
              </a:rPr>
              <a:t>5/CHALLENGES AND LIMITATIONS</a:t>
            </a:r>
          </a:p>
          <a:p>
            <a:pPr lvl="0"/>
            <a:endParaRPr lang="en-GB" b="1" dirty="0">
              <a:latin typeface="Comic Sans MS" panose="030F0702030302020204" pitchFamily="66" charset="0"/>
            </a:endParaRPr>
          </a:p>
          <a:p>
            <a:pPr lvl="0"/>
            <a:endParaRPr lang="en-GB" b="1" dirty="0">
              <a:latin typeface="Comic Sans MS" panose="030F0702030302020204" pitchFamily="66" charset="0"/>
            </a:endParaRPr>
          </a:p>
          <a:p>
            <a:pPr lvl="0"/>
            <a:r>
              <a:rPr lang="en-GB" b="1" dirty="0">
                <a:latin typeface="Comic Sans MS" panose="030F0702030302020204" pitchFamily="66" charset="0"/>
              </a:rPr>
              <a:t>We had several difficulties to know:</a:t>
            </a:r>
          </a:p>
          <a:p>
            <a:pPr marL="285750" lvl="0" indent="-285750">
              <a:buFont typeface="Wingdings" pitchFamily="2" charset="2"/>
              <a:buChar char="Ø"/>
            </a:pPr>
            <a:r>
              <a:rPr lang="en-GB" dirty="0">
                <a:latin typeface="Comic Sans MS" panose="030F0702030302020204" pitchFamily="66" charset="0"/>
              </a:rPr>
              <a:t>- Refusal to share the budget of the indexed community
Change of consultant due to inability to access data</a:t>
            </a:r>
          </a:p>
          <a:p>
            <a:pPr lvl="0"/>
            <a:endParaRPr lang="en-GB" dirty="0">
              <a:latin typeface="Comic Sans MS" panose="030F0702030302020204" pitchFamily="66" charset="0"/>
            </a:endParaRPr>
          </a:p>
          <a:p>
            <a:pPr marL="214313" indent="-214313">
              <a:buFontTx/>
              <a:buChar char="-"/>
            </a:pPr>
            <a:endParaRPr lang="en-GB" b="1" dirty="0">
              <a:latin typeface="Comic Sans MS" panose="030F0702030302020204" pitchFamily="66" charset="0"/>
            </a:endParaRPr>
          </a:p>
          <a:p>
            <a:pPr lvl="0"/>
            <a:r>
              <a:rPr lang="en-GB" b="1" dirty="0">
                <a:latin typeface="Comic Sans MS" panose="030F0702030302020204" pitchFamily="66" charset="0"/>
              </a:rPr>
              <a:t>We have several challenges:</a:t>
            </a:r>
          </a:p>
          <a:p>
            <a:pPr marL="285750" indent="-285750">
              <a:buFont typeface="Wingdings" pitchFamily="2" charset="2"/>
              <a:buChar char="Ø"/>
            </a:pPr>
            <a:r>
              <a:rPr lang="en-GB" dirty="0">
                <a:latin typeface="Comic Sans MS" panose="030F0702030302020204" pitchFamily="66" charset="0"/>
              </a:rPr>
              <a:t>Community leaders agree to take an interest in their local budget
Inform communities of the possibility of accessing and influencing their local budget</a:t>
            </a:r>
            <a:r>
              <a:rPr lang="en-GB" b="1" dirty="0">
                <a:latin typeface="Comic Sans MS" panose="030F0702030302020204" pitchFamily="66" charset="0"/>
              </a:rPr>
              <a:t>.</a:t>
            </a:r>
          </a:p>
          <a:p>
            <a:pPr lvl="0"/>
            <a:endParaRPr lang="en-US" sz="1350" dirty="0">
              <a:latin typeface="Comic Sans MS" panose="030F0702030302020204" pitchFamily="66" charset="0"/>
            </a:endParaRPr>
          </a:p>
          <a:p>
            <a:endParaRPr lang="en-US" sz="1350" dirty="0">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1787622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051" y="1143759"/>
            <a:ext cx="8013898" cy="4801314"/>
          </a:xfrm>
          <a:prstGeom prst="rect">
            <a:avLst/>
          </a:prstGeom>
        </p:spPr>
        <p:txBody>
          <a:bodyPr wrap="square">
            <a:spAutoFit/>
          </a:bodyPr>
          <a:lstStyle/>
          <a:p>
            <a:pPr lvl="0"/>
            <a:r>
              <a:rPr lang="fr-FR" b="1" u="sng" dirty="0">
                <a:latin typeface="Comic Sans MS" panose="030F0702030302020204" pitchFamily="66" charset="0"/>
              </a:rPr>
              <a:t>6/ THE RESULTS OBTAINED</a:t>
            </a:r>
          </a:p>
          <a:p>
            <a:pPr lvl="0"/>
            <a:endParaRPr lang="fr-FR" u="sng" dirty="0">
              <a:latin typeface="Comic Sans MS" panose="030F0702030302020204" pitchFamily="66" charset="0"/>
            </a:endParaRPr>
          </a:p>
          <a:p>
            <a:pPr marL="285750" lvl="0" indent="-285750">
              <a:buFont typeface="Wingdings" pitchFamily="2" charset="2"/>
              <a:buChar char="Ø"/>
            </a:pPr>
            <a:r>
              <a:rPr lang="en-GB" dirty="0">
                <a:latin typeface="Comic Sans MS" panose="030F0702030302020204" pitchFamily="66" charset="0"/>
              </a:rPr>
              <a:t>The project has made it possible to acquire advances in the maintenance of the girl in school. The theme is all the more topical as it has provoked reactions from the authorities.</a:t>
            </a:r>
          </a:p>
          <a:p>
            <a:pPr lvl="0"/>
            <a:endParaRPr lang="en-GB" dirty="0">
              <a:latin typeface="Comic Sans MS" panose="030F0702030302020204" pitchFamily="66" charset="0"/>
            </a:endParaRPr>
          </a:p>
          <a:p>
            <a:pPr marL="285750" lvl="0" indent="-285750">
              <a:buFont typeface="Wingdings" pitchFamily="2" charset="2"/>
              <a:buChar char="Ø"/>
            </a:pPr>
            <a:r>
              <a:rPr lang="en-GB" dirty="0" err="1">
                <a:latin typeface="Comic Sans MS" panose="030F0702030302020204" pitchFamily="66" charset="0"/>
              </a:rPr>
              <a:t>Danané</a:t>
            </a:r>
            <a:r>
              <a:rPr lang="en-GB" dirty="0">
                <a:latin typeface="Comic Sans MS" panose="030F0702030302020204" pitchFamily="66" charset="0"/>
              </a:rPr>
              <a:t>: 
The mayor of the locality promised through his deputy to relay our plea for the maintenance of the girl in school. In doing so, he wished for the help of NGOs especially GFM3 which was the bearer of this message.
Today it is done. GFM3, which implements a project called SWEDD EDUCATION which aims to keep the girl in school, has dropped off its suitcases in </a:t>
            </a:r>
            <a:r>
              <a:rPr lang="en-GB" dirty="0" err="1">
                <a:latin typeface="Comic Sans MS" panose="030F0702030302020204" pitchFamily="66" charset="0"/>
              </a:rPr>
              <a:t>Danané</a:t>
            </a:r>
            <a:r>
              <a:rPr lang="en-GB" dirty="0">
                <a:latin typeface="Comic Sans MS" panose="030F0702030302020204" pitchFamily="66" charset="0"/>
              </a:rPr>
              <a:t> within the LYCEE ZINGBE MATHIAS.
This project affects nearly two cohorts of 189 girls in </a:t>
            </a:r>
            <a:r>
              <a:rPr lang="en-GB" dirty="0" err="1">
                <a:latin typeface="Comic Sans MS" panose="030F0702030302020204" pitchFamily="66" charset="0"/>
              </a:rPr>
              <a:t>Danané</a:t>
            </a:r>
            <a:r>
              <a:rPr lang="en-GB" dirty="0">
                <a:latin typeface="Comic Sans MS" panose="030F0702030302020204" pitchFamily="66" charset="0"/>
              </a:rPr>
              <a:t>, for a total of 378 girls in lower secondary school. It aims to help them pass the second cycle in order to become women leaders of tomorrow.</a:t>
            </a:r>
            <a:endParaRPr lang="en-GB" dirty="0">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1044459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36174"/>
            <a:ext cx="8197490" cy="4093428"/>
          </a:xfrm>
          <a:prstGeom prst="rect">
            <a:avLst/>
          </a:prstGeom>
        </p:spPr>
        <p:txBody>
          <a:bodyPr wrap="square">
            <a:spAutoFit/>
          </a:bodyPr>
          <a:lstStyle/>
          <a:p>
            <a:pPr marL="214313" indent="-214313">
              <a:buFont typeface="Wingdings" panose="05000000000000000000" pitchFamily="2" charset="2"/>
              <a:buChar char="v"/>
            </a:pPr>
            <a:r>
              <a:rPr lang="fr-FR" sz="2000" b="1" dirty="0">
                <a:latin typeface="Comic Sans MS" panose="030F0702030302020204" pitchFamily="66" charset="0"/>
                <a:ea typeface="Calibri" panose="020F0502020204030204" pitchFamily="34" charset="0"/>
              </a:rPr>
              <a:t> </a:t>
            </a:r>
            <a:r>
              <a:rPr lang="fr-FR" sz="2000" b="1" dirty="0" err="1">
                <a:latin typeface="Comic Sans MS" panose="030F0702030302020204" pitchFamily="66" charset="0"/>
                <a:ea typeface="Calibri" panose="020F0502020204030204" pitchFamily="34" charset="0"/>
              </a:rPr>
              <a:t>Logoualé</a:t>
            </a:r>
            <a:r>
              <a:rPr lang="fr-FR" sz="2000" dirty="0">
                <a:latin typeface="Comic Sans MS" panose="030F0702030302020204" pitchFamily="66" charset="0"/>
                <a:ea typeface="Calibri" panose="020F0502020204030204" pitchFamily="34" charset="0"/>
              </a:rPr>
              <a:t>:</a:t>
            </a:r>
          </a:p>
          <a:p>
            <a:pPr marL="214313" indent="-214313">
              <a:buFont typeface="Wingdings" panose="05000000000000000000" pitchFamily="2" charset="2"/>
              <a:buChar char="v"/>
            </a:pPr>
            <a:endParaRPr lang="fr-FR" sz="2000" dirty="0">
              <a:latin typeface="Comic Sans MS" panose="030F0702030302020204" pitchFamily="66" charset="0"/>
              <a:ea typeface="Calibri" panose="020F0502020204030204" pitchFamily="34" charset="0"/>
            </a:endParaRPr>
          </a:p>
          <a:p>
            <a:pPr marL="342900" lvl="0" indent="-342900">
              <a:buFont typeface="Wingdings" pitchFamily="2" charset="2"/>
              <a:buChar char="Ø"/>
            </a:pPr>
            <a:r>
              <a:rPr lang="en-GB" sz="2000" dirty="0">
                <a:latin typeface="Comic Sans MS" panose="030F0702030302020204" pitchFamily="66" charset="0"/>
                <a:ea typeface="Calibri" panose="020F0502020204030204" pitchFamily="34" charset="0"/>
              </a:rPr>
              <a:t>The advocacy focused on the possibility of giving young girls the opportunity to complete their education. Indeed, it had been suggested that shelters should be built, failing which the CECAREF centre could accommodate young female students. The </a:t>
            </a:r>
            <a:r>
              <a:rPr lang="en-GB" sz="2000" dirty="0" err="1">
                <a:latin typeface="Comic Sans MS" panose="030F0702030302020204" pitchFamily="66" charset="0"/>
                <a:ea typeface="Calibri" panose="020F0502020204030204" pitchFamily="34" charset="0"/>
              </a:rPr>
              <a:t>center</a:t>
            </a:r>
            <a:r>
              <a:rPr lang="en-GB" sz="2000" dirty="0">
                <a:latin typeface="Comic Sans MS" panose="030F0702030302020204" pitchFamily="66" charset="0"/>
                <a:ea typeface="Calibri" panose="020F0502020204030204" pitchFamily="34" charset="0"/>
              </a:rPr>
              <a:t> could allow them to have a safe shelter and allow them to study in peace.</a:t>
            </a:r>
          </a:p>
          <a:p>
            <a:pPr marL="342900" lvl="0" indent="-342900">
              <a:buFont typeface="Wingdings" pitchFamily="2" charset="2"/>
              <a:buChar char="Ø"/>
            </a:pPr>
            <a:r>
              <a:rPr lang="en-GB" sz="2000" dirty="0">
                <a:latin typeface="Comic Sans MS" panose="030F0702030302020204" pitchFamily="66" charset="0"/>
                <a:ea typeface="Calibri" panose="020F0502020204030204" pitchFamily="34" charset="0"/>
              </a:rPr>
              <a:t>This school year we had two requests to accommodate the girls, which we are examining because the boarders were on vacation but with the resumption since November 17, 2022this will be examined and validated to allow young people to go to school in peace.</a:t>
            </a:r>
            <a:endParaRPr lang="en-GB" sz="2000" dirty="0"/>
          </a:p>
        </p:txBody>
      </p:sp>
    </p:spTree>
    <p:extLst>
      <p:ext uri="{BB962C8B-B14F-4D97-AF65-F5344CB8AC3E}">
        <p14:creationId xmlns:p14="http://schemas.microsoft.com/office/powerpoint/2010/main" val="1257225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905" y="1815119"/>
            <a:ext cx="7921145" cy="2946961"/>
          </a:xfrm>
          <a:prstGeom prst="rect">
            <a:avLst/>
          </a:prstGeom>
        </p:spPr>
        <p:txBody>
          <a:bodyPr wrap="square">
            <a:spAutoFit/>
          </a:bodyPr>
          <a:lstStyle/>
          <a:p>
            <a:pPr lvl="0"/>
            <a:r>
              <a:rPr lang="fr-FR" sz="1350" b="1" u="sng" dirty="0">
                <a:latin typeface="Comic Sans MS" panose="030F0702030302020204" pitchFamily="66" charset="0"/>
              </a:rPr>
              <a:t>7/RECOMMANDATIONS</a:t>
            </a:r>
            <a:endParaRPr lang="fr-FR" sz="2000" b="1" u="sng" dirty="0">
              <a:latin typeface="Comic Sans MS" panose="030F0702030302020204" pitchFamily="66" charset="0"/>
            </a:endParaRPr>
          </a:p>
          <a:p>
            <a:pPr lvl="0"/>
            <a:endParaRPr lang="fr-FR" sz="2000" b="1" u="sng" dirty="0">
              <a:latin typeface="Comic Sans MS" panose="030F0702030302020204" pitchFamily="66" charset="0"/>
            </a:endParaRPr>
          </a:p>
          <a:p>
            <a:pPr lvl="0"/>
            <a:endParaRPr lang="fr-FR" sz="2000" b="1" u="sng" dirty="0">
              <a:latin typeface="Comic Sans MS" panose="030F0702030302020204" pitchFamily="66" charset="0"/>
            </a:endParaRPr>
          </a:p>
          <a:p>
            <a:pPr marL="285750" indent="-285750">
              <a:buFont typeface="Wingdings" pitchFamily="2" charset="2"/>
              <a:buChar char="Ø"/>
            </a:pPr>
            <a:r>
              <a:rPr lang="en-GB" sz="2000" dirty="0">
                <a:latin typeface="Comic Sans MS" panose="030F0702030302020204" pitchFamily="66" charset="0"/>
              </a:rPr>
              <a:t>It is to invite the authorities to a round table to exchange with them on evidence of the budget of the municipalities or the regional council not executed / non-existent for the promotion or maintenance of the education of the girl.
It is to continue the action even at the end of the project until winning the case or being heard by the authorities.</a:t>
            </a:r>
            <a:endParaRPr lang="en-GB" sz="2000" b="1" u="sng" dirty="0">
              <a:latin typeface="Comic Sans MS" panose="030F0702030302020204" pitchFamily="66" charset="0"/>
            </a:endParaRPr>
          </a:p>
          <a:p>
            <a:pPr lvl="0"/>
            <a:endParaRPr lang="fr-FR" sz="1200" b="1" u="sng" dirty="0">
              <a:latin typeface="Comic Sans MS" panose="030F0702030302020204" pitchFamily="66" charset="0"/>
            </a:endParaRPr>
          </a:p>
        </p:txBody>
      </p:sp>
    </p:spTree>
    <p:extLst>
      <p:ext uri="{BB962C8B-B14F-4D97-AF65-F5344CB8AC3E}">
        <p14:creationId xmlns:p14="http://schemas.microsoft.com/office/powerpoint/2010/main" val="2765316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334" y="1720491"/>
            <a:ext cx="8080131" cy="369332"/>
          </a:xfrm>
          <a:prstGeom prst="rect">
            <a:avLst/>
          </a:prstGeom>
        </p:spPr>
        <p:txBody>
          <a:bodyPr wrap="square">
            <a:spAutoFit/>
          </a:bodyPr>
          <a:lstStyle/>
          <a:p>
            <a:pPr lvl="0"/>
            <a:r>
              <a:rPr lang="fr-FR" b="1" dirty="0">
                <a:latin typeface="Comic Sans MS" panose="030F0702030302020204" pitchFamily="66" charset="0"/>
              </a:rPr>
              <a:t>8/ GOOD PRACTICE AND LESSONS LEARNED</a:t>
            </a:r>
            <a:endParaRPr lang="en-US" dirty="0"/>
          </a:p>
        </p:txBody>
      </p:sp>
      <p:sp>
        <p:nvSpPr>
          <p:cNvPr id="3" name="Rectangle 2"/>
          <p:cNvSpPr/>
          <p:nvPr/>
        </p:nvSpPr>
        <p:spPr>
          <a:xfrm>
            <a:off x="524609" y="2390349"/>
            <a:ext cx="8165856" cy="2533514"/>
          </a:xfrm>
          <a:prstGeom prst="rect">
            <a:avLst/>
          </a:prstGeom>
        </p:spPr>
        <p:txBody>
          <a:bodyPr wrap="square">
            <a:spAutoFit/>
          </a:bodyPr>
          <a:lstStyle/>
          <a:p>
            <a:pPr marL="285750" indent="-285750">
              <a:lnSpc>
                <a:spcPct val="107000"/>
              </a:lnSpc>
              <a:spcAft>
                <a:spcPts val="600"/>
              </a:spcAft>
              <a:buFont typeface="Wingdings" pitchFamily="2" charset="2"/>
              <a:buChar char="Ø"/>
            </a:pPr>
            <a:r>
              <a:rPr lang="en-GB" sz="2000" dirty="0">
                <a:latin typeface="Comic Sans MS" panose="030F0702030302020204" pitchFamily="66" charset="0"/>
              </a:rPr>
              <a:t>The need to strengthen community mobilization
Presenting the project to the community before implementation allowed for greater commitment and involvement
The involvement of community leaders in the processes of preparation and implementation of the workshops made it possible to mobilize a large number of beneficiaries (direct and indirect)</a:t>
            </a:r>
            <a:endParaRPr lang="en-GB" sz="20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5102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HP\Downloads\IMG-20220523-WA004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191" y="1553286"/>
            <a:ext cx="8157949" cy="3357350"/>
          </a:xfrm>
          <a:prstGeom prst="rect">
            <a:avLst/>
          </a:prstGeom>
          <a:noFill/>
          <a:ln>
            <a:noFill/>
          </a:ln>
        </p:spPr>
      </p:pic>
      <p:sp>
        <p:nvSpPr>
          <p:cNvPr id="5" name="Rectangle 4"/>
          <p:cNvSpPr/>
          <p:nvPr/>
        </p:nvSpPr>
        <p:spPr>
          <a:xfrm>
            <a:off x="747215" y="4910636"/>
            <a:ext cx="8263720" cy="615553"/>
          </a:xfrm>
          <a:prstGeom prst="rect">
            <a:avLst/>
          </a:prstGeom>
        </p:spPr>
        <p:txBody>
          <a:bodyPr wrap="square">
            <a:spAutoFit/>
          </a:bodyPr>
          <a:lstStyle/>
          <a:p>
            <a:pPr marR="309563">
              <a:spcBef>
                <a:spcPts val="330"/>
              </a:spcBef>
            </a:pPr>
            <a:r>
              <a:rPr lang="fr-CI" sz="900" b="1" dirty="0">
                <a:latin typeface="Times New Roman" panose="02020603050405020304" pitchFamily="18" charset="0"/>
                <a:ea typeface="Times New Roman" panose="02020603050405020304" pitchFamily="18" charset="0"/>
              </a:rPr>
              <a:t>IMAGE DU DIRECTEUR REGIONAL REPRESENTANT LE MINISTERE DE LA FEMME , DE LA FAMILLE ET L’ENFANT AVEC LE FACILITATEUR ET LES CREPRESENTANTS DES COMMUNAUTES DANS LE DISTRICT DES MONTAGNES</a:t>
            </a:r>
            <a:endParaRPr lang="en-US" sz="900" b="1" dirty="0">
              <a:latin typeface="Times New Roman" panose="02020603050405020304" pitchFamily="18" charset="0"/>
              <a:ea typeface="Times New Roman" panose="02020603050405020304" pitchFamily="18" charset="0"/>
            </a:endParaRPr>
          </a:p>
          <a:p>
            <a:pPr marL="104775" marR="309563" indent="-476">
              <a:spcBef>
                <a:spcPts val="330"/>
              </a:spcBef>
            </a:pPr>
            <a:r>
              <a:rPr lang="fr-CI" sz="1350" b="1" dirty="0">
                <a:latin typeface="Times New Roman" panose="02020603050405020304" pitchFamily="18" charset="0"/>
                <a:ea typeface="Times New Roman" panose="02020603050405020304" pitchFamily="18" charset="0"/>
              </a:rPr>
              <a:t> </a:t>
            </a:r>
            <a:endParaRPr lang="en-US" sz="1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4110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2C54D1D0-8FC2-4C72-8498-74ED122F1EE9}"/>
              </a:ext>
            </a:extLst>
          </p:cNvPr>
          <p:cNvGrpSpPr/>
          <p:nvPr/>
        </p:nvGrpSpPr>
        <p:grpSpPr>
          <a:xfrm>
            <a:off x="1155848" y="1815194"/>
            <a:ext cx="7071788" cy="3792216"/>
            <a:chOff x="1935633" y="1291772"/>
            <a:chExt cx="9429051" cy="5056288"/>
          </a:xfrm>
        </p:grpSpPr>
        <p:pic>
          <p:nvPicPr>
            <p:cNvPr id="6" name="Picture 2" descr="Les langues les plus exigées par les recruteurs en France">
              <a:extLst>
                <a:ext uri="{FF2B5EF4-FFF2-40B4-BE49-F238E27FC236}">
                  <a16:creationId xmlns:a16="http://schemas.microsoft.com/office/drawing/2014/main" id="{7D405A5F-F077-43E4-9F6F-D73BCEB659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69" t="3768" r="9051" b="3279"/>
            <a:stretch/>
          </p:blipFill>
          <p:spPr bwMode="auto">
            <a:xfrm>
              <a:off x="1935633" y="1291772"/>
              <a:ext cx="8320733" cy="471714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390BEF2D-EC45-4C9E-AEDF-67BFDD071D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78" b="98667" l="0" r="96889">
                          <a14:foregroundMark x1="75111" y1="76444" x2="75111" y2="76444"/>
                          <a14:foregroundMark x1="37778" y1="74222" x2="37778" y2="74222"/>
                          <a14:foregroundMark x1="20444" y1="60889" x2="20444" y2="60889"/>
                        </a14:backgroundRemoval>
                      </a14:imgEffect>
                    </a14:imgLayer>
                  </a14:imgProps>
                </a:ext>
                <a:ext uri="{28A0092B-C50C-407E-A947-70E740481C1C}">
                  <a14:useLocalDpi xmlns:a14="http://schemas.microsoft.com/office/drawing/2010/main" val="0"/>
                </a:ext>
              </a:extLst>
            </a:blip>
            <a:srcRect t="11663" r="6190" b="12018"/>
            <a:stretch/>
          </p:blipFill>
          <p:spPr>
            <a:xfrm>
              <a:off x="8878295" y="4325257"/>
              <a:ext cx="2486389" cy="2022803"/>
            </a:xfrm>
            <a:prstGeom prst="rect">
              <a:avLst/>
            </a:prstGeom>
          </p:spPr>
        </p:pic>
      </p:grpSp>
    </p:spTree>
    <p:extLst>
      <p:ext uri="{BB962C8B-B14F-4D97-AF65-F5344CB8AC3E}">
        <p14:creationId xmlns:p14="http://schemas.microsoft.com/office/powerpoint/2010/main" val="22295623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C04C-AF93-7A5D-E79E-1965F8E75CD5}"/>
              </a:ext>
            </a:extLst>
          </p:cNvPr>
          <p:cNvSpPr>
            <a:spLocks noGrp="1"/>
          </p:cNvSpPr>
          <p:nvPr>
            <p:ph type="ctrTitle"/>
          </p:nvPr>
        </p:nvSpPr>
        <p:spPr>
          <a:xfrm>
            <a:off x="457200" y="2171700"/>
            <a:ext cx="8229600" cy="2514599"/>
          </a:xfrm>
        </p:spPr>
        <p:txBody>
          <a:bodyPr/>
          <a:lstStyle/>
          <a:p>
            <a:r>
              <a:rPr lang="en-FR"/>
              <a:t>Open discussion</a:t>
            </a:r>
            <a:endParaRPr lang="en-FR" dirty="0"/>
          </a:p>
        </p:txBody>
      </p:sp>
    </p:spTree>
    <p:extLst>
      <p:ext uri="{BB962C8B-B14F-4D97-AF65-F5344CB8AC3E}">
        <p14:creationId xmlns:p14="http://schemas.microsoft.com/office/powerpoint/2010/main" val="1332339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44824"/>
            <a:ext cx="8229600" cy="2133599"/>
          </a:xfrm>
        </p:spPr>
        <p:txBody>
          <a:bodyPr/>
          <a:lstStyle/>
          <a:p>
            <a:r>
              <a:rPr lang="fr-FR" dirty="0" err="1"/>
              <a:t>Thank</a:t>
            </a:r>
            <a:r>
              <a:rPr lang="fr-FR" dirty="0"/>
              <a:t> </a:t>
            </a:r>
            <a:r>
              <a:rPr lang="fr-FR" dirty="0" err="1"/>
              <a:t>you</a:t>
            </a:r>
            <a:endParaRPr lang="fr-F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76672"/>
            <a:ext cx="5729103" cy="576064"/>
          </a:xfrm>
          <a:prstGeom prst="rect">
            <a:avLst/>
          </a:prstGeom>
        </p:spPr>
      </p:pic>
    </p:spTree>
    <p:extLst>
      <p:ext uri="{BB962C8B-B14F-4D97-AF65-F5344CB8AC3E}">
        <p14:creationId xmlns:p14="http://schemas.microsoft.com/office/powerpoint/2010/main" val="78817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43808" y="116632"/>
            <a:ext cx="3610744" cy="816644"/>
          </a:xfrm>
        </p:spPr>
        <p:txBody>
          <a:bodyPr>
            <a:noAutofit/>
          </a:bodyPr>
          <a:lstStyle/>
          <a:p>
            <a:r>
              <a:rPr lang="fr-FR" dirty="0" err="1"/>
              <a:t>Context</a:t>
            </a:r>
            <a:endParaRPr lang="fr-FR" dirty="0"/>
          </a:p>
        </p:txBody>
      </p:sp>
      <p:sp>
        <p:nvSpPr>
          <p:cNvPr id="6" name="Content Placeholder 5"/>
          <p:cNvSpPr>
            <a:spLocks noGrp="1"/>
          </p:cNvSpPr>
          <p:nvPr>
            <p:ph sz="half" idx="2"/>
          </p:nvPr>
        </p:nvSpPr>
        <p:spPr>
          <a:xfrm>
            <a:off x="305780" y="1124744"/>
            <a:ext cx="8686800" cy="5400600"/>
          </a:xfrm>
        </p:spPr>
        <p:txBody>
          <a:bodyPr>
            <a:normAutofit/>
          </a:bodyPr>
          <a:lstStyle/>
          <a:p>
            <a:pPr marL="0" indent="0">
              <a:buNone/>
            </a:pPr>
            <a:r>
              <a:rPr lang="en-GB" b="1" dirty="0"/>
              <a:t>Child marriage and girls' education in WCA</a:t>
            </a:r>
            <a:endParaRPr lang="en-GB" sz="2200" b="1" dirty="0"/>
          </a:p>
          <a:p>
            <a:r>
              <a:rPr lang="en-GB" sz="2200" dirty="0"/>
              <a:t>41% of girls are married before the age of 18 in AOC (4 out of 10 girls) which represents 60 million girls. 
Despite recent progress, gender inequality rates in education in West and Central Africa remain the highest in the world. 28 million girls do not have access to education. 
Regionally, girls' chances of being literate decrease by 5.7% for each additional year of early marriage.
Gender stereotypical roles and peer pressure limit girls' future prospects and impact girls' ambition to succeed in school, but also their likelihood of dropping out of school early and marrying early.
Strong correlation between household economic vulnerability, child marriage and girls' lack of access to education.</a:t>
            </a:r>
          </a:p>
        </p:txBody>
      </p:sp>
    </p:spTree>
    <p:extLst>
      <p:ext uri="{BB962C8B-B14F-4D97-AF65-F5344CB8AC3E}">
        <p14:creationId xmlns:p14="http://schemas.microsoft.com/office/powerpoint/2010/main" val="96341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AB2D-5EA6-E1E4-6775-0E6E3F134DAF}"/>
              </a:ext>
            </a:extLst>
          </p:cNvPr>
          <p:cNvSpPr>
            <a:spLocks noGrp="1"/>
          </p:cNvSpPr>
          <p:nvPr>
            <p:ph type="title"/>
          </p:nvPr>
        </p:nvSpPr>
        <p:spPr>
          <a:xfrm>
            <a:off x="683568" y="62954"/>
            <a:ext cx="8229600" cy="1143000"/>
          </a:xfrm>
        </p:spPr>
        <p:txBody>
          <a:bodyPr>
            <a:normAutofit/>
          </a:bodyPr>
          <a:lstStyle/>
          <a:p>
            <a:r>
              <a:rPr lang="en-FR"/>
              <a:t>Budget advocacy pilot projects</a:t>
            </a:r>
            <a:endParaRPr lang="en-FR" dirty="0">
              <a:solidFill>
                <a:srgbClr val="00B0F0"/>
              </a:solidFill>
            </a:endParaRPr>
          </a:p>
        </p:txBody>
      </p:sp>
      <p:graphicFrame>
        <p:nvGraphicFramePr>
          <p:cNvPr id="7" name="Content Placeholder 4">
            <a:extLst>
              <a:ext uri="{FF2B5EF4-FFF2-40B4-BE49-F238E27FC236}">
                <a16:creationId xmlns:a16="http://schemas.microsoft.com/office/drawing/2014/main" id="{A26543F0-5C39-E471-612E-5405CDFBC1C8}"/>
              </a:ext>
            </a:extLst>
          </p:cNvPr>
          <p:cNvGraphicFramePr>
            <a:graphicFrameLocks/>
          </p:cNvGraphicFramePr>
          <p:nvPr>
            <p:extLst>
              <p:ext uri="{D42A27DB-BD31-4B8C-83A1-F6EECF244321}">
                <p14:modId xmlns:p14="http://schemas.microsoft.com/office/powerpoint/2010/main" val="2635236109"/>
              </p:ext>
            </p:extLst>
          </p:nvPr>
        </p:nvGraphicFramePr>
        <p:xfrm>
          <a:off x="0" y="1205954"/>
          <a:ext cx="9144000" cy="5611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9" descr="Africa with solid fill">
            <a:extLst>
              <a:ext uri="{FF2B5EF4-FFF2-40B4-BE49-F238E27FC236}">
                <a16:creationId xmlns:a16="http://schemas.microsoft.com/office/drawing/2014/main" id="{90E61C5F-1048-30F0-4712-9ADD23CE97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1520" y="3019545"/>
            <a:ext cx="673224" cy="673224"/>
          </a:xfrm>
          <a:prstGeom prst="rect">
            <a:avLst/>
          </a:prstGeom>
        </p:spPr>
      </p:pic>
      <p:pic>
        <p:nvPicPr>
          <p:cNvPr id="12" name="Graphic 11" descr="Treasure chest with solid fill">
            <a:extLst>
              <a:ext uri="{FF2B5EF4-FFF2-40B4-BE49-F238E27FC236}">
                <a16:creationId xmlns:a16="http://schemas.microsoft.com/office/drawing/2014/main" id="{F1B45BB5-B37B-E294-CBF2-8F85EAA430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3526" y="1412776"/>
            <a:ext cx="810381" cy="810381"/>
          </a:xfrm>
          <a:prstGeom prst="rect">
            <a:avLst/>
          </a:prstGeom>
        </p:spPr>
      </p:pic>
      <p:pic>
        <p:nvPicPr>
          <p:cNvPr id="14" name="Graphic 13" descr="Group of women with solid fill">
            <a:extLst>
              <a:ext uri="{FF2B5EF4-FFF2-40B4-BE49-F238E27FC236}">
                <a16:creationId xmlns:a16="http://schemas.microsoft.com/office/drawing/2014/main" id="{B514A821-A909-D62E-EE09-67E3D82CFBD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0682" y="4344589"/>
            <a:ext cx="673225" cy="673225"/>
          </a:xfrm>
          <a:prstGeom prst="rect">
            <a:avLst/>
          </a:prstGeom>
        </p:spPr>
      </p:pic>
      <p:pic>
        <p:nvPicPr>
          <p:cNvPr id="16" name="Graphic 15" descr="Teacher with solid fill">
            <a:extLst>
              <a:ext uri="{FF2B5EF4-FFF2-40B4-BE49-F238E27FC236}">
                <a16:creationId xmlns:a16="http://schemas.microsoft.com/office/drawing/2014/main" id="{581A749C-E448-3F95-31AE-D89F70A5AC6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0932" y="5880646"/>
            <a:ext cx="914400" cy="914400"/>
          </a:xfrm>
          <a:prstGeom prst="rect">
            <a:avLst/>
          </a:prstGeom>
        </p:spPr>
      </p:pic>
    </p:spTree>
    <p:extLst>
      <p:ext uri="{BB962C8B-B14F-4D97-AF65-F5344CB8AC3E}">
        <p14:creationId xmlns:p14="http://schemas.microsoft.com/office/powerpoint/2010/main" val="284937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C05D-6E2C-270B-D44C-13F56EB7D25C}"/>
              </a:ext>
            </a:extLst>
          </p:cNvPr>
          <p:cNvSpPr>
            <a:spLocks noGrp="1"/>
          </p:cNvSpPr>
          <p:nvPr>
            <p:ph type="title"/>
          </p:nvPr>
        </p:nvSpPr>
        <p:spPr>
          <a:xfrm>
            <a:off x="971600" y="0"/>
            <a:ext cx="7643192" cy="614681"/>
          </a:xfrm>
        </p:spPr>
        <p:txBody>
          <a:bodyPr>
            <a:normAutofit fontScale="90000"/>
          </a:bodyPr>
          <a:lstStyle/>
          <a:p>
            <a:r>
              <a:rPr lang="en-FR" dirty="0"/>
              <a:t>L</a:t>
            </a:r>
            <a:r>
              <a:rPr lang="en-GB" dirty="0"/>
              <a:t>e</a:t>
            </a:r>
            <a:r>
              <a:rPr lang="en-FR" dirty="0"/>
              <a:t>s projets pilotes</a:t>
            </a:r>
          </a:p>
        </p:txBody>
      </p:sp>
      <p:graphicFrame>
        <p:nvGraphicFramePr>
          <p:cNvPr id="7" name="Table 6">
            <a:extLst>
              <a:ext uri="{FF2B5EF4-FFF2-40B4-BE49-F238E27FC236}">
                <a16:creationId xmlns:a16="http://schemas.microsoft.com/office/drawing/2014/main" id="{F3B9FC63-4940-E25E-F7F8-112663CDB724}"/>
              </a:ext>
            </a:extLst>
          </p:cNvPr>
          <p:cNvGraphicFramePr>
            <a:graphicFrameLocks noGrp="1"/>
          </p:cNvGraphicFramePr>
          <p:nvPr>
            <p:extLst>
              <p:ext uri="{D42A27DB-BD31-4B8C-83A1-F6EECF244321}">
                <p14:modId xmlns:p14="http://schemas.microsoft.com/office/powerpoint/2010/main" val="2449188541"/>
              </p:ext>
            </p:extLst>
          </p:nvPr>
        </p:nvGraphicFramePr>
        <p:xfrm>
          <a:off x="30053" y="614680"/>
          <a:ext cx="9143999" cy="6500521"/>
        </p:xfrm>
        <a:graphic>
          <a:graphicData uri="http://schemas.openxmlformats.org/drawingml/2006/table">
            <a:tbl>
              <a:tblPr firstRow="1" firstCol="1" bandRow="1">
                <a:tableStyleId>{5C22544A-7EE6-4342-B048-85BDC9FD1C3A}</a:tableStyleId>
              </a:tblPr>
              <a:tblGrid>
                <a:gridCol w="1475656">
                  <a:extLst>
                    <a:ext uri="{9D8B030D-6E8A-4147-A177-3AD203B41FA5}">
                      <a16:colId xmlns:a16="http://schemas.microsoft.com/office/drawing/2014/main" val="1711683734"/>
                    </a:ext>
                  </a:extLst>
                </a:gridCol>
                <a:gridCol w="1266091">
                  <a:extLst>
                    <a:ext uri="{9D8B030D-6E8A-4147-A177-3AD203B41FA5}">
                      <a16:colId xmlns:a16="http://schemas.microsoft.com/office/drawing/2014/main" val="938148305"/>
                    </a:ext>
                  </a:extLst>
                </a:gridCol>
                <a:gridCol w="6402252">
                  <a:extLst>
                    <a:ext uri="{9D8B030D-6E8A-4147-A177-3AD203B41FA5}">
                      <a16:colId xmlns:a16="http://schemas.microsoft.com/office/drawing/2014/main" val="3613282544"/>
                    </a:ext>
                  </a:extLst>
                </a:gridCol>
              </a:tblGrid>
              <a:tr h="226227">
                <a:tc>
                  <a:txBody>
                    <a:bodyPr/>
                    <a:lstStyle/>
                    <a:p>
                      <a:pPr algn="just"/>
                      <a:r>
                        <a:rPr lang="fr-FR" sz="1200" dirty="0">
                          <a:effectLst/>
                        </a:rPr>
                        <a:t>CS) or organisation</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1200" noProof="0">
                          <a:effectLst/>
                        </a:rPr>
                        <a:t>Country and locality</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1200" noProof="0">
                          <a:effectLst/>
                        </a:rPr>
                        <a:t>Advocacy theme of budgetary interests</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645088"/>
                  </a:ext>
                </a:extLst>
              </a:tr>
              <a:tr h="701386">
                <a:tc>
                  <a:txBody>
                    <a:bodyPr/>
                    <a:lstStyle/>
                    <a:p>
                      <a:pPr algn="l"/>
                      <a:r>
                        <a:rPr lang="fr-FR" sz="1200" dirty="0">
                          <a:effectLst/>
                        </a:rPr>
                        <a:t>AJDS – Association des Jeunes pour le Développement du Sourou</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Burkina Faso – Province du Sourou</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Budget advocacy project for the eradication of child marriage in Tougan commune</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346041"/>
                  </a:ext>
                </a:extLst>
              </a:tr>
              <a:tr h="701386">
                <a:tc>
                  <a:txBody>
                    <a:bodyPr/>
                    <a:lstStyle/>
                    <a:p>
                      <a:pPr algn="l"/>
                      <a:r>
                        <a:rPr lang="fr-FR" sz="1200" dirty="0">
                          <a:effectLst/>
                        </a:rPr>
                        <a:t>CCNEJ -  Cadre Consultatif Nigérien des Enfants et Jeunes</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Niger - Tillabéry</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Contribute to the creation of a protective environment conducive to the well-being of girls through their education and retention in school</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9959218"/>
                  </a:ext>
                </a:extLst>
              </a:tr>
              <a:tr h="850233">
                <a:tc>
                  <a:txBody>
                    <a:bodyPr/>
                    <a:lstStyle/>
                    <a:p>
                      <a:pPr algn="l"/>
                      <a:r>
                        <a:rPr lang="fr-FR" sz="1200" dirty="0">
                          <a:effectLst/>
                        </a:rPr>
                        <a:t>CFME – T</a:t>
                      </a:r>
                      <a:endParaRPr lang="en-FR" sz="1800" dirty="0">
                        <a:effectLst/>
                      </a:endParaRPr>
                    </a:p>
                    <a:p>
                      <a:pPr algn="l"/>
                      <a:r>
                        <a:rPr lang="fr-FR" sz="1200" dirty="0">
                          <a:effectLst/>
                        </a:rPr>
                        <a:t>Coalition pour la Fin du Mariage des Enfants au Togo</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Togo - Communes de Lavié et Kouma</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Contribute to ending child marriage in the communes of Lavié and Kouma through its inclusion in communal development plans (PDCs), communal planning and budgets</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1237055"/>
                  </a:ext>
                </a:extLst>
              </a:tr>
              <a:tr h="904904">
                <a:tc>
                  <a:txBody>
                    <a:bodyPr/>
                    <a:lstStyle/>
                    <a:p>
                      <a:pPr algn="l"/>
                      <a:r>
                        <a:rPr lang="fr-FR" sz="1200" dirty="0">
                          <a:effectLst/>
                        </a:rPr>
                        <a:t>CONAMEB – </a:t>
                      </a:r>
                      <a:endParaRPr lang="en-FR" sz="1800" dirty="0">
                        <a:effectLst/>
                      </a:endParaRPr>
                    </a:p>
                    <a:p>
                      <a:pPr algn="l"/>
                      <a:r>
                        <a:rPr lang="fr-FR" sz="1200" dirty="0">
                          <a:effectLst/>
                        </a:rPr>
                        <a:t>Coalition Nationale contre le Mariage des Enfants au Burkina Faso</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Burkina Faso - Ouagadougou</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Build capacity of 25 Coalition members on budget analysis and advocacy and conduct budget advocacy at institutional level to promote ending child marriage</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9196728"/>
                  </a:ext>
                </a:extLst>
              </a:tr>
              <a:tr h="904904">
                <a:tc>
                  <a:txBody>
                    <a:bodyPr/>
                    <a:lstStyle/>
                    <a:p>
                      <a:pPr algn="l"/>
                      <a:r>
                        <a:rPr lang="fr-FR" sz="1200" dirty="0">
                          <a:effectLst/>
                        </a:rPr>
                        <a:t>FEMAC – Fédération d’Exploitation Miniers Artisanaux</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République démocratique du Congo (RDC) - Goma</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Encourage budget decision-makers to take ownership of improving the education of vulnerable girls by increasing the budget allocated to the education sector.</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4428609"/>
                  </a:ext>
                </a:extLst>
              </a:tr>
              <a:tr h="904904">
                <a:tc>
                  <a:txBody>
                    <a:bodyPr/>
                    <a:lstStyle/>
                    <a:p>
                      <a:pPr algn="l"/>
                      <a:r>
                        <a:rPr lang="fr-FR" sz="1200" dirty="0">
                          <a:effectLst/>
                        </a:rPr>
                        <a:t>GFM3 – Génération Femmes du Troisième Millénaire </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Côte d’Ivoire, Région du Tonkpi</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dirty="0">
                          <a:effectLst/>
                        </a:rPr>
                        <a:t>Contribute to the development of shelters for 100 girls survivors of gender-based violence (GBV) and married girls survivors of domestic violence, but also for students without guardians in the </a:t>
                      </a:r>
                      <a:r>
                        <a:rPr lang="en-GB" sz="1200" noProof="0" dirty="0" err="1">
                          <a:effectLst/>
                        </a:rPr>
                        <a:t>Tonkpi</a:t>
                      </a:r>
                      <a:r>
                        <a:rPr lang="en-GB" sz="1200" noProof="0" dirty="0">
                          <a:effectLst/>
                        </a:rPr>
                        <a:t> region through budget advocacy</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145441"/>
                  </a:ext>
                </a:extLst>
              </a:tr>
              <a:tr h="526040">
                <a:tc>
                  <a:txBody>
                    <a:bodyPr/>
                    <a:lstStyle/>
                    <a:p>
                      <a:pPr algn="l"/>
                      <a:r>
                        <a:rPr lang="fr-FR" sz="1200" dirty="0">
                          <a:effectLst/>
                        </a:rPr>
                        <a:t>JAAD – Jeunesse Africaine et Actions de Développement </a:t>
                      </a:r>
                      <a:endParaRPr lang="en-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Niger - Niamey</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1200" noProof="0">
                          <a:effectLst/>
                        </a:rPr>
                        <a:t>Contribute to increasing budget allocation for women and children to effectively address child marriage.</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2643621"/>
                  </a:ext>
                </a:extLst>
              </a:tr>
              <a:tr h="526040">
                <a:tc>
                  <a:txBody>
                    <a:bodyPr/>
                    <a:lstStyle/>
                    <a:p>
                      <a:pPr algn="just"/>
                      <a:r>
                        <a:rPr lang="fr-FR" sz="1200">
                          <a:effectLst/>
                        </a:rPr>
                        <a:t>SIA Mali – Solidarité Internationale pour l’Afrique</a:t>
                      </a:r>
                      <a:endParaRPr lang="en-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1200" noProof="0">
                          <a:effectLst/>
                        </a:rPr>
                        <a:t>Mali </a:t>
                      </a:r>
                      <a:endParaRPr lang="en-GB" sz="18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1200" noProof="0" dirty="0">
                          <a:effectLst/>
                        </a:rPr>
                        <a:t>Strengthen child protection in Mali through budget advocacy to end child marriage.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3413703"/>
                  </a:ext>
                </a:extLst>
              </a:tr>
            </a:tbl>
          </a:graphicData>
        </a:graphic>
      </p:graphicFrame>
    </p:spTree>
    <p:extLst>
      <p:ext uri="{BB962C8B-B14F-4D97-AF65-F5344CB8AC3E}">
        <p14:creationId xmlns:p14="http://schemas.microsoft.com/office/powerpoint/2010/main" val="411845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9B211FE-0F7F-766C-C248-51C02FA59702}"/>
              </a:ext>
            </a:extLst>
          </p:cNvPr>
          <p:cNvSpPr>
            <a:spLocks noGrp="1"/>
          </p:cNvSpPr>
          <p:nvPr>
            <p:ph type="title"/>
          </p:nvPr>
        </p:nvSpPr>
        <p:spPr>
          <a:xfrm>
            <a:off x="628650" y="293568"/>
            <a:ext cx="7886699" cy="1005858"/>
          </a:xfrm>
        </p:spPr>
        <p:txBody>
          <a:bodyPr vert="horz" lIns="91440" tIns="45720" rIns="91440" bIns="45720" rtlCol="0" anchor="ctr">
            <a:normAutofit fontScale="90000"/>
          </a:bodyPr>
          <a:lstStyle/>
          <a:p>
            <a:pPr algn="l">
              <a:lnSpc>
                <a:spcPct val="90000"/>
              </a:lnSpc>
            </a:pPr>
            <a:r>
              <a:rPr lang="en-GB" dirty="0">
                <a:solidFill>
                  <a:schemeClr val="tx1"/>
                </a:solidFill>
              </a:rPr>
              <a:t>Lessons learned from pilot projects</a:t>
            </a:r>
          </a:p>
        </p:txBody>
      </p:sp>
      <p:sp>
        <p:nvSpPr>
          <p:cNvPr id="1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5235395" y="1929807"/>
            <a:ext cx="3417474"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5741" y="1969050"/>
            <a:ext cx="500006"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8" name="Content Placeholder 2">
            <a:extLst>
              <a:ext uri="{FF2B5EF4-FFF2-40B4-BE49-F238E27FC236}">
                <a16:creationId xmlns:a16="http://schemas.microsoft.com/office/drawing/2014/main" id="{076E0FCA-3B54-24D6-2C7D-0F906AB77F89}"/>
              </a:ext>
            </a:extLst>
          </p:cNvPr>
          <p:cNvGraphicFramePr>
            <a:graphicFrameLocks/>
          </p:cNvGraphicFramePr>
          <p:nvPr>
            <p:extLst>
              <p:ext uri="{D42A27DB-BD31-4B8C-83A1-F6EECF244321}">
                <p14:modId xmlns:p14="http://schemas.microsoft.com/office/powerpoint/2010/main" val="1068348780"/>
              </p:ext>
            </p:extLst>
          </p:nvPr>
        </p:nvGraphicFramePr>
        <p:xfrm>
          <a:off x="1" y="1412776"/>
          <a:ext cx="9144000" cy="5440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99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BE80A-9815-0301-2AC6-248DB0309735}"/>
              </a:ext>
            </a:extLst>
          </p:cNvPr>
          <p:cNvSpPr>
            <a:spLocks noGrp="1"/>
          </p:cNvSpPr>
          <p:nvPr>
            <p:ph type="title"/>
          </p:nvPr>
        </p:nvSpPr>
        <p:spPr>
          <a:xfrm>
            <a:off x="1264253" y="1181015"/>
            <a:ext cx="2430380" cy="4064628"/>
          </a:xfrm>
        </p:spPr>
        <p:txBody>
          <a:bodyPr vert="horz" lIns="91440" tIns="45720" rIns="91440" bIns="45720" rtlCol="0" anchor="ctr">
            <a:normAutofit/>
          </a:bodyPr>
          <a:lstStyle/>
          <a:p>
            <a:pPr algn="l">
              <a:lnSpc>
                <a:spcPct val="90000"/>
              </a:lnSpc>
            </a:pPr>
            <a:r>
              <a:rPr lang="en-GB" sz="2800" dirty="0">
                <a:solidFill>
                  <a:srgbClr val="FFFFFF"/>
                </a:solidFill>
              </a:rPr>
              <a:t>Lesson 1:</a:t>
            </a:r>
            <a:br>
              <a:rPr lang="en-GB" sz="2800" dirty="0">
                <a:solidFill>
                  <a:srgbClr val="FFFFFF"/>
                </a:solidFill>
              </a:rPr>
            </a:br>
            <a:r>
              <a:rPr lang="en-GB" sz="2800" dirty="0">
                <a:solidFill>
                  <a:srgbClr val="FFFFFF"/>
                </a:solidFill>
              </a:rPr>
              <a:t>On strengthening state leadership in financing FME policies and girls' education</a:t>
            </a:r>
            <a:endParaRPr lang="en-GB" sz="2800" kern="1200" dirty="0">
              <a:solidFill>
                <a:srgbClr val="FFFFFF"/>
              </a:solidFill>
              <a:latin typeface="+mj-lt"/>
              <a:ea typeface="+mj-ea"/>
              <a:cs typeface="+mj-cs"/>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8E20AE0-C2B2-2E63-2848-E85C9066CFE8}"/>
              </a:ext>
            </a:extLst>
          </p:cNvPr>
          <p:cNvSpPr>
            <a:spLocks noGrp="1"/>
          </p:cNvSpPr>
          <p:nvPr>
            <p:ph sz="half" idx="1"/>
          </p:nvPr>
        </p:nvSpPr>
        <p:spPr>
          <a:xfrm>
            <a:off x="4111544" y="333217"/>
            <a:ext cx="4834506" cy="5760640"/>
          </a:xfrm>
        </p:spPr>
        <p:txBody>
          <a:bodyPr vert="horz" lIns="91440" tIns="45720" rIns="91440" bIns="45720" rtlCol="0" anchor="t">
            <a:noAutofit/>
          </a:bodyPr>
          <a:lstStyle/>
          <a:p>
            <a:pPr indent="-228600">
              <a:lnSpc>
                <a:spcPct val="90000"/>
              </a:lnSpc>
            </a:pPr>
            <a:r>
              <a:rPr lang="en-GB" sz="1800" dirty="0"/>
              <a:t>Budget advocacy reaffirms the accountability of authorities to appropriately develop/strengthen and finance policy frameworks: local government leaders involved in the pilot projects unanimously recognized the need to include FME and girls' education in local development plans. 
In Côte d'Ivoire, the project resulted in the commitment of the Ministry of Family, Women and Children, through the Regional Directorate for the Family, Women and Children, to expand the mandate of the shelter for GBV survivors to accommodate vulnerable schoolgirls for their retention in school.
In Burkina Faso, at a budget advocacy workshop organized by CONAMEB in the Eastern Region including decentralized regional authorities, the Governor's representative urged community leaders and other decentralized authorities to play their part by allocating substantial resources to create a safe environment for girls to stay in school.</a:t>
            </a:r>
            <a:endParaRPr lang="en-GB" sz="1800" dirty="0">
              <a:effectLst/>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7586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Rectangle 70">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514669" y="507160"/>
            <a:ext cx="2514282" cy="5438730"/>
          </a:xfrm>
        </p:spPr>
        <p:txBody>
          <a:bodyPr vert="horz" lIns="91440" tIns="45720" rIns="91440" bIns="45720" rtlCol="0" anchor="ctr">
            <a:normAutofit/>
          </a:bodyPr>
          <a:lstStyle/>
          <a:p>
            <a:pPr algn="l">
              <a:lnSpc>
                <a:spcPct val="90000"/>
              </a:lnSpc>
            </a:pPr>
            <a:r>
              <a:rPr lang="en-GB" sz="2400" dirty="0">
                <a:solidFill>
                  <a:schemeClr val="tx1"/>
                </a:solidFill>
              </a:rPr>
              <a:t>Lesson 2:</a:t>
            </a:r>
            <a:br>
              <a:rPr lang="en-GB" sz="2400" dirty="0">
                <a:solidFill>
                  <a:schemeClr val="tx1"/>
                </a:solidFill>
              </a:rPr>
            </a:br>
            <a:br>
              <a:rPr lang="en-GB" sz="2400" dirty="0">
                <a:solidFill>
                  <a:schemeClr val="tx1"/>
                </a:solidFill>
              </a:rPr>
            </a:br>
            <a:r>
              <a:rPr lang="en-GB" sz="2400" dirty="0">
                <a:solidFill>
                  <a:schemeClr val="tx1"/>
                </a:solidFill>
              </a:rPr>
              <a:t>Increase visibility and raise policy profile on child marriage and girls' education by leveraging the expertise and capacity building of CSOs</a:t>
            </a:r>
            <a:endParaRPr lang="en-GB" sz="2400" kern="1200" dirty="0">
              <a:solidFill>
                <a:schemeClr val="tx1"/>
              </a:solidFill>
              <a:latin typeface="+mj-lt"/>
              <a:ea typeface="+mj-ea"/>
              <a:cs typeface="+mj-cs"/>
            </a:endParaRPr>
          </a:p>
        </p:txBody>
      </p:sp>
      <p:sp>
        <p:nvSpPr>
          <p:cNvPr id="73" name="Rectangle 72">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2874481"/>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0" name="Content Placeholder 7">
            <a:extLst>
              <a:ext uri="{FF2B5EF4-FFF2-40B4-BE49-F238E27FC236}">
                <a16:creationId xmlns:a16="http://schemas.microsoft.com/office/drawing/2014/main" id="{9C8499D6-F333-6470-3D01-45BF3A0DE931}"/>
              </a:ext>
            </a:extLst>
          </p:cNvPr>
          <p:cNvGraphicFramePr>
            <a:graphicFrameLocks noGrp="1"/>
          </p:cNvGraphicFramePr>
          <p:nvPr>
            <p:ph sz="quarter" idx="4"/>
            <p:extLst>
              <p:ext uri="{D42A27DB-BD31-4B8C-83A1-F6EECF244321}">
                <p14:modId xmlns:p14="http://schemas.microsoft.com/office/powerpoint/2010/main" val="2791767166"/>
              </p:ext>
            </p:extLst>
          </p:nvPr>
        </p:nvGraphicFramePr>
        <p:xfrm>
          <a:off x="3073481" y="260019"/>
          <a:ext cx="5696393" cy="5933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47963"/>
      </p:ext>
    </p:extLst>
  </p:cSld>
  <p:clrMapOvr>
    <a:masterClrMapping/>
  </p:clrMapOvr>
</p:sld>
</file>

<file path=ppt/theme/theme1.xml><?xml version="1.0" encoding="utf-8"?>
<a:theme xmlns:a="http://schemas.openxmlformats.org/drawingml/2006/main" name="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dget Advocacy Learning Report Presentation" id="{E0804592-20C2-0B49-8CD5-C523ADAC42CF}" vid="{418E763A-439D-2741-931A-671BFBDE3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8" ma:contentTypeDescription="Create a new document." ma:contentTypeScope="" ma:versionID="721d43f2fcc71d37938db1a8a337c7fa">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4e1067f70a9ce361aadffcafa07eeeaf"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documentManagement>
</p:properties>
</file>

<file path=customXml/itemProps1.xml><?xml version="1.0" encoding="utf-8"?>
<ds:datastoreItem xmlns:ds="http://schemas.openxmlformats.org/officeDocument/2006/customXml" ds:itemID="{EF6E16EB-AEF9-4A3C-9ACB-0C10ED6BFB6F}">
  <ds:schemaRefs>
    <ds:schemaRef ds:uri="http://schemas.microsoft.com/sharepoint/v3/contenttype/forms"/>
  </ds:schemaRefs>
</ds:datastoreItem>
</file>

<file path=customXml/itemProps2.xml><?xml version="1.0" encoding="utf-8"?>
<ds:datastoreItem xmlns:ds="http://schemas.openxmlformats.org/officeDocument/2006/customXml" ds:itemID="{A82BF205-7DCE-4E1B-A456-9762681617DA}"/>
</file>

<file path=customXml/itemProps3.xml><?xml version="1.0" encoding="utf-8"?>
<ds:datastoreItem xmlns:ds="http://schemas.openxmlformats.org/officeDocument/2006/customXml" ds:itemID="{F37154A9-60A9-4328-BA27-10977C9D22AE}">
  <ds:schemaRefs>
    <ds:schemaRef ds:uri="http://schemas.microsoft.com/office/2006/metadata/properties"/>
    <ds:schemaRef ds:uri="http://schemas.microsoft.com/office/infopath/2007/PartnerControls"/>
    <ds:schemaRef ds:uri="deb8fe03-0a70-457d-be20-bb98c727e22e"/>
    <ds:schemaRef ds:uri="375af5b2-8cea-45d5-b184-d6c522a311ad"/>
  </ds:schemaRefs>
</ds:datastoreItem>
</file>

<file path=docProps/app.xml><?xml version="1.0" encoding="utf-8"?>
<Properties xmlns="http://schemas.openxmlformats.org/officeDocument/2006/extended-properties" xmlns:vt="http://schemas.openxmlformats.org/officeDocument/2006/docPropsVTypes">
  <Template>Office Theme</Template>
  <TotalTime>197</TotalTime>
  <Words>4098</Words>
  <Application>Microsoft Macintosh PowerPoint</Application>
  <PresentationFormat>On-screen Show (4:3)</PresentationFormat>
  <Paragraphs>166</Paragraphs>
  <Slides>38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Adelle Rg</vt:lpstr>
      <vt:lpstr>Arial</vt:lpstr>
      <vt:lpstr>Calibri</vt:lpstr>
      <vt:lpstr>Comic Sans MS</vt:lpstr>
      <vt:lpstr>FontAwesome</vt:lpstr>
      <vt:lpstr>Helvetica</vt:lpstr>
      <vt:lpstr>Platz</vt:lpstr>
      <vt:lpstr>Times New Roman</vt:lpstr>
      <vt:lpstr>Wingdings</vt:lpstr>
      <vt:lpstr>Office Theme</vt:lpstr>
      <vt:lpstr>LESSONS LEARNED FROM BUDGET ADVOCACY PILOT PROJECTS TO END CHILD MARRIAGE AND PROMOTE GIRLS' EDUCATION in West and Central Africa</vt:lpstr>
      <vt:lpstr>Objectives of the session</vt:lpstr>
      <vt:lpstr>The Education Out Loud Project: Strengthening collective advocacy on child marriage and girls' education in Francophone West Africa</vt:lpstr>
      <vt:lpstr>Context</vt:lpstr>
      <vt:lpstr>Budget advocacy pilot projects</vt:lpstr>
      <vt:lpstr>Les projets pilotes</vt:lpstr>
      <vt:lpstr>Lessons learned from pilot projects</vt:lpstr>
      <vt:lpstr>Lesson 1: On strengthening state leadership in financing FME policies and girls' education</vt:lpstr>
      <vt:lpstr>Lesson 2:  Increase visibility and raise policy profile on child marriage and girls' education by leveraging the expertise and capacity building of CSOs</vt:lpstr>
      <vt:lpstr>Lesson 3: Fostering Community Participation in Budget Mobilization and Ownership of Solutions</vt:lpstr>
      <vt:lpstr>Lesson 4: Advancing decentralized budgeting for ending child marriage and promoting girls' education</vt:lpstr>
      <vt:lpstr>Lesson 5: Promoting the use of evidence from budget analysis to promote evidence-based advocacy</vt:lpstr>
      <vt:lpstr>Lesson 6:  On the need to rethink budget advocacy to end child marriage and promote girls' education in a crisis context</vt:lpstr>
      <vt:lpstr>Project limitations and recommendations for scaling</vt:lpstr>
      <vt:lpstr>Testimony of a youth-led SCO on the impact of budget advocacy</vt:lpstr>
      <vt:lpstr>Budget advocacy in pictures</vt:lpstr>
      <vt:lpstr>Intervention of Youth Association for the Development of Sourou</vt:lpstr>
      <vt:lpstr> </vt:lpstr>
      <vt:lpstr>Intervention of the National Coalition for Education for All in Burkina Faso</vt:lpstr>
      <vt:lpstr>Sharing experience Advocacy for increased funding for inclusive education and education in emergencies</vt:lpstr>
      <vt:lpstr>Challenges, opportunities and impact</vt:lpstr>
      <vt:lpstr>Intervention of GFM3</vt:lpstr>
      <vt:lpstr>PROJECT: BUDGET ADVOCACY TO SUPPORT THE FIGHT AGAINST CHILD MARRIAGE IN THE SUB-PREFECTURE OF LOGOUALE and Danané FROM 1 FEBRUARY TO 30 May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LEÇONS TIRÉES DES PROJETS PILOTES DE PLAIDOYER BUDGÉTAIRE POUR METTRE FIN AU MARIAGE DES ENFANTS ET PROMOUVOIR L’ÉDUCATION DES FILLES en afrique de l’ouest et du centre  </dc:title>
  <dc:creator>Emma Pearce</dc:creator>
  <cp:lastModifiedBy>Emma Pearce</cp:lastModifiedBy>
  <cp:revision>4</cp:revision>
  <dcterms:created xsi:type="dcterms:W3CDTF">2023-07-25T15:46:12Z</dcterms:created>
  <dcterms:modified xsi:type="dcterms:W3CDTF">2023-07-31T10:29:52Z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y fmtid="{D5CDD505-2E9C-101B-9397-08002B2CF9AE}" pid="3" name="Order">
    <vt:r8>15000</vt:r8>
  </property>
  <property fmtid="{D5CDD505-2E9C-101B-9397-08002B2CF9AE}" pid="4" name="MediaServiceImageTags">
    <vt:lpwstr/>
  </property>
</Properties>
</file>